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2"/>
  </p:notesMasterIdLst>
  <p:sldIdLst>
    <p:sldId id="264" r:id="rId2"/>
    <p:sldId id="270" r:id="rId3"/>
    <p:sldId id="269" r:id="rId4"/>
    <p:sldId id="274" r:id="rId5"/>
    <p:sldId id="273" r:id="rId6"/>
    <p:sldId id="257" r:id="rId7"/>
    <p:sldId id="267" r:id="rId8"/>
    <p:sldId id="275" r:id="rId9"/>
    <p:sldId id="268" r:id="rId10"/>
    <p:sldId id="271" r:id="rId11"/>
  </p:sldIdLst>
  <p:sldSz cx="9144000" cy="6858000" type="screen4x3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572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1B74D-DA75-45C6-B5B6-67D107AC0B6D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551A1-93C0-45C6-A542-8D6D2A80137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2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51A1-93C0-45C6-A542-8D6D2A8013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9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11-12 June 2015, Bari-Italy.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‹N›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 descr="LOGO_CREAF_PERFILAT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88913"/>
            <a:ext cx="13684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37312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1"/>
          </p:nvPr>
        </p:nvSpPr>
        <p:spPr>
          <a:xfrm>
            <a:off x="395536" y="1124744"/>
            <a:ext cx="8496944" cy="511304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56207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ca-ES" sz="3600" b="1" i="1" kern="1200" dirty="0" smtClean="0">
                <a:solidFill>
                  <a:srgbClr val="006600"/>
                </a:solidFill>
                <a:latin typeface="Georgia" pitchFamily="18" charset="0"/>
                <a:ea typeface="+mn-ea"/>
                <a:cs typeface="Times New Roman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pic>
        <p:nvPicPr>
          <p:cNvPr id="7" name="6 Imagen" descr="barr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675120"/>
            <a:ext cx="914400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6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6941" y="908720"/>
            <a:ext cx="8892480" cy="1363339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Towards a sustainability process for</a:t>
            </a:r>
            <a:r>
              <a:rPr lang="it-IT" sz="3200" dirty="0">
                <a:effectLst/>
              </a:rPr>
              <a:t/>
            </a:r>
            <a:br>
              <a:rPr lang="it-IT" sz="3200" dirty="0">
                <a:effectLst/>
              </a:rPr>
            </a:br>
            <a:r>
              <a:rPr lang="en-US" sz="3200" dirty="0">
                <a:effectLst/>
              </a:rPr>
              <a:t>GEOSS Essential Variables</a:t>
            </a:r>
            <a:endParaRPr lang="it-IT" sz="3200" dirty="0">
              <a:effectLst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68784" y="2276872"/>
            <a:ext cx="7772400" cy="432048"/>
          </a:xfrm>
        </p:spPr>
        <p:txBody>
          <a:bodyPr>
            <a:normAutofit/>
          </a:bodyPr>
          <a:lstStyle/>
          <a:p>
            <a:r>
              <a:rPr lang="en-GB" sz="1800" i="1" dirty="0" smtClean="0"/>
              <a:t>11-12 June 2015, Bari-Italy</a:t>
            </a:r>
            <a:endParaRPr lang="en-GB" sz="1800" i="1" noProof="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4005064"/>
            <a:ext cx="3276600" cy="9144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defRPr lang="en-US" sz="1200" b="1" i="0">
                <a:solidFill>
                  <a:srgbClr val="0061A7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dirty="0" smtClean="0"/>
              <a:t>Coordinating an Observation Network of Networks </a:t>
            </a:r>
            <a:r>
              <a:rPr dirty="0" err="1" smtClean="0"/>
              <a:t>EnCompassing</a:t>
            </a:r>
            <a:r>
              <a:rPr dirty="0" smtClean="0"/>
              <a:t> </a:t>
            </a:r>
            <a:r>
              <a:rPr dirty="0" err="1" smtClean="0"/>
              <a:t>saTellite</a:t>
            </a:r>
            <a:r>
              <a:rPr dirty="0" smtClean="0"/>
              <a:t> and IN-situ to fill the Gaps in European Observations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74" y="113528"/>
            <a:ext cx="14001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088"/>
            <a:ext cx="1007745" cy="66929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62" y="357497"/>
            <a:ext cx="2962806" cy="4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 Subtítulo"/>
          <p:cNvSpPr txBox="1">
            <a:spLocks/>
          </p:cNvSpPr>
          <p:nvPr/>
        </p:nvSpPr>
        <p:spPr>
          <a:xfrm>
            <a:off x="1042448" y="2708920"/>
            <a:ext cx="7885527" cy="1296144"/>
          </a:xfrm>
          <a:prstGeom prst="rect">
            <a:avLst/>
          </a:prstGeom>
        </p:spPr>
        <p:txBody>
          <a:bodyPr vert="horz" lIns="45720" rIns="45720">
            <a:normAutofit lnSpcReduction="10000"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1800" i="1" dirty="0" smtClean="0"/>
              <a:t>INTRODUCTION</a:t>
            </a:r>
          </a:p>
          <a:p>
            <a:r>
              <a:rPr lang="en-GB" sz="1800" i="1" dirty="0" smtClean="0"/>
              <a:t>Name(s</a:t>
            </a:r>
            <a:r>
              <a:rPr lang="en-GB" sz="1800" i="1" dirty="0" smtClean="0"/>
              <a:t>): Palma </a:t>
            </a:r>
            <a:r>
              <a:rPr lang="en-GB" sz="1800" i="1" dirty="0" err="1" smtClean="0"/>
              <a:t>Blonda</a:t>
            </a:r>
            <a:endParaRPr lang="en-GB" sz="1800" i="1" dirty="0" smtClean="0"/>
          </a:p>
          <a:p>
            <a:r>
              <a:rPr lang="en-GB" sz="1800" i="1" dirty="0" smtClean="0"/>
              <a:t>Institution: CNR_ISSIA, Bari-Italy</a:t>
            </a:r>
          </a:p>
          <a:p>
            <a:r>
              <a:rPr lang="en-GB" sz="1800" i="1" dirty="0" smtClean="0"/>
              <a:t>blonda@ba.issia.cnr.it</a:t>
            </a:r>
            <a:endParaRPr lang="en-GB" sz="1800" i="1" dirty="0" smtClean="0"/>
          </a:p>
        </p:txBody>
      </p:sp>
      <p:pic>
        <p:nvPicPr>
          <p:cNvPr id="10" name="Picture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5364088" y="6181818"/>
            <a:ext cx="3624223" cy="41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03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S. </a:t>
            </a:r>
            <a:r>
              <a:rPr lang="en-GB" sz="2000" dirty="0" err="1" smtClean="0"/>
              <a:t>Bojinsky</a:t>
            </a:r>
            <a:r>
              <a:rPr lang="en-GB" sz="2000" dirty="0" smtClean="0"/>
              <a:t>, M. </a:t>
            </a:r>
            <a:r>
              <a:rPr lang="en-GB" sz="2000" dirty="0" err="1" smtClean="0"/>
              <a:t>Verstraete</a:t>
            </a:r>
            <a:r>
              <a:rPr lang="en-GB" sz="2000" dirty="0" smtClean="0"/>
              <a:t>, T.C. </a:t>
            </a:r>
            <a:r>
              <a:rPr lang="en-GB" sz="2000" dirty="0" err="1" smtClean="0"/>
              <a:t>peterson</a:t>
            </a:r>
            <a:r>
              <a:rPr lang="en-GB" sz="2000" dirty="0" smtClean="0"/>
              <a:t>, C. Richter, A. Simmons, M. </a:t>
            </a:r>
            <a:r>
              <a:rPr lang="en-GB" sz="2000" dirty="0" err="1" smtClean="0"/>
              <a:t>Zemp</a:t>
            </a:r>
            <a:r>
              <a:rPr lang="en-GB" sz="2000" dirty="0" smtClean="0"/>
              <a:t>, 2014. The concept of Essential Climate Variables in support of climate </a:t>
            </a:r>
            <a:r>
              <a:rPr lang="en-GB" sz="2000" dirty="0" err="1" smtClean="0"/>
              <a:t>reearch</a:t>
            </a:r>
            <a:r>
              <a:rPr lang="en-GB" sz="2000" dirty="0" smtClean="0"/>
              <a:t>, applications, and policy. </a:t>
            </a:r>
            <a:r>
              <a:rPr lang="en-GB" sz="2000" i="1" dirty="0" smtClean="0"/>
              <a:t>American Meteorological Society, Sept. 2014, 1431-1441</a:t>
            </a:r>
            <a:endParaRPr lang="en-GB" sz="2000" i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3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9 Societal </a:t>
            </a:r>
            <a:r>
              <a:rPr lang="en-GB" sz="2400" dirty="0" smtClean="0"/>
              <a:t>Benefit Areas</a:t>
            </a:r>
          </a:p>
          <a:p>
            <a:endParaRPr lang="en-GB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dirty="0" smtClean="0"/>
              <a:t>GEO-GEOSS</a:t>
            </a:r>
            <a:endParaRPr lang="en-GB" dirty="0"/>
          </a:p>
        </p:txBody>
      </p:sp>
      <p:sp>
        <p:nvSpPr>
          <p:cNvPr id="4" name="Titolo 2"/>
          <p:cNvSpPr txBox="1">
            <a:spLocks/>
          </p:cNvSpPr>
          <p:nvPr/>
        </p:nvSpPr>
        <p:spPr>
          <a:xfrm>
            <a:off x="173485" y="5166320"/>
            <a:ext cx="8784976" cy="1143000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500" dirty="0" smtClean="0"/>
              <a:t>Horizon2020</a:t>
            </a:r>
            <a:r>
              <a:rPr lang="en-GB" dirty="0" smtClean="0"/>
              <a:t>-ConnectinGEO project </a:t>
            </a:r>
            <a:r>
              <a:rPr lang="en-GB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Coordination and Support </a:t>
            </a:r>
            <a:r>
              <a:rPr lang="en-GB" sz="2900" dirty="0" smtClean="0"/>
              <a:t>action</a:t>
            </a:r>
            <a:endParaRPr lang="en-GB" sz="2900" dirty="0"/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5123852" cy="380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532324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7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318335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The EV concept </a:t>
            </a:r>
            <a:r>
              <a:rPr lang="en-GB" dirty="0" smtClean="0"/>
              <a:t>is considered fundamental </a:t>
            </a:r>
            <a:r>
              <a:rPr lang="en-GB" dirty="0" smtClean="0"/>
              <a:t>to </a:t>
            </a:r>
            <a:r>
              <a:rPr lang="en-GB" dirty="0"/>
              <a:t>enabling evidence based environmental </a:t>
            </a:r>
            <a:r>
              <a:rPr lang="en-GB" dirty="0" smtClean="0"/>
              <a:t>monitoring in </a:t>
            </a:r>
            <a:r>
              <a:rPr lang="en-GB" dirty="0"/>
              <a:t>support </a:t>
            </a:r>
            <a:r>
              <a:rPr lang="en-GB" dirty="0" smtClean="0"/>
              <a:t>to: </a:t>
            </a:r>
            <a:r>
              <a:rPr lang="en-GB" sz="2700" dirty="0" smtClean="0"/>
              <a:t>scientists</a:t>
            </a:r>
            <a:r>
              <a:rPr lang="en-GB" sz="2700" dirty="0"/>
              <a:t>, observing system operators, programme planners, policymakers (</a:t>
            </a:r>
            <a:r>
              <a:rPr lang="en-GB" sz="2700" dirty="0" err="1"/>
              <a:t>Bojinski</a:t>
            </a:r>
            <a:r>
              <a:rPr lang="en-GB" sz="2700" dirty="0"/>
              <a:t>, 2014; </a:t>
            </a:r>
            <a:r>
              <a:rPr lang="en-GB" sz="2700" dirty="0" err="1"/>
              <a:t>Friedel</a:t>
            </a:r>
            <a:r>
              <a:rPr lang="en-GB" sz="2700" dirty="0"/>
              <a:t>, 2012</a:t>
            </a:r>
            <a:r>
              <a:rPr lang="en-GB" sz="2700" dirty="0" smtClean="0"/>
              <a:t>).</a:t>
            </a:r>
          </a:p>
          <a:p>
            <a:endParaRPr lang="en-GB" dirty="0"/>
          </a:p>
          <a:p>
            <a:r>
              <a:rPr lang="en-GB" dirty="0"/>
              <a:t>A</a:t>
            </a:r>
            <a:r>
              <a:rPr lang="en-GB" dirty="0" smtClean="0"/>
              <a:t> continuous reviewing  process for</a:t>
            </a:r>
            <a:r>
              <a:rPr lang="en-GB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GB" sz="2700" dirty="0"/>
              <a:t>Consistency in the </a:t>
            </a:r>
            <a:r>
              <a:rPr lang="en-GB" sz="2700" dirty="0" smtClean="0"/>
              <a:t>definition: </a:t>
            </a:r>
            <a:r>
              <a:rPr lang="en-GB" sz="2700" dirty="0"/>
              <a:t>application dependent?</a:t>
            </a:r>
            <a:endParaRPr lang="en-GB" sz="2700" dirty="0"/>
          </a:p>
          <a:p>
            <a:pPr lvl="1">
              <a:buFont typeface="Arial" pitchFamily="34" charset="0"/>
              <a:buChar char="•"/>
            </a:pPr>
            <a:r>
              <a:rPr lang="en-GB" sz="2700" dirty="0"/>
              <a:t>Assessment of adequacy: </a:t>
            </a:r>
            <a:r>
              <a:rPr lang="en-GB" sz="2700" i="1" dirty="0"/>
              <a:t>new requirements? </a:t>
            </a:r>
            <a:r>
              <a:rPr lang="en-GB" sz="2400" i="1" dirty="0"/>
              <a:t>(</a:t>
            </a:r>
            <a:r>
              <a:rPr lang="en-GB" sz="2400" dirty="0"/>
              <a:t>e.g., from data measurements  to fluxes of energy, carbon, water) </a:t>
            </a:r>
            <a:r>
              <a:rPr lang="en-GB" sz="2400" dirty="0" smtClean="0"/>
              <a:t> </a:t>
            </a:r>
            <a:r>
              <a:rPr lang="en-GB" sz="2700" dirty="0" smtClean="0"/>
              <a:t>            			new </a:t>
            </a:r>
            <a:r>
              <a:rPr lang="en-GB" sz="2700" dirty="0"/>
              <a:t>models </a:t>
            </a:r>
          </a:p>
          <a:p>
            <a:pPr lvl="1">
              <a:buFont typeface="Arial" pitchFamily="34" charset="0"/>
              <a:buChar char="•"/>
            </a:pPr>
            <a:r>
              <a:rPr lang="en-GB" sz="2700" dirty="0" smtClean="0"/>
              <a:t>Long </a:t>
            </a:r>
            <a:r>
              <a:rPr lang="en-GB" sz="2700" dirty="0"/>
              <a:t>term data curation, publication and discovery </a:t>
            </a:r>
            <a:r>
              <a:rPr lang="en-GB" sz="2700" dirty="0" smtClean="0"/>
              <a:t>		          infrastructures </a:t>
            </a:r>
            <a:r>
              <a:rPr lang="en-GB" sz="2700" dirty="0"/>
              <a:t>for heterogeneous Big Data</a:t>
            </a:r>
          </a:p>
          <a:p>
            <a:pPr lvl="1">
              <a:buFont typeface="Arial" pitchFamily="34" charset="0"/>
              <a:buChar char="•"/>
            </a:pPr>
            <a:r>
              <a:rPr lang="en-GB" sz="2700" dirty="0" smtClean="0"/>
              <a:t>Gaps analysis for  operational </a:t>
            </a:r>
            <a:r>
              <a:rPr lang="en-GB" sz="2700" dirty="0"/>
              <a:t>implementation </a:t>
            </a:r>
            <a:r>
              <a:rPr lang="en-GB" sz="2700" dirty="0" smtClean="0"/>
              <a:t>			           interactions between </a:t>
            </a:r>
            <a:r>
              <a:rPr lang="en-GB" sz="2700" i="1" dirty="0" smtClean="0"/>
              <a:t>research</a:t>
            </a:r>
            <a:r>
              <a:rPr lang="en-GB" sz="2700" dirty="0" smtClean="0"/>
              <a:t> and  </a:t>
            </a:r>
            <a:r>
              <a:rPr lang="en-GB" sz="2700" i="1" dirty="0" smtClean="0"/>
              <a:t>SMEs</a:t>
            </a:r>
          </a:p>
          <a:p>
            <a:pPr lvl="1">
              <a:buFont typeface="Arial" pitchFamily="34" charset="0"/>
              <a:buChar char="•"/>
            </a:pPr>
            <a:r>
              <a:rPr lang="en-GB" sz="2700" dirty="0" smtClean="0"/>
              <a:t>Validation</a:t>
            </a:r>
            <a:endParaRPr lang="en-GB" sz="27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Issues for discussion</a:t>
            </a:r>
            <a:endParaRPr lang="en-GB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>
            <a:off x="1393484" y="4437112"/>
            <a:ext cx="760481" cy="720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85184"/>
            <a:ext cx="8223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76" y="5701282"/>
            <a:ext cx="8223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ccia in giù 6"/>
          <p:cNvSpPr/>
          <p:nvPr/>
        </p:nvSpPr>
        <p:spPr>
          <a:xfrm>
            <a:off x="4036854" y="2636912"/>
            <a:ext cx="288032" cy="36004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082704" cy="600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3061617" cy="653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a destra 3"/>
          <p:cNvSpPr/>
          <p:nvPr/>
        </p:nvSpPr>
        <p:spPr>
          <a:xfrm>
            <a:off x="5292080" y="3573016"/>
            <a:ext cx="504056" cy="170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e 4"/>
          <p:cNvSpPr/>
          <p:nvPr/>
        </p:nvSpPr>
        <p:spPr>
          <a:xfrm>
            <a:off x="3347864" y="1124744"/>
            <a:ext cx="1080120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1431"/>
            <a:ext cx="8707631" cy="640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0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" y="620323"/>
            <a:ext cx="4948436" cy="604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559218" y="179348"/>
            <a:ext cx="193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GCOS activities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76056" y="276814"/>
            <a:ext cx="269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GEO_BON activities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4716016" y="674737"/>
            <a:ext cx="4135801" cy="5274543"/>
            <a:chOff x="4716016" y="674737"/>
            <a:chExt cx="4135801" cy="527454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74737"/>
              <a:ext cx="4135801" cy="5274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sellaDiTesto 8"/>
            <p:cNvSpPr txBox="1"/>
            <p:nvPr/>
          </p:nvSpPr>
          <p:spPr>
            <a:xfrm>
              <a:off x="7515980" y="1187460"/>
              <a:ext cx="109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2013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2856"/>
            <a:ext cx="51054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7658580" y="6300028"/>
            <a:ext cx="109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We would like to learn from communities about the status and evolution of the EV concept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Provide insights to GEO for satisfying the GEOSS </a:t>
            </a:r>
            <a:r>
              <a:rPr lang="en-GB" dirty="0"/>
              <a:t>S</a:t>
            </a:r>
            <a:r>
              <a:rPr lang="en-GB" dirty="0" smtClean="0"/>
              <a:t>ocietal </a:t>
            </a:r>
            <a:r>
              <a:rPr lang="en-GB" dirty="0"/>
              <a:t>B</a:t>
            </a:r>
            <a:r>
              <a:rPr lang="en-GB" dirty="0" smtClean="0"/>
              <a:t>enefit Areas</a:t>
            </a:r>
            <a:endParaRPr lang="en-GB" dirty="0" smtClean="0"/>
          </a:p>
          <a:p>
            <a:pPr lvl="0"/>
            <a:endParaRPr lang="it-IT" sz="24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Overall objectives</a:t>
            </a:r>
            <a:endParaRPr lang="en-US" sz="3600" dirty="0"/>
          </a:p>
        </p:txBody>
      </p:sp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Status of existing EVs in the </a:t>
            </a:r>
            <a:r>
              <a:rPr lang="en-US" sz="2800" dirty="0" smtClean="0"/>
              <a:t>specific domain</a:t>
            </a:r>
            <a:endParaRPr lang="en-US" sz="2800" dirty="0" smtClean="0"/>
          </a:p>
          <a:p>
            <a:r>
              <a:rPr lang="en-US" sz="2800" dirty="0"/>
              <a:t>The process underlying EV </a:t>
            </a:r>
            <a:r>
              <a:rPr lang="en-US" sz="2800" dirty="0" smtClean="0"/>
              <a:t>definition</a:t>
            </a:r>
          </a:p>
          <a:p>
            <a:r>
              <a:rPr lang="en-US" sz="2800" dirty="0"/>
              <a:t>EVs validation and </a:t>
            </a:r>
            <a:r>
              <a:rPr lang="en-US" sz="2800" dirty="0" smtClean="0"/>
              <a:t>use</a:t>
            </a:r>
          </a:p>
          <a:p>
            <a:r>
              <a:rPr lang="en-US" sz="2800" dirty="0">
                <a:ea typeface="Calibri"/>
                <a:cs typeface="Times New Roman"/>
              </a:rPr>
              <a:t>Describing the monitoring networks currently </a:t>
            </a:r>
            <a:r>
              <a:rPr lang="en-US" sz="2800" dirty="0" smtClean="0">
                <a:ea typeface="Calibri"/>
                <a:cs typeface="Times New Roman"/>
              </a:rPr>
              <a:t>operational</a:t>
            </a:r>
          </a:p>
          <a:p>
            <a:r>
              <a:rPr lang="en-US" sz="2800" dirty="0">
                <a:ea typeface="Calibri"/>
                <a:cs typeface="Times New Roman"/>
              </a:rPr>
              <a:t>Assessing EV observational needs and </a:t>
            </a:r>
            <a:r>
              <a:rPr lang="en-US" sz="2800" dirty="0" smtClean="0">
                <a:ea typeface="Calibri"/>
                <a:cs typeface="Times New Roman"/>
              </a:rPr>
              <a:t>readiness</a:t>
            </a:r>
          </a:p>
          <a:p>
            <a:r>
              <a:rPr lang="en-US" sz="2800" dirty="0" smtClean="0">
                <a:ea typeface="Calibri"/>
                <a:cs typeface="Times New Roman"/>
              </a:rPr>
              <a:t>Gaps and requirements</a:t>
            </a:r>
          </a:p>
          <a:p>
            <a:r>
              <a:rPr lang="en-GB" sz="2800" dirty="0">
                <a:ea typeface="Calibri"/>
                <a:cs typeface="Times New Roman"/>
              </a:rPr>
              <a:t>Conclusions</a:t>
            </a:r>
            <a:r>
              <a:rPr lang="it-IT" sz="2400" dirty="0">
                <a:ea typeface="Calibri"/>
                <a:cs typeface="Times New Roman"/>
              </a:rPr>
              <a:t/>
            </a:r>
            <a:br>
              <a:rPr lang="it-IT" sz="2400" dirty="0">
                <a:ea typeface="Calibri"/>
                <a:cs typeface="Times New Roman"/>
              </a:rPr>
            </a:br>
            <a:endParaRPr lang="it-IT" sz="2400" dirty="0" smtClean="0">
              <a:ea typeface="Calibri"/>
              <a:cs typeface="Times New Roman"/>
            </a:endParaRPr>
          </a:p>
          <a:p>
            <a:endParaRPr lang="en-US" sz="2800" i="1" dirty="0" smtClean="0"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Questions for the speakers and contributing Audience</a:t>
            </a:r>
            <a:endParaRPr lang="en-GB" dirty="0"/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5"/>
            <a:ext cx="5904656" cy="62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27984" y="1988840"/>
            <a:ext cx="4464496" cy="1944216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6:45 pm Visit to the old town</a:t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Meeting point: Piazza Ferrarese, building at the let side of the main entrance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9:00 pm Dinner at” La </a:t>
            </a:r>
            <a:r>
              <a:rPr lang="en-US" sz="2400" dirty="0" err="1" smtClean="0"/>
              <a:t>Batigia</a:t>
            </a:r>
            <a:r>
              <a:rPr lang="en-US" sz="2400" dirty="0" smtClean="0"/>
              <a:t>”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918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r>
              <a:rPr lang="en-GB" dirty="0"/>
              <a:t>Southern Europe - Southern  Italy:  an opportunity for students and researchers to give rise to new interdisciplinary research</a:t>
            </a:r>
          </a:p>
          <a:p>
            <a:r>
              <a:rPr lang="en-GB" i="1" dirty="0" smtClean="0"/>
              <a:t>Space research </a:t>
            </a:r>
            <a:r>
              <a:rPr lang="en-GB" dirty="0" smtClean="0"/>
              <a:t>since early 80s, thanks to Prof. Luciano </a:t>
            </a:r>
            <a:r>
              <a:rPr lang="en-GB" dirty="0" err="1" smtClean="0"/>
              <a:t>Guerriero</a:t>
            </a:r>
            <a:r>
              <a:rPr lang="en-GB" dirty="0" smtClean="0"/>
              <a:t>, the first President of ASI (1988)</a:t>
            </a:r>
          </a:p>
          <a:p>
            <a:r>
              <a:rPr lang="en-GB" i="1" dirty="0" smtClean="0"/>
              <a:t>Theoretical </a:t>
            </a:r>
            <a:r>
              <a:rPr lang="en-GB" i="1" dirty="0" smtClean="0"/>
              <a:t>physics </a:t>
            </a:r>
            <a:r>
              <a:rPr lang="en-GB" dirty="0" smtClean="0"/>
              <a:t>in support to modelling</a:t>
            </a:r>
            <a:endParaRPr lang="en-GB" dirty="0" smtClean="0"/>
          </a:p>
          <a:p>
            <a:r>
              <a:rPr lang="en-GB" i="1" dirty="0" smtClean="0"/>
              <a:t>INFN Infrastructures </a:t>
            </a:r>
            <a:r>
              <a:rPr lang="en-GB" dirty="0" smtClean="0"/>
              <a:t>for Big Data analysis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From global to local: </a:t>
            </a:r>
            <a:r>
              <a:rPr lang="en-GB" sz="3600" i="1" dirty="0" smtClean="0"/>
              <a:t>why in Bari at the </a:t>
            </a:r>
            <a:r>
              <a:rPr lang="en-GB" sz="3600" i="1" dirty="0" err="1" smtClean="0"/>
              <a:t>Dipartimento</a:t>
            </a:r>
            <a:r>
              <a:rPr lang="en-GB" sz="3600" i="1" dirty="0" smtClean="0"/>
              <a:t> </a:t>
            </a:r>
            <a:r>
              <a:rPr lang="en-GB" sz="3600" i="1" dirty="0" err="1"/>
              <a:t>I</a:t>
            </a:r>
            <a:r>
              <a:rPr lang="en-GB" sz="3600" i="1" dirty="0" err="1" smtClean="0"/>
              <a:t>nterateno</a:t>
            </a:r>
            <a:r>
              <a:rPr lang="en-GB" sz="3600" i="1" dirty="0" smtClean="0"/>
              <a:t> di </a:t>
            </a:r>
            <a:r>
              <a:rPr lang="en-GB" sz="3600" i="1" dirty="0" err="1" smtClean="0"/>
              <a:t>Fisica</a:t>
            </a:r>
            <a:endParaRPr lang="en-GB" sz="3600" i="1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430</TotalTime>
  <Words>325</Words>
  <Application>Microsoft Office PowerPoint</Application>
  <PresentationFormat>Presentazione su schermo (4:3)</PresentationFormat>
  <Paragraphs>44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Viale</vt:lpstr>
      <vt:lpstr>Towards a sustainability process for GEOSS Essential Variables</vt:lpstr>
      <vt:lpstr>GEO-GEOSS</vt:lpstr>
      <vt:lpstr>Issues for discussion</vt:lpstr>
      <vt:lpstr>Presentazione standard di PowerPoint</vt:lpstr>
      <vt:lpstr>Presentazione standard di PowerPoint</vt:lpstr>
      <vt:lpstr>Overall objectives</vt:lpstr>
      <vt:lpstr>Questions for the speakers and contributing Audience</vt:lpstr>
      <vt:lpstr>6:45 pm Visit to the old town  Meeting point: Piazza Ferrarese, building at the let side of the main entrance  9:00 pm Dinner at” La Batigia”  </vt:lpstr>
      <vt:lpstr>From global to local: why in Bari at the Dipartimento Interateno di Fisica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alma</dc:creator>
  <cp:lastModifiedBy>alma</cp:lastModifiedBy>
  <cp:revision>35</cp:revision>
  <cp:lastPrinted>2015-06-11T06:03:14Z</cp:lastPrinted>
  <dcterms:created xsi:type="dcterms:W3CDTF">2015-05-19T15:27:20Z</dcterms:created>
  <dcterms:modified xsi:type="dcterms:W3CDTF">2015-06-11T06:03:34Z</dcterms:modified>
</cp:coreProperties>
</file>