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1"/>
  </p:notesMasterIdLst>
  <p:sldIdLst>
    <p:sldId id="264" r:id="rId2"/>
    <p:sldId id="262" r:id="rId3"/>
    <p:sldId id="259" r:id="rId4"/>
    <p:sldId id="268" r:id="rId5"/>
    <p:sldId id="270" r:id="rId6"/>
    <p:sldId id="267" r:id="rId7"/>
    <p:sldId id="269" r:id="rId8"/>
    <p:sldId id="266" r:id="rId9"/>
    <p:sldId id="271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B74D-DA75-45C6-B5B6-67D107AC0B6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51A1-93C0-45C6-A542-8D6D2A8013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11-12 June 2015, Bari-Italy.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‹N›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LOGO_CREAF_PERFILA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368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1"/>
          </p:nvPr>
        </p:nvSpPr>
        <p:spPr>
          <a:xfrm>
            <a:off x="395536" y="1124744"/>
            <a:ext cx="8496944" cy="51130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a-ES" sz="3600" b="1" i="1" kern="1200" dirty="0" smtClean="0">
                <a:solidFill>
                  <a:srgbClr val="006600"/>
                </a:solidFill>
                <a:latin typeface="Georgia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pic>
        <p:nvPicPr>
          <p:cNvPr id="7" name="6 Imagen" descr="barr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75120"/>
            <a:ext cx="91440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6941" y="908720"/>
            <a:ext cx="8892480" cy="1363339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Towards a sustainability process for</a:t>
            </a:r>
            <a:r>
              <a:rPr lang="it-IT" sz="3200" dirty="0">
                <a:effectLst/>
              </a:rPr>
              <a:t/>
            </a:r>
            <a:br>
              <a:rPr lang="it-IT" sz="3200" dirty="0">
                <a:effectLst/>
              </a:rPr>
            </a:br>
            <a:r>
              <a:rPr lang="en-US" sz="3200" dirty="0">
                <a:effectLst/>
              </a:rPr>
              <a:t>GEOSS Essential Variables</a:t>
            </a:r>
            <a:endParaRPr lang="it-IT" sz="32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68784" y="2276872"/>
            <a:ext cx="7772400" cy="432048"/>
          </a:xfrm>
        </p:spPr>
        <p:txBody>
          <a:bodyPr>
            <a:normAutofit/>
          </a:bodyPr>
          <a:lstStyle/>
          <a:p>
            <a:r>
              <a:rPr lang="en-GB" sz="1800" i="1" dirty="0" smtClean="0"/>
              <a:t>11-12 June 2015, Bari-Italy</a:t>
            </a:r>
            <a:endParaRPr lang="en-GB" sz="1800" i="1" noProof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4005064"/>
            <a:ext cx="3276600" cy="9144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 lang="en-US" sz="1200" b="1" i="0"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dirty="0" smtClean="0"/>
              <a:t>Coordinating an Observation Network of Networks </a:t>
            </a:r>
            <a:r>
              <a:rPr dirty="0" err="1" smtClean="0"/>
              <a:t>EnCompassing</a:t>
            </a:r>
            <a:r>
              <a:rPr dirty="0" smtClean="0"/>
              <a:t> </a:t>
            </a:r>
            <a:r>
              <a:rPr dirty="0" err="1" smtClean="0"/>
              <a:t>saTellite</a:t>
            </a:r>
            <a:r>
              <a:rPr dirty="0" smtClean="0"/>
              <a:t> and IN-situ to fill the Gaps in European Observations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74" y="113528"/>
            <a:ext cx="1400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088"/>
            <a:ext cx="1007745" cy="66929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62" y="357497"/>
            <a:ext cx="2962806" cy="4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1042448" y="2708920"/>
            <a:ext cx="7885527" cy="129614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800" i="1" dirty="0" smtClean="0"/>
              <a:t>Societal Benefit Area: Ecosystems</a:t>
            </a:r>
          </a:p>
          <a:p>
            <a:r>
              <a:rPr lang="en-GB" sz="1800" i="1" dirty="0" smtClean="0"/>
              <a:t>Name: </a:t>
            </a:r>
            <a:r>
              <a:rPr lang="en-GB" sz="1800" b="1" i="1" dirty="0" smtClean="0"/>
              <a:t>M. </a:t>
            </a:r>
            <a:r>
              <a:rPr lang="en-GB" sz="1800" b="1" i="1" dirty="0" err="1" smtClean="0"/>
              <a:t>Adamo</a:t>
            </a:r>
            <a:r>
              <a:rPr lang="en-GB" sz="1800" i="1" dirty="0" smtClean="0"/>
              <a:t>, F. </a:t>
            </a:r>
            <a:r>
              <a:rPr lang="en-GB" sz="1800" i="1" dirty="0" err="1" smtClean="0"/>
              <a:t>Lovergine</a:t>
            </a:r>
            <a:r>
              <a:rPr lang="en-GB" sz="1800" i="1" dirty="0" smtClean="0"/>
              <a:t>, C. Tarantino and P. </a:t>
            </a:r>
            <a:r>
              <a:rPr lang="en-GB" sz="1800" i="1" dirty="0" err="1" smtClean="0"/>
              <a:t>Blonda</a:t>
            </a:r>
            <a:r>
              <a:rPr lang="en-GB" sz="1800" i="1" dirty="0" smtClean="0"/>
              <a:t> </a:t>
            </a:r>
            <a:endParaRPr lang="en-GB" sz="1800" i="1" dirty="0" smtClean="0"/>
          </a:p>
          <a:p>
            <a:r>
              <a:rPr lang="en-GB" sz="1800" i="1" dirty="0" smtClean="0"/>
              <a:t>Institution: CNR-ISSIA</a:t>
            </a:r>
            <a:endParaRPr lang="en-GB" sz="1800" i="1" dirty="0" smtClean="0"/>
          </a:p>
        </p:txBody>
      </p:sp>
      <p:pic>
        <p:nvPicPr>
          <p:cNvPr id="1029" name="Picture 5" descr="http://www.issia.cnr.it/oldsite/htdocs%20nuovo/prototipiok/immaginihome/logoissi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79" y="5846376"/>
            <a:ext cx="2150840" cy="10116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803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Who the users are?</a:t>
            </a:r>
          </a:p>
          <a:p>
            <a:pPr marL="109728" lvl="0" indent="0">
              <a:buNone/>
            </a:pPr>
            <a:r>
              <a:rPr lang="en-GB" dirty="0" smtClean="0"/>
              <a:t>	Habitat map is used by ecologists and 	management authorities of protected 	areas</a:t>
            </a:r>
          </a:p>
          <a:p>
            <a:pPr marL="109728" lvl="0" indent="0">
              <a:buNone/>
            </a:pPr>
            <a:r>
              <a:rPr lang="it-IT" dirty="0" smtClean="0"/>
              <a:t>	Habitat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linked</a:t>
            </a:r>
            <a:r>
              <a:rPr lang="it-IT" dirty="0" smtClean="0"/>
              <a:t> to </a:t>
            </a:r>
            <a:r>
              <a:rPr lang="it-IT" dirty="0" err="1" smtClean="0"/>
              <a:t>Biodiversity</a:t>
            </a:r>
            <a:r>
              <a:rPr lang="it-IT" dirty="0" smtClean="0"/>
              <a:t> 	</a:t>
            </a:r>
            <a:r>
              <a:rPr lang="en-US" dirty="0" smtClean="0"/>
              <a:t>Strategy</a:t>
            </a:r>
            <a:r>
              <a:rPr lang="it-IT" dirty="0" smtClean="0"/>
              <a:t> </a:t>
            </a:r>
          </a:p>
          <a:p>
            <a:pPr marL="109728" lvl="0" indent="0">
              <a:buNone/>
            </a:pPr>
            <a:endParaRPr lang="it-IT" dirty="0"/>
          </a:p>
          <a:p>
            <a:pPr lvl="0"/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347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/>
              <a:t>Habitat map proposed as EV </a:t>
            </a:r>
            <a:endParaRPr lang="en-US" sz="3600" i="1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Habitat mapping features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Temporal frequency: every six year according to the Habitat Directive; once per year is suggested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Spatial resolution: High (3-30 m) to Very High spatial (&lt; 3m) resolution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Accuracy: at least 85% 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Challenges: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VHR data for free to researchers and public administration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Centralized ancillary/in situ data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it-IT" sz="3600" dirty="0" smtClean="0">
                <a:ea typeface="Calibri"/>
                <a:cs typeface="Times New Roman"/>
              </a:rPr>
              <a:t/>
            </a:r>
            <a:br>
              <a:rPr lang="it-IT" sz="3600" dirty="0" smtClean="0">
                <a:ea typeface="Calibri"/>
                <a:cs typeface="Times New Roman"/>
              </a:rPr>
            </a:br>
            <a:r>
              <a:rPr lang="en-US" sz="4000" i="1" dirty="0">
                <a:ea typeface="Calibri"/>
                <a:cs typeface="Times New Roman"/>
              </a:rPr>
              <a:t>Assessing EV observational needs and readiness</a:t>
            </a:r>
            <a:r>
              <a:rPr lang="it-IT" sz="3600" dirty="0">
                <a:ea typeface="Calibri"/>
                <a:cs typeface="Times New Roman"/>
              </a:rPr>
              <a:t/>
            </a:r>
            <a:br>
              <a:rPr lang="it-IT" sz="3600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01" y="1593553"/>
            <a:ext cx="5114999" cy="44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LC to Habitat </a:t>
            </a:r>
            <a:r>
              <a:rPr lang="it-IT" dirty="0" err="1" smtClean="0"/>
              <a:t>Mapping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7504" y="1340768"/>
            <a:ext cx="37962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Study Area: Le </a:t>
            </a:r>
            <a:r>
              <a:rPr lang="en-US" dirty="0" err="1" smtClean="0"/>
              <a:t>Cesine</a:t>
            </a:r>
            <a:r>
              <a:rPr lang="en-US" dirty="0" smtClean="0"/>
              <a:t> (Puglia)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Input data:</a:t>
            </a:r>
          </a:p>
          <a:p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Land Cover map</a:t>
            </a:r>
          </a:p>
          <a:p>
            <a:pPr lvl="1"/>
            <a:r>
              <a:rPr lang="en-US" dirty="0" smtClean="0"/>
              <a:t>(in FAO-LCCS Taxonomy)</a:t>
            </a:r>
          </a:p>
          <a:p>
            <a:pPr lvl="1"/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In situ data  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98404"/>
            <a:ext cx="13176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9"/>
          <a:stretch/>
        </p:blipFill>
        <p:spPr>
          <a:xfrm>
            <a:off x="3966931" y="792163"/>
            <a:ext cx="5213581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/>
          <a:stretch/>
        </p:blipFill>
        <p:spPr bwMode="auto">
          <a:xfrm>
            <a:off x="467544" y="1039364"/>
            <a:ext cx="6601842" cy="537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053815" y="4869160"/>
            <a:ext cx="280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OA = 97% (</a:t>
            </a:r>
            <a:r>
              <a:rPr lang="it-IT" dirty="0" smtClean="0">
                <a:sym typeface="Symbol"/>
              </a:rPr>
              <a:t> 0,02)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LC to Habitat </a:t>
            </a:r>
            <a:r>
              <a:rPr lang="it-IT" dirty="0" err="1" smtClean="0"/>
              <a:t>Mapping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860032" y="17728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Output </a:t>
            </a:r>
            <a:r>
              <a:rPr lang="en-US" dirty="0"/>
              <a:t>data:</a:t>
            </a:r>
          </a:p>
          <a:p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smtClean="0"/>
              <a:t>Habitat map </a:t>
            </a:r>
            <a:endParaRPr lang="en-US" dirty="0"/>
          </a:p>
          <a:p>
            <a:pPr lvl="1"/>
            <a:r>
              <a:rPr lang="en-US" dirty="0"/>
              <a:t>(in </a:t>
            </a:r>
            <a:r>
              <a:rPr lang="en-US" dirty="0" smtClean="0"/>
              <a:t>Annex I or EUNIS  </a:t>
            </a:r>
            <a:r>
              <a:rPr lang="en-US" dirty="0"/>
              <a:t>Taxonomy)</a:t>
            </a:r>
          </a:p>
          <a:p>
            <a:pPr lvl="1"/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smtClean="0"/>
              <a:t>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925" y="-27384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LC to Habitat </a:t>
            </a:r>
            <a:r>
              <a:rPr lang="it-IT" dirty="0" err="1" smtClean="0"/>
              <a:t>Mapping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4" r="7812" b="2916"/>
          <a:stretch/>
        </p:blipFill>
        <p:spPr bwMode="auto">
          <a:xfrm>
            <a:off x="1619672" y="1268760"/>
            <a:ext cx="6336704" cy="554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 bwMode="auto">
          <a:xfrm>
            <a:off x="2051720" y="1455470"/>
            <a:ext cx="1728192" cy="16184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-31" charset="0"/>
              <a:ea typeface="Geneva" pitchFamily="-31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4405" y="868070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Approach</a:t>
            </a:r>
            <a:r>
              <a:rPr lang="it-IT" dirty="0" smtClean="0"/>
              <a:t>: Knowledge-</a:t>
            </a:r>
            <a:r>
              <a:rPr lang="en-US" dirty="0" smtClean="0"/>
              <a:t>based</a:t>
            </a:r>
            <a:r>
              <a:rPr lang="it-IT" dirty="0" smtClean="0"/>
              <a:t>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/>
          <a:stretch/>
        </p:blipFill>
        <p:spPr bwMode="auto">
          <a:xfrm>
            <a:off x="2771800" y="1484784"/>
            <a:ext cx="6365659" cy="53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0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77813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LC to Habitat </a:t>
            </a:r>
            <a:r>
              <a:rPr lang="it-IT" dirty="0" err="1" smtClean="0"/>
              <a:t>Mapping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3" b="52031"/>
          <a:stretch/>
        </p:blipFill>
        <p:spPr>
          <a:xfrm>
            <a:off x="35496" y="1268760"/>
            <a:ext cx="4042128" cy="32896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4"/>
          <a:stretch/>
        </p:blipFill>
        <p:spPr>
          <a:xfrm>
            <a:off x="3995936" y="1196752"/>
            <a:ext cx="5143500" cy="52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/>
              <a:t>Gaps and requirements</a:t>
            </a:r>
            <a:endParaRPr lang="en-US" sz="3600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79512" y="14813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EO </a:t>
            </a:r>
            <a:r>
              <a:rPr lang="en-US" sz="2400" dirty="0" smtClean="0"/>
              <a:t>data availability: VHR data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In-situ data availability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Algorithms </a:t>
            </a:r>
            <a:r>
              <a:rPr lang="en-US" sz="2400" dirty="0"/>
              <a:t>for </a:t>
            </a:r>
            <a:r>
              <a:rPr lang="en-US" sz="2400" dirty="0" smtClean="0"/>
              <a:t>habitat mapping: knowledge based rules </a:t>
            </a:r>
            <a:endParaRPr lang="en-US" sz="2400" dirty="0"/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Data repositories for the </a:t>
            </a:r>
            <a:r>
              <a:rPr lang="en-US" sz="2400" dirty="0"/>
              <a:t>long term preservation</a:t>
            </a:r>
            <a:r>
              <a:rPr lang="en-US" sz="2400" i="1" dirty="0"/>
              <a:t> </a:t>
            </a:r>
            <a:r>
              <a:rPr lang="en-US" sz="2400" dirty="0" smtClean="0"/>
              <a:t>of habitat maps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Infrastructure for EVs publication</a:t>
            </a:r>
            <a:endParaRPr lang="en-US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76086" y="5334307"/>
            <a:ext cx="2140330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- GEOSS</a:t>
            </a:r>
          </a:p>
          <a:p>
            <a:pPr marL="0" lvl="1"/>
            <a:r>
              <a:rPr lang="en-US" sz="2400" dirty="0" smtClean="0"/>
              <a:t>- Copernicus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7256206" y="4581128"/>
            <a:ext cx="0" cy="7006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5600022" y="5713802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4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Future work</a:t>
            </a:r>
            <a:endParaRPr lang="en-US" sz="3600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Generalization of rules </a:t>
            </a:r>
            <a:r>
              <a:rPr lang="en-US" sz="2400" dirty="0"/>
              <a:t>and </a:t>
            </a:r>
            <a:r>
              <a:rPr lang="en-US" sz="2400" dirty="0" smtClean="0"/>
              <a:t>methodology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Workflow </a:t>
            </a:r>
            <a:r>
              <a:rPr lang="en-US" sz="2400" dirty="0"/>
              <a:t>implementation </a:t>
            </a:r>
            <a:r>
              <a:rPr lang="en-US" sz="2400" dirty="0" smtClean="0"/>
              <a:t>as WPS in </a:t>
            </a:r>
            <a:r>
              <a:rPr lang="en-US" sz="2400" dirty="0"/>
              <a:t>AIP-8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08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3057</TotalTime>
  <Words>235</Words>
  <Application>Microsoft Office PowerPoint</Application>
  <PresentationFormat>Presentazione su schermo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Viale</vt:lpstr>
      <vt:lpstr>Towards a sustainability process for GEOSS Essential Variables</vt:lpstr>
      <vt:lpstr>Habitat map proposed as EV </vt:lpstr>
      <vt:lpstr> Assessing EV observational needs and readiness </vt:lpstr>
      <vt:lpstr>LC to Habitat Mapping</vt:lpstr>
      <vt:lpstr>LC to Habitat Mapping</vt:lpstr>
      <vt:lpstr>LC to Habitat Mapping</vt:lpstr>
      <vt:lpstr>LC to Habitat Mapping</vt:lpstr>
      <vt:lpstr>Gaps and requirements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alma</dc:creator>
  <cp:lastModifiedBy>adamo</cp:lastModifiedBy>
  <cp:revision>32</cp:revision>
  <dcterms:created xsi:type="dcterms:W3CDTF">2015-05-19T15:27:20Z</dcterms:created>
  <dcterms:modified xsi:type="dcterms:W3CDTF">2015-06-12T10:37:33Z</dcterms:modified>
</cp:coreProperties>
</file>