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sldIdLst>
    <p:sldId id="273" r:id="rId2"/>
    <p:sldId id="274" r:id="rId3"/>
    <p:sldId id="276" r:id="rId4"/>
    <p:sldId id="275" r:id="rId5"/>
    <p:sldId id="277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157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1B74D-DA75-45C6-B5B6-67D107AC0B6D}" type="datetimeFigureOut">
              <a:rPr lang="en-US" smtClean="0"/>
              <a:t>6/12/2015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551A1-93C0-45C6-A542-8D6D2A80137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25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551A1-93C0-45C6-A542-8D6D2A8013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6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551A1-93C0-45C6-A542-8D6D2A8013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551A1-93C0-45C6-A542-8D6D2A8013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6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D551A1-93C0-45C6-A542-8D6D2A8013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96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11-12 June 2015, Bari-Italy.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>
              <a:solidFill>
                <a:prstClr val="black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>
                <a:solidFill>
                  <a:prstClr val="white"/>
                </a:solidFill>
              </a:rPr>
              <a:pPr/>
              <a:t>‹N›</a:t>
            </a:fld>
            <a:endParaRPr lang="es-E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2 Imagen" descr="LOGO_CREAF_PERFILAT.g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7625" y="188913"/>
            <a:ext cx="1368425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>
          <a:xfrm>
            <a:off x="3124200" y="6237312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a-ES" dirty="0">
              <a:solidFill>
                <a:prstClr val="black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496944" cy="511304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562074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ca-ES" sz="3600" b="1" i="1" kern="1200" dirty="0" smtClean="0">
                <a:solidFill>
                  <a:srgbClr val="006600"/>
                </a:solidFill>
                <a:latin typeface="Georgia" pitchFamily="18" charset="0"/>
                <a:ea typeface="+mn-ea"/>
                <a:cs typeface="Times New Roman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pic>
        <p:nvPicPr>
          <p:cNvPr id="7" name="6 Imagen" descr="barra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675120"/>
            <a:ext cx="9144000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36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it-IT" smtClean="0"/>
              <a:t>11-12 June 2015, Bari-Italy.</a:t>
            </a:r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2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google.it/url?sa=i&amp;rct=j&amp;q=&amp;esrc=s&amp;source=images&amp;cd=&amp;cad=rja&amp;uact=8&amp;ved=0CAcQjRxqFQoTCK2U1oqVisYCFcJcFAodOfMAMg&amp;url=http://www.issia.cnr.it/oldsite/htdocs%20nuovo/prototipiok/home_ita.html&amp;ei=o9F6Ve22IMK5Ubnmg5AD&amp;bvm=bv.95515949,d.ZGU&amp;psig=AFQjCNHU4a1bUWCUbHmiNL9Geqp1B1DDYw&amp;ust=1434198809472782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hyperlink" Target="http://postharvestbari2015.it/wp-content/uploads/2014/10/cattedralebari1.jpg" TargetMode="External"/><Relationship Id="rId7" Type="http://schemas.openxmlformats.org/officeDocument/2006/relationships/hyperlink" Target="http://postharvestbari2015.it/wp-content/uploads/2014/10/margherita1.jpg" TargetMode="External"/><Relationship Id="rId12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hyperlink" Target="http://postharvestbari2015.it/wp-content/uploads/2014/10/Sannicola1.jpg" TargetMode="External"/><Relationship Id="rId5" Type="http://schemas.openxmlformats.org/officeDocument/2006/relationships/hyperlink" Target="http://postharvestbari2015.it/wp-content/uploads/2014/10/castellobari2.jpg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10.jpeg"/><Relationship Id="rId9" Type="http://schemas.openxmlformats.org/officeDocument/2006/relationships/hyperlink" Target="http://postharvestbari2015.it/wp-content/uploads/2014/10/piazzaferrarese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6941" y="908720"/>
            <a:ext cx="8892480" cy="1363339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Towards a sustainability process for</a:t>
            </a:r>
            <a:r>
              <a:rPr lang="it-IT" sz="3200" dirty="0">
                <a:effectLst/>
              </a:rPr>
              <a:t/>
            </a:r>
            <a:br>
              <a:rPr lang="it-IT" sz="3200" dirty="0">
                <a:effectLst/>
              </a:rPr>
            </a:br>
            <a:r>
              <a:rPr lang="en-US" sz="3200" dirty="0">
                <a:effectLst/>
              </a:rPr>
              <a:t>GEOSS Essential Variables</a:t>
            </a:r>
            <a:endParaRPr lang="it-IT" sz="3200" dirty="0"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68784" y="2276872"/>
            <a:ext cx="7772400" cy="432048"/>
          </a:xfrm>
        </p:spPr>
        <p:txBody>
          <a:bodyPr>
            <a:normAutofit/>
          </a:bodyPr>
          <a:lstStyle/>
          <a:p>
            <a:r>
              <a:rPr lang="en-GB" sz="1800" i="1" dirty="0" smtClean="0"/>
              <a:t>11-12 June 2015, Bari-Italy</a:t>
            </a:r>
            <a:endParaRPr lang="en-GB" sz="1800" i="1" noProof="0" dirty="0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51520" y="4005064"/>
            <a:ext cx="3276600" cy="914400"/>
          </a:xfrm>
          <a:prstGeom prst="rect">
            <a:avLst/>
          </a:prstGeom>
        </p:spPr>
        <p:txBody>
          <a:bodyPr/>
          <a:lstStyle>
            <a:lvl1pPr eaLnBrk="1" hangingPunct="1">
              <a:spcBef>
                <a:spcPct val="50000"/>
              </a:spcBef>
              <a:defRPr lang="en-US" sz="1200" b="1" i="0">
                <a:solidFill>
                  <a:srgbClr val="0061A7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r>
              <a:rPr dirty="0" smtClean="0"/>
              <a:t>Coordinating an Observation Network of Networks </a:t>
            </a:r>
            <a:r>
              <a:rPr dirty="0" err="1" smtClean="0"/>
              <a:t>EnCompassing</a:t>
            </a:r>
            <a:r>
              <a:rPr dirty="0" smtClean="0"/>
              <a:t> </a:t>
            </a:r>
            <a:r>
              <a:rPr dirty="0" err="1" smtClean="0"/>
              <a:t>saTellite</a:t>
            </a:r>
            <a:r>
              <a:rPr dirty="0" smtClean="0"/>
              <a:t> and IN-situ to fill the Gaps in European Observations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4674" y="113528"/>
            <a:ext cx="14001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6692925" y="5952703"/>
            <a:ext cx="2267744" cy="7886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YOUR LOGO</a:t>
            </a:r>
            <a:endParaRPr lang="en-US" dirty="0"/>
          </a:p>
        </p:txBody>
      </p:sp>
      <p:pic>
        <p:nvPicPr>
          <p:cNvPr id="18" name="Immagine 17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149088"/>
            <a:ext cx="1007745" cy="669290"/>
          </a:xfrm>
          <a:prstGeom prst="rect">
            <a:avLst/>
          </a:prstGeom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79362" y="357497"/>
            <a:ext cx="2962806" cy="46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2 Subtítulo"/>
          <p:cNvSpPr txBox="1">
            <a:spLocks/>
          </p:cNvSpPr>
          <p:nvPr/>
        </p:nvSpPr>
        <p:spPr>
          <a:xfrm>
            <a:off x="1042448" y="2852936"/>
            <a:ext cx="7885527" cy="1296144"/>
          </a:xfrm>
          <a:prstGeom prst="rect">
            <a:avLst/>
          </a:prstGeom>
        </p:spPr>
        <p:txBody>
          <a:bodyPr vert="horz"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en-US" sz="2000" b="1" dirty="0" smtClean="0"/>
              <a:t>Recommendations and timeline</a:t>
            </a:r>
            <a:endParaRPr lang="en-GB" sz="2000" b="1" dirty="0" smtClean="0"/>
          </a:p>
          <a:p>
            <a:pPr algn="ctr"/>
            <a:r>
              <a:rPr lang="en-GB" sz="1800" i="1" dirty="0" smtClean="0"/>
              <a:t>A. Bombelli, P. </a:t>
            </a:r>
            <a:r>
              <a:rPr lang="en-GB" sz="1800" i="1" dirty="0" err="1" smtClean="0"/>
              <a:t>Blonda</a:t>
            </a:r>
            <a:endParaRPr lang="en-GB" sz="1800" i="1" dirty="0" smtClean="0"/>
          </a:p>
        </p:txBody>
      </p:sp>
      <p:sp>
        <p:nvSpPr>
          <p:cNvPr id="6" name="Rettangolo 5"/>
          <p:cNvSpPr/>
          <p:nvPr/>
        </p:nvSpPr>
        <p:spPr>
          <a:xfrm>
            <a:off x="6750000" y="5994000"/>
            <a:ext cx="2160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Picture 2" descr="C:\Users\Utente\AppData\Local\Microsoft\Windows\Temporary Internet Files\Content.Outlook\IJZIU8IU\CMCCorizzontaleCOLesteso.pn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804248" y="5919048"/>
            <a:ext cx="2010601" cy="84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tangolo 14"/>
          <p:cNvSpPr/>
          <p:nvPr/>
        </p:nvSpPr>
        <p:spPr>
          <a:xfrm>
            <a:off x="179512" y="5733256"/>
            <a:ext cx="2160000" cy="9737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Picture 2" descr="http://www.issia.cnr.it/oldsite/htdocs%20nuovo/prototipiok/immaginihome/logoissia.gif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3555" y="5733256"/>
            <a:ext cx="1911913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0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en-US" sz="2500" b="1" dirty="0" smtClean="0"/>
              <a:t>… will be part of the workshop report</a:t>
            </a:r>
            <a:endParaRPr lang="en-US" sz="2500" b="1" dirty="0" smtClean="0"/>
          </a:p>
          <a:p>
            <a:pPr marL="109728" lvl="0" indent="0">
              <a:buNone/>
            </a:pPr>
            <a:endParaRPr lang="en-US" sz="2500" b="1" dirty="0" smtClean="0"/>
          </a:p>
          <a:p>
            <a:pPr marL="109728" lvl="0" indent="0">
              <a:buNone/>
            </a:pPr>
            <a:endParaRPr lang="en-US" sz="2500" b="1" dirty="0" smtClean="0"/>
          </a:p>
          <a:p>
            <a:pPr marL="109728" lvl="0" indent="0">
              <a:buNone/>
            </a:pPr>
            <a:r>
              <a:rPr lang="en-US" sz="2500" b="1" dirty="0" smtClean="0"/>
              <a:t>Key </a:t>
            </a:r>
            <a:r>
              <a:rPr lang="en-US" sz="2500" b="1" dirty="0"/>
              <a:t>questions to be addressed are: </a:t>
            </a:r>
          </a:p>
          <a:p>
            <a:pPr lvl="0"/>
            <a:r>
              <a:rPr lang="en-US" sz="2500" b="1" dirty="0" smtClean="0"/>
              <a:t>is </a:t>
            </a:r>
            <a:r>
              <a:rPr lang="en-US" sz="2500" b="1" dirty="0"/>
              <a:t>it possible to find a common definition valid for all the EVs in the different communities?</a:t>
            </a:r>
          </a:p>
          <a:p>
            <a:pPr lvl="0"/>
            <a:r>
              <a:rPr lang="en-US" sz="2500" b="1" dirty="0"/>
              <a:t>i</a:t>
            </a:r>
            <a:r>
              <a:rPr lang="en-US" sz="2500" b="1" dirty="0" smtClean="0"/>
              <a:t>s </a:t>
            </a:r>
            <a:r>
              <a:rPr lang="en-US" sz="2500" b="1" dirty="0"/>
              <a:t>it possible to develop a common methodology for identifying all the different EVs?</a:t>
            </a:r>
          </a:p>
          <a:p>
            <a:pPr lvl="0"/>
            <a:r>
              <a:rPr lang="en-US" sz="2500" b="1" dirty="0" smtClean="0"/>
              <a:t>…?</a:t>
            </a:r>
            <a:endParaRPr lang="en-US" sz="2500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Recommendations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08565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lvl="0" indent="0">
              <a:buNone/>
            </a:pPr>
            <a:r>
              <a:rPr lang="en-US" sz="2500" b="1" dirty="0" smtClean="0"/>
              <a:t>It should </a:t>
            </a:r>
            <a:r>
              <a:rPr lang="en-US" sz="2500" b="1" dirty="0"/>
              <a:t>address the following issues:</a:t>
            </a:r>
          </a:p>
          <a:p>
            <a:pPr lvl="0"/>
            <a:r>
              <a:rPr lang="en-US" sz="2500" b="1" dirty="0" smtClean="0"/>
              <a:t>Assess </a:t>
            </a:r>
            <a:r>
              <a:rPr lang="en-US" sz="2500" b="1" dirty="0"/>
              <a:t>the status of existing EVs in the different GEO </a:t>
            </a:r>
            <a:r>
              <a:rPr lang="en-US" sz="2500" b="1" dirty="0" smtClean="0"/>
              <a:t>SBAs; EVs list</a:t>
            </a:r>
            <a:endParaRPr lang="en-US" sz="2500" b="1" dirty="0"/>
          </a:p>
          <a:p>
            <a:pPr lvl="0"/>
            <a:r>
              <a:rPr lang="en-US" sz="2500" b="1" dirty="0" smtClean="0"/>
              <a:t>Review </a:t>
            </a:r>
            <a:r>
              <a:rPr lang="en-US" sz="2500" b="1" dirty="0"/>
              <a:t>the different processes (criteria, methods, etc.) to define and identify EVs</a:t>
            </a:r>
          </a:p>
          <a:p>
            <a:pPr lvl="0"/>
            <a:r>
              <a:rPr lang="en-US" sz="2500" b="1" dirty="0" smtClean="0"/>
              <a:t>Find </a:t>
            </a:r>
            <a:r>
              <a:rPr lang="en-US" sz="2500" b="1" dirty="0"/>
              <a:t>commonalities; identify “super-EVs</a:t>
            </a:r>
          </a:p>
          <a:p>
            <a:pPr lvl="0"/>
            <a:r>
              <a:rPr lang="en-US" sz="2500" b="1" dirty="0" smtClean="0"/>
              <a:t>Validation </a:t>
            </a:r>
            <a:r>
              <a:rPr lang="en-US" sz="2500" b="1" dirty="0"/>
              <a:t>and applicability</a:t>
            </a:r>
          </a:p>
          <a:p>
            <a:pPr lvl="0"/>
            <a:r>
              <a:rPr lang="en-US" sz="2500" b="1" dirty="0" smtClean="0"/>
              <a:t>Monitoring </a:t>
            </a:r>
            <a:r>
              <a:rPr lang="en-US" sz="2500" b="1" dirty="0"/>
              <a:t>networks</a:t>
            </a:r>
          </a:p>
          <a:p>
            <a:pPr lvl="0"/>
            <a:r>
              <a:rPr lang="en-US" sz="2500" b="1" dirty="0" smtClean="0"/>
              <a:t>Observational </a:t>
            </a:r>
            <a:r>
              <a:rPr lang="en-US" sz="2500" b="1" dirty="0"/>
              <a:t>needs and readiness</a:t>
            </a:r>
          </a:p>
          <a:p>
            <a:pPr lvl="0"/>
            <a:r>
              <a:rPr lang="en-US" sz="2500" b="1" dirty="0" smtClean="0"/>
              <a:t>Gaps </a:t>
            </a:r>
            <a:r>
              <a:rPr lang="en-US" sz="2500" b="1" dirty="0"/>
              <a:t>and priorities</a:t>
            </a:r>
          </a:p>
          <a:p>
            <a:pPr lvl="0"/>
            <a:r>
              <a:rPr lang="en-US" sz="2500" b="1" dirty="0" smtClean="0"/>
              <a:t>Recommendations </a:t>
            </a:r>
            <a:r>
              <a:rPr lang="en-US" sz="2500" b="1" dirty="0"/>
              <a:t>and way forward</a:t>
            </a:r>
          </a:p>
          <a:p>
            <a:pPr lvl="0"/>
            <a:endParaRPr lang="en-US" sz="2500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i="1" dirty="0" smtClean="0"/>
              <a:t>Workshop Report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35248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i="1" dirty="0" smtClean="0"/>
              <a:t>Timeline</a:t>
            </a:r>
            <a:endParaRPr lang="en-US" sz="3600" i="1" dirty="0"/>
          </a:p>
        </p:txBody>
      </p:sp>
      <p:sp>
        <p:nvSpPr>
          <p:cNvPr id="4" name="Freccia a destra 3"/>
          <p:cNvSpPr/>
          <p:nvPr/>
        </p:nvSpPr>
        <p:spPr>
          <a:xfrm>
            <a:off x="323528" y="3127853"/>
            <a:ext cx="8568952" cy="10081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" name="Connettore 1 7"/>
          <p:cNvCxnSpPr/>
          <p:nvPr/>
        </p:nvCxnSpPr>
        <p:spPr>
          <a:xfrm flipV="1">
            <a:off x="1979712" y="2277867"/>
            <a:ext cx="0" cy="1080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179512" y="2205739"/>
            <a:ext cx="180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WE: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b="1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draft of the report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2051720" y="2204864"/>
            <a:ext cx="23042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+ scientific committee: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it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5364088" y="2205739"/>
            <a:ext cx="23762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WE: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finalization </a:t>
            </a: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report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1979712" y="5075892"/>
            <a:ext cx="7883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(end of 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ConnectinGEO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update?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29624" y="3357867"/>
            <a:ext cx="1629705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June</a:t>
            </a: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979712" y="3357867"/>
            <a:ext cx="2376264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July</a:t>
            </a:r>
            <a:endParaRPr lang="en-US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4355976" y="3357867"/>
            <a:ext cx="2376264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August</a:t>
            </a:r>
            <a:endParaRPr lang="en-US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6732240" y="3357867"/>
            <a:ext cx="1656184" cy="5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September</a:t>
            </a:r>
            <a:endParaRPr lang="en-US" dirty="0"/>
          </a:p>
        </p:txBody>
      </p:sp>
      <p:cxnSp>
        <p:nvCxnSpPr>
          <p:cNvPr id="23" name="Connettore 1 22"/>
          <p:cNvCxnSpPr/>
          <p:nvPr/>
        </p:nvCxnSpPr>
        <p:spPr>
          <a:xfrm flipV="1">
            <a:off x="4355976" y="2277747"/>
            <a:ext cx="0" cy="108000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395536" y="42210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Afterwards….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1959329" y="4621198"/>
            <a:ext cx="7883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of 2015: Scientific paper?</a:t>
            </a:r>
          </a:p>
        </p:txBody>
      </p:sp>
    </p:spTree>
    <p:extLst>
      <p:ext uri="{BB962C8B-B14F-4D97-AF65-F5344CB8AC3E}">
        <p14:creationId xmlns:p14="http://schemas.microsoft.com/office/powerpoint/2010/main" val="12289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i="1" dirty="0" smtClean="0"/>
              <a:t>THANKS!</a:t>
            </a:r>
            <a:endParaRPr lang="en-US" sz="4000" i="1" dirty="0"/>
          </a:p>
        </p:txBody>
      </p:sp>
      <p:pic>
        <p:nvPicPr>
          <p:cNvPr id="26" name="Immagine 25" descr="cattedralebari1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14511" y="1124744"/>
            <a:ext cx="2861945" cy="1935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Immagine 26" descr="castellobari2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989464"/>
            <a:ext cx="2861945" cy="1935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Immagine 27" descr="OLYMPUS DIGITAL CAMERA">
            <a:hlinkClick r:id="rId7"/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085808"/>
            <a:ext cx="2861945" cy="1935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Immagine 28" descr="piazzaferrarese2">
            <a:hlinkClick r:id="rId9"/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4437112"/>
            <a:ext cx="2861945" cy="1935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Immagine 29" descr="Sannicola1">
            <a:hlinkClick r:id="rId11"/>
          </p:cNvPr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5620" y="2605699"/>
            <a:ext cx="2861945" cy="1935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94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343</TotalTime>
  <Words>198</Words>
  <Application>Microsoft Office PowerPoint</Application>
  <PresentationFormat>Presentazione su schermo (4:3)</PresentationFormat>
  <Paragraphs>44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Viale</vt:lpstr>
      <vt:lpstr>Towards a sustainability process for GEOSS Essential Variables</vt:lpstr>
      <vt:lpstr>Recommendations</vt:lpstr>
      <vt:lpstr>Workshop Report</vt:lpstr>
      <vt:lpstr>Timeline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alma</dc:creator>
  <cp:lastModifiedBy>Antonio Bombelli</cp:lastModifiedBy>
  <cp:revision>47</cp:revision>
  <dcterms:created xsi:type="dcterms:W3CDTF">2015-05-19T15:27:20Z</dcterms:created>
  <dcterms:modified xsi:type="dcterms:W3CDTF">2015-06-12T14:51:16Z</dcterms:modified>
</cp:coreProperties>
</file>