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7"/>
  </p:notesMasterIdLst>
  <p:sldIdLst>
    <p:sldId id="264" r:id="rId2"/>
    <p:sldId id="268" r:id="rId3"/>
    <p:sldId id="278" r:id="rId4"/>
    <p:sldId id="279" r:id="rId5"/>
    <p:sldId id="280" r:id="rId6"/>
    <p:sldId id="277" r:id="rId7"/>
    <p:sldId id="281" r:id="rId8"/>
    <p:sldId id="282" r:id="rId9"/>
    <p:sldId id="283" r:id="rId10"/>
    <p:sldId id="273" r:id="rId11"/>
    <p:sldId id="257" r:id="rId12"/>
    <p:sldId id="269" r:id="rId13"/>
    <p:sldId id="287" r:id="rId14"/>
    <p:sldId id="288" r:id="rId15"/>
    <p:sldId id="271" r:id="rId16"/>
    <p:sldId id="284" r:id="rId17"/>
    <p:sldId id="285" r:id="rId18"/>
    <p:sldId id="286" r:id="rId19"/>
    <p:sldId id="270" r:id="rId20"/>
    <p:sldId id="276" r:id="rId21"/>
    <p:sldId id="289" r:id="rId22"/>
    <p:sldId id="267" r:id="rId23"/>
    <p:sldId id="263" r:id="rId24"/>
    <p:sldId id="291" r:id="rId25"/>
    <p:sldId id="290"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82" autoAdjust="0"/>
    <p:restoredTop sz="94660"/>
  </p:normalViewPr>
  <p:slideViewPr>
    <p:cSldViewPr>
      <p:cViewPr>
        <p:scale>
          <a:sx n="70" d="100"/>
          <a:sy n="70" d="100"/>
        </p:scale>
        <p:origin x="-1578"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157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2BADC-3CD3-490A-A2D2-B8B9F6AE145D}"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s-CL"/>
        </a:p>
      </dgm:t>
    </dgm:pt>
    <dgm:pt modelId="{E99A7769-292B-4DCC-BC81-1B6A9256CD10}">
      <dgm:prSet phldrT="[Texto]" custT="1"/>
      <dgm:spPr/>
      <dgm:t>
        <a:bodyPr/>
        <a:lstStyle/>
        <a:p>
          <a:r>
            <a:rPr lang="es-CL" sz="2800" dirty="0" smtClean="0"/>
            <a:t>IDE - CHILE</a:t>
          </a:r>
          <a:endParaRPr lang="es-CL" sz="2800" dirty="0"/>
        </a:p>
      </dgm:t>
    </dgm:pt>
    <dgm:pt modelId="{34B83031-6825-48FC-BED2-84F43D21F332}" type="parTrans" cxnId="{CB75FE67-D862-4DEB-95A6-7FE2BD754DC1}">
      <dgm:prSet/>
      <dgm:spPr/>
      <dgm:t>
        <a:bodyPr/>
        <a:lstStyle/>
        <a:p>
          <a:endParaRPr lang="es-CL"/>
        </a:p>
      </dgm:t>
    </dgm:pt>
    <dgm:pt modelId="{EE91805E-BA21-4725-9D3C-A942683D6368}" type="sibTrans" cxnId="{CB75FE67-D862-4DEB-95A6-7FE2BD754DC1}">
      <dgm:prSet/>
      <dgm:spPr/>
      <dgm:t>
        <a:bodyPr/>
        <a:lstStyle/>
        <a:p>
          <a:endParaRPr lang="es-CL"/>
        </a:p>
      </dgm:t>
    </dgm:pt>
    <dgm:pt modelId="{C000E13D-EEAA-455F-B577-74997F113836}">
      <dgm:prSet phldrT="[Texto]" custT="1"/>
      <dgm:spPr>
        <a:solidFill>
          <a:schemeClr val="accent1">
            <a:lumMod val="60000"/>
            <a:lumOff val="40000"/>
          </a:schemeClr>
        </a:solidFill>
      </dgm:spPr>
      <dgm:t>
        <a:bodyPr/>
        <a:lstStyle/>
        <a:p>
          <a:r>
            <a:rPr lang="es-CL" sz="2000" dirty="0" err="1" smtClean="0"/>
            <a:t>Public</a:t>
          </a:r>
          <a:r>
            <a:rPr lang="es-CL" sz="2000" dirty="0" smtClean="0"/>
            <a:t> Works</a:t>
          </a:r>
          <a:endParaRPr lang="es-CL" sz="2000" dirty="0"/>
        </a:p>
      </dgm:t>
    </dgm:pt>
    <dgm:pt modelId="{D143A23E-10C8-4433-A66D-1C65E00F70E3}" type="parTrans" cxnId="{CBB48258-487C-4B81-A4AC-D24524918406}">
      <dgm:prSet/>
      <dgm:spPr/>
      <dgm:t>
        <a:bodyPr/>
        <a:lstStyle/>
        <a:p>
          <a:endParaRPr lang="es-CL"/>
        </a:p>
      </dgm:t>
    </dgm:pt>
    <dgm:pt modelId="{247380CE-ABB5-4A2F-99A4-AD5A6577D093}" type="sibTrans" cxnId="{CBB48258-487C-4B81-A4AC-D24524918406}">
      <dgm:prSet/>
      <dgm:spPr/>
      <dgm:t>
        <a:bodyPr/>
        <a:lstStyle/>
        <a:p>
          <a:endParaRPr lang="es-CL"/>
        </a:p>
      </dgm:t>
    </dgm:pt>
    <dgm:pt modelId="{B5A510FD-AD8C-4D62-A7F9-111EF56B36DC}">
      <dgm:prSet phldrT="[Texto]" custT="1"/>
      <dgm:spPr/>
      <dgm:t>
        <a:bodyPr/>
        <a:lstStyle/>
        <a:p>
          <a:r>
            <a:rPr lang="es-CL" sz="1300" dirty="0" err="1" smtClean="0"/>
            <a:t>Cadaster</a:t>
          </a:r>
          <a:endParaRPr lang="es-CL" sz="1300" dirty="0"/>
        </a:p>
      </dgm:t>
    </dgm:pt>
    <dgm:pt modelId="{0A2AFDD5-5C00-49C5-831C-F75A09463908}" type="parTrans" cxnId="{235B14B1-10A5-407D-AAE2-AB6D8E8ADD8F}">
      <dgm:prSet/>
      <dgm:spPr/>
      <dgm:t>
        <a:bodyPr/>
        <a:lstStyle/>
        <a:p>
          <a:endParaRPr lang="es-CL"/>
        </a:p>
      </dgm:t>
    </dgm:pt>
    <dgm:pt modelId="{C8F1C94D-C7F3-46C1-BE29-EFC26CA4970F}" type="sibTrans" cxnId="{235B14B1-10A5-407D-AAE2-AB6D8E8ADD8F}">
      <dgm:prSet/>
      <dgm:spPr/>
      <dgm:t>
        <a:bodyPr/>
        <a:lstStyle/>
        <a:p>
          <a:endParaRPr lang="es-CL"/>
        </a:p>
      </dgm:t>
    </dgm:pt>
    <dgm:pt modelId="{BE439158-E3F7-4CEB-82D7-535F7013CE04}">
      <dgm:prSet phldrT="[Texto]" custT="1"/>
      <dgm:spPr>
        <a:solidFill>
          <a:schemeClr val="accent1">
            <a:lumMod val="60000"/>
            <a:lumOff val="40000"/>
          </a:schemeClr>
        </a:solidFill>
      </dgm:spPr>
      <dgm:t>
        <a:bodyPr/>
        <a:lstStyle/>
        <a:p>
          <a:endParaRPr lang="es-CL"/>
        </a:p>
      </dgm:t>
    </dgm:pt>
    <dgm:pt modelId="{247557E5-F3FA-4267-9171-AFCB7068D0DA}" type="parTrans" cxnId="{3A5A6BD8-F3FB-48BB-88CD-A52B0FAD5A8E}">
      <dgm:prSet/>
      <dgm:spPr/>
      <dgm:t>
        <a:bodyPr/>
        <a:lstStyle/>
        <a:p>
          <a:endParaRPr lang="es-CL"/>
        </a:p>
      </dgm:t>
    </dgm:pt>
    <dgm:pt modelId="{0BEE2528-4D86-462E-8F38-EC7D48AD73B1}" type="sibTrans" cxnId="{3A5A6BD8-F3FB-48BB-88CD-A52B0FAD5A8E}">
      <dgm:prSet/>
      <dgm:spPr/>
      <dgm:t>
        <a:bodyPr/>
        <a:lstStyle/>
        <a:p>
          <a:endParaRPr lang="es-CL"/>
        </a:p>
      </dgm:t>
    </dgm:pt>
    <dgm:pt modelId="{6B80D98A-1038-48CC-A0CF-75EAC651B535}">
      <dgm:prSet phldrT="[Texto]" custT="1"/>
      <dgm:spPr/>
      <dgm:t>
        <a:bodyPr/>
        <a:lstStyle/>
        <a:p>
          <a:endParaRPr lang="es-CL"/>
        </a:p>
      </dgm:t>
    </dgm:pt>
    <dgm:pt modelId="{B716069A-B083-4C72-B1B4-27DF70532F3C}" type="parTrans" cxnId="{597AEFE4-E667-420C-B9F2-AF748E73B87E}">
      <dgm:prSet/>
      <dgm:spPr/>
      <dgm:t>
        <a:bodyPr/>
        <a:lstStyle/>
        <a:p>
          <a:endParaRPr lang="es-CL"/>
        </a:p>
      </dgm:t>
    </dgm:pt>
    <dgm:pt modelId="{D0F5BC96-DCD1-4D41-B665-6BB9C4B9C8CE}" type="sibTrans" cxnId="{597AEFE4-E667-420C-B9F2-AF748E73B87E}">
      <dgm:prSet/>
      <dgm:spPr/>
      <dgm:t>
        <a:bodyPr/>
        <a:lstStyle/>
        <a:p>
          <a:endParaRPr lang="es-CL"/>
        </a:p>
      </dgm:t>
    </dgm:pt>
    <dgm:pt modelId="{42DA689C-DE42-4E48-9245-71E72D9D60D9}">
      <dgm:prSet phldrT="[Texto]" custT="1"/>
      <dgm:spPr/>
      <dgm:t>
        <a:bodyPr/>
        <a:lstStyle/>
        <a:p>
          <a:endParaRPr lang="es-CL"/>
        </a:p>
      </dgm:t>
    </dgm:pt>
    <dgm:pt modelId="{E0A1929A-0889-465E-ABF4-9FED207D5571}" type="parTrans" cxnId="{A4862C0A-BCCB-4657-9E83-95CE0E9CCBF9}">
      <dgm:prSet/>
      <dgm:spPr/>
      <dgm:t>
        <a:bodyPr/>
        <a:lstStyle/>
        <a:p>
          <a:endParaRPr lang="es-CL"/>
        </a:p>
      </dgm:t>
    </dgm:pt>
    <dgm:pt modelId="{55C095B2-6EA5-4F15-B595-FDDD95E82696}" type="sibTrans" cxnId="{A4862C0A-BCCB-4657-9E83-95CE0E9CCBF9}">
      <dgm:prSet/>
      <dgm:spPr/>
      <dgm:t>
        <a:bodyPr/>
        <a:lstStyle/>
        <a:p>
          <a:endParaRPr lang="es-CL"/>
        </a:p>
      </dgm:t>
    </dgm:pt>
    <dgm:pt modelId="{373EE6F4-C310-44AC-A286-0BA243657A40}">
      <dgm:prSet phldrT="[Texto]" custScaleX="164420" custScaleY="164251"/>
      <dgm:spPr>
        <a:solidFill>
          <a:schemeClr val="accent1">
            <a:lumMod val="60000"/>
            <a:lumOff val="40000"/>
          </a:schemeClr>
        </a:solidFill>
      </dgm:spPr>
      <dgm:t>
        <a:bodyPr/>
        <a:lstStyle/>
        <a:p>
          <a:endParaRPr lang="es-CL"/>
        </a:p>
      </dgm:t>
    </dgm:pt>
    <dgm:pt modelId="{D32DF876-D16B-4E95-B674-608F4A76D3BE}" type="parTrans" cxnId="{A5FBAAD9-D553-4A77-988C-4FCAF3532FDA}">
      <dgm:prSet/>
      <dgm:spPr/>
      <dgm:t>
        <a:bodyPr/>
        <a:lstStyle/>
        <a:p>
          <a:endParaRPr lang="es-CL"/>
        </a:p>
      </dgm:t>
    </dgm:pt>
    <dgm:pt modelId="{ACAA79CD-E754-4C9C-8412-891335C37FD1}" type="sibTrans" cxnId="{A5FBAAD9-D553-4A77-988C-4FCAF3532FDA}">
      <dgm:prSet/>
      <dgm:spPr/>
      <dgm:t>
        <a:bodyPr/>
        <a:lstStyle/>
        <a:p>
          <a:endParaRPr lang="es-CL"/>
        </a:p>
      </dgm:t>
    </dgm:pt>
    <dgm:pt modelId="{0E529B8E-EE0E-49F9-B6C1-DA5FDA147E70}">
      <dgm:prSet phldrT="[Texto]" custT="1"/>
      <dgm:spPr>
        <a:solidFill>
          <a:schemeClr val="accent1">
            <a:lumMod val="60000"/>
            <a:lumOff val="40000"/>
          </a:schemeClr>
        </a:solidFill>
      </dgm:spPr>
      <dgm:t>
        <a:bodyPr/>
        <a:lstStyle/>
        <a:p>
          <a:r>
            <a:rPr lang="es-CL" sz="1600" b="1" dirty="0" err="1" smtClean="0"/>
            <a:t>National</a:t>
          </a:r>
          <a:r>
            <a:rPr lang="es-CL" sz="1600" b="1" dirty="0" smtClean="0"/>
            <a:t> </a:t>
          </a:r>
          <a:r>
            <a:rPr lang="es-CL" sz="1600" b="1" dirty="0" err="1" smtClean="0"/>
            <a:t>Property</a:t>
          </a:r>
          <a:endParaRPr lang="es-CL" sz="1600" b="1" dirty="0"/>
        </a:p>
      </dgm:t>
    </dgm:pt>
    <dgm:pt modelId="{335CD11B-6438-4D24-8BA4-AA918D4AE4B6}" type="parTrans" cxnId="{BD6E4786-BD5F-4A5B-BDA7-221A8F5D7E2C}">
      <dgm:prSet/>
      <dgm:spPr/>
      <dgm:t>
        <a:bodyPr/>
        <a:lstStyle/>
        <a:p>
          <a:endParaRPr lang="es-CL"/>
        </a:p>
      </dgm:t>
    </dgm:pt>
    <dgm:pt modelId="{965F5D18-ABA5-4F35-8B76-E4FA74FB5814}" type="sibTrans" cxnId="{BD6E4786-BD5F-4A5B-BDA7-221A8F5D7E2C}">
      <dgm:prSet/>
      <dgm:spPr/>
      <dgm:t>
        <a:bodyPr/>
        <a:lstStyle/>
        <a:p>
          <a:endParaRPr lang="es-CL"/>
        </a:p>
      </dgm:t>
    </dgm:pt>
    <dgm:pt modelId="{DFE29035-58EB-486A-834B-39D04B30B665}">
      <dgm:prSet phldrT="[Texto]" custT="1"/>
      <dgm:spPr/>
      <dgm:t>
        <a:bodyPr/>
        <a:lstStyle/>
        <a:p>
          <a:r>
            <a:rPr lang="es-CL" sz="1300" dirty="0" err="1" smtClean="0"/>
            <a:t>Administration</a:t>
          </a:r>
          <a:endParaRPr lang="es-CL" sz="1300" dirty="0"/>
        </a:p>
      </dgm:t>
    </dgm:pt>
    <dgm:pt modelId="{B6047E01-346A-427F-A9F4-8ABFEDCEDDAC}" type="parTrans" cxnId="{F8BEB8DA-3090-48BB-9517-FA10FE3905CA}">
      <dgm:prSet/>
      <dgm:spPr/>
      <dgm:t>
        <a:bodyPr/>
        <a:lstStyle/>
        <a:p>
          <a:endParaRPr lang="es-CL"/>
        </a:p>
      </dgm:t>
    </dgm:pt>
    <dgm:pt modelId="{D992A927-4DF9-4AF8-B033-F2712C12EA38}" type="sibTrans" cxnId="{F8BEB8DA-3090-48BB-9517-FA10FE3905CA}">
      <dgm:prSet/>
      <dgm:spPr/>
      <dgm:t>
        <a:bodyPr/>
        <a:lstStyle/>
        <a:p>
          <a:endParaRPr lang="es-CL"/>
        </a:p>
      </dgm:t>
    </dgm:pt>
    <dgm:pt modelId="{91382FBF-BA92-45CD-AB6B-C566F0BC732C}">
      <dgm:prSet phldrT="[Texto]" custT="1"/>
      <dgm:spPr/>
      <dgm:t>
        <a:bodyPr/>
        <a:lstStyle/>
        <a:p>
          <a:endParaRPr lang="es-CL"/>
        </a:p>
      </dgm:t>
    </dgm:pt>
    <dgm:pt modelId="{D9265B25-AD91-4583-8EFA-C19EBB65F319}" type="parTrans" cxnId="{B96E1350-2EB4-406D-84A2-B2C36C9DE89F}">
      <dgm:prSet/>
      <dgm:spPr/>
      <dgm:t>
        <a:bodyPr/>
        <a:lstStyle/>
        <a:p>
          <a:endParaRPr lang="es-CL"/>
        </a:p>
      </dgm:t>
    </dgm:pt>
    <dgm:pt modelId="{119A66D4-F22B-4E27-9CF1-BF0B61A473F2}" type="sibTrans" cxnId="{B96E1350-2EB4-406D-84A2-B2C36C9DE89F}">
      <dgm:prSet/>
      <dgm:spPr/>
      <dgm:t>
        <a:bodyPr/>
        <a:lstStyle/>
        <a:p>
          <a:endParaRPr lang="es-CL"/>
        </a:p>
      </dgm:t>
    </dgm:pt>
    <dgm:pt modelId="{AC0DAF80-4F5D-4FD1-AB2B-C5806F619AD5}">
      <dgm:prSet phldrT="[Texto]" custScaleX="132347" custScaleY="127885"/>
      <dgm:spPr>
        <a:solidFill>
          <a:schemeClr val="accent1">
            <a:lumMod val="60000"/>
            <a:lumOff val="40000"/>
          </a:schemeClr>
        </a:solidFill>
      </dgm:spPr>
      <dgm:t>
        <a:bodyPr/>
        <a:lstStyle/>
        <a:p>
          <a:endParaRPr lang="es-CL"/>
        </a:p>
      </dgm:t>
    </dgm:pt>
    <dgm:pt modelId="{6E6FEDB4-CB81-46E8-BB14-F1ABFF7710FC}" type="parTrans" cxnId="{5FF6A734-DBEC-49D9-9677-0A3F00DEDC30}">
      <dgm:prSet/>
      <dgm:spPr/>
      <dgm:t>
        <a:bodyPr/>
        <a:lstStyle/>
        <a:p>
          <a:endParaRPr lang="es-CL"/>
        </a:p>
      </dgm:t>
    </dgm:pt>
    <dgm:pt modelId="{79687395-057E-4261-9C32-4EBD340ABA89}" type="sibTrans" cxnId="{5FF6A734-DBEC-49D9-9677-0A3F00DEDC30}">
      <dgm:prSet/>
      <dgm:spPr/>
      <dgm:t>
        <a:bodyPr/>
        <a:lstStyle/>
        <a:p>
          <a:endParaRPr lang="es-CL"/>
        </a:p>
      </dgm:t>
    </dgm:pt>
    <dgm:pt modelId="{636100CA-83BA-43EE-9871-DBF9AB4B2BD3}">
      <dgm:prSet phldrT="[Texto]" custScaleX="132347" custScaleY="127885"/>
      <dgm:spPr>
        <a:solidFill>
          <a:schemeClr val="accent1">
            <a:lumMod val="60000"/>
            <a:lumOff val="40000"/>
          </a:schemeClr>
        </a:solidFill>
      </dgm:spPr>
      <dgm:t>
        <a:bodyPr/>
        <a:lstStyle/>
        <a:p>
          <a:endParaRPr lang="es-CL" dirty="0"/>
        </a:p>
      </dgm:t>
    </dgm:pt>
    <dgm:pt modelId="{25459FC9-D946-4A3F-A7AB-6E126474417C}" type="parTrans" cxnId="{B27B1B91-E8ED-4915-83F4-4C5EF49C9559}">
      <dgm:prSet/>
      <dgm:spPr/>
      <dgm:t>
        <a:bodyPr/>
        <a:lstStyle/>
        <a:p>
          <a:endParaRPr lang="es-CL"/>
        </a:p>
      </dgm:t>
    </dgm:pt>
    <dgm:pt modelId="{DA0F2A5C-9B0A-4E5E-A04E-39311270B807}" type="sibTrans" cxnId="{B27B1B91-E8ED-4915-83F4-4C5EF49C9559}">
      <dgm:prSet/>
      <dgm:spPr/>
      <dgm:t>
        <a:bodyPr/>
        <a:lstStyle/>
        <a:p>
          <a:endParaRPr lang="es-CL"/>
        </a:p>
      </dgm:t>
    </dgm:pt>
    <dgm:pt modelId="{D6406A96-65C7-43CE-B5EF-B9167F6ECA13}" type="pres">
      <dgm:prSet presAssocID="{6FF2BADC-3CD3-490A-A2D2-B8B9F6AE145D}" presName="Name0" presStyleCnt="0">
        <dgm:presLayoutVars>
          <dgm:chMax val="1"/>
          <dgm:chPref val="1"/>
        </dgm:presLayoutVars>
      </dgm:prSet>
      <dgm:spPr/>
      <dgm:t>
        <a:bodyPr/>
        <a:lstStyle/>
        <a:p>
          <a:endParaRPr lang="es-CL"/>
        </a:p>
      </dgm:t>
    </dgm:pt>
    <dgm:pt modelId="{6C6F2050-5AC9-4F5A-A4D3-35007B5ED487}" type="pres">
      <dgm:prSet presAssocID="{E99A7769-292B-4DCC-BC81-1B6A9256CD10}" presName="Parent" presStyleLbl="node0" presStyleIdx="0" presStyleCnt="1" custLinFactNeighborX="14614" custLinFactNeighborY="-1548">
        <dgm:presLayoutVars>
          <dgm:chMax val="5"/>
          <dgm:chPref val="5"/>
        </dgm:presLayoutVars>
      </dgm:prSet>
      <dgm:spPr/>
      <dgm:t>
        <a:bodyPr/>
        <a:lstStyle/>
        <a:p>
          <a:endParaRPr lang="es-CL"/>
        </a:p>
      </dgm:t>
    </dgm:pt>
    <dgm:pt modelId="{3568B39D-9254-423A-8C3A-C15EDC3B87D4}" type="pres">
      <dgm:prSet presAssocID="{E99A7769-292B-4DCC-BC81-1B6A9256CD10}" presName="Accent1" presStyleLbl="node1" presStyleIdx="0" presStyleCnt="17"/>
      <dgm:spPr/>
    </dgm:pt>
    <dgm:pt modelId="{0A2EAC4F-A88E-4CE4-A82A-201F6A97B6C7}" type="pres">
      <dgm:prSet presAssocID="{E99A7769-292B-4DCC-BC81-1B6A9256CD10}" presName="Accent2" presStyleLbl="node1" presStyleIdx="1" presStyleCnt="17" custLinFactX="-12516" custLinFactNeighborX="-100000" custLinFactNeighborY="-94111"/>
      <dgm:spPr/>
    </dgm:pt>
    <dgm:pt modelId="{7A5C8612-4AA4-4206-923C-5306592A5C12}" type="pres">
      <dgm:prSet presAssocID="{E99A7769-292B-4DCC-BC81-1B6A9256CD10}" presName="Accent3" presStyleLbl="node1" presStyleIdx="2" presStyleCnt="17"/>
      <dgm:spPr/>
    </dgm:pt>
    <dgm:pt modelId="{6E70FFCC-2CB2-424F-9A80-862BE05F74D5}" type="pres">
      <dgm:prSet presAssocID="{E99A7769-292B-4DCC-BC81-1B6A9256CD10}" presName="Accent4" presStyleLbl="node1" presStyleIdx="3" presStyleCnt="17"/>
      <dgm:spPr>
        <a:solidFill>
          <a:schemeClr val="accent1">
            <a:lumMod val="60000"/>
            <a:lumOff val="40000"/>
          </a:schemeClr>
        </a:solidFill>
      </dgm:spPr>
    </dgm:pt>
    <dgm:pt modelId="{627553B3-4C40-4523-92C2-4FD9D86528E2}" type="pres">
      <dgm:prSet presAssocID="{E99A7769-292B-4DCC-BC81-1B6A9256CD10}" presName="Accent5" presStyleLbl="node1" presStyleIdx="4" presStyleCnt="17"/>
      <dgm:spPr>
        <a:solidFill>
          <a:schemeClr val="accent1">
            <a:lumMod val="60000"/>
            <a:lumOff val="40000"/>
          </a:schemeClr>
        </a:solidFill>
      </dgm:spPr>
    </dgm:pt>
    <dgm:pt modelId="{0E3CE160-4F5F-4FD6-A6AE-6076DE0491A3}" type="pres">
      <dgm:prSet presAssocID="{E99A7769-292B-4DCC-BC81-1B6A9256CD10}" presName="Accent6" presStyleLbl="node1" presStyleIdx="5" presStyleCnt="17"/>
      <dgm:spPr/>
    </dgm:pt>
    <dgm:pt modelId="{D37BF427-F0D9-41DE-A1A4-8F365C78CFAB}" type="pres">
      <dgm:prSet presAssocID="{C000E13D-EEAA-455F-B577-74997F113836}" presName="Child1" presStyleLbl="node1" presStyleIdx="6" presStyleCnt="17" custScaleX="132347" custScaleY="127885">
        <dgm:presLayoutVars>
          <dgm:chMax val="0"/>
          <dgm:chPref val="0"/>
        </dgm:presLayoutVars>
      </dgm:prSet>
      <dgm:spPr/>
      <dgm:t>
        <a:bodyPr/>
        <a:lstStyle/>
        <a:p>
          <a:endParaRPr lang="es-CL"/>
        </a:p>
      </dgm:t>
    </dgm:pt>
    <dgm:pt modelId="{83169F6E-B9FA-4F7F-9400-022B32C70F2B}" type="pres">
      <dgm:prSet presAssocID="{C000E13D-EEAA-455F-B577-74997F113836}" presName="Accent7" presStyleCnt="0"/>
      <dgm:spPr/>
    </dgm:pt>
    <dgm:pt modelId="{B418516E-C619-4067-9D6C-9FA814C1C51B}" type="pres">
      <dgm:prSet presAssocID="{C000E13D-EEAA-455F-B577-74997F113836}" presName="AccentHold1" presStyleLbl="node1" presStyleIdx="7" presStyleCnt="17"/>
      <dgm:spPr/>
    </dgm:pt>
    <dgm:pt modelId="{41D5C7EF-1996-4F24-813C-E37210573367}" type="pres">
      <dgm:prSet presAssocID="{C000E13D-EEAA-455F-B577-74997F113836}" presName="Accent8" presStyleCnt="0"/>
      <dgm:spPr/>
    </dgm:pt>
    <dgm:pt modelId="{F1F0341B-28C9-4AA9-8E55-F9E26F96AF41}" type="pres">
      <dgm:prSet presAssocID="{C000E13D-EEAA-455F-B577-74997F113836}" presName="AccentHold2" presStyleLbl="node1" presStyleIdx="8" presStyleCnt="17"/>
      <dgm:spPr/>
    </dgm:pt>
    <dgm:pt modelId="{815B0D31-3104-43C7-97F5-D366D8714853}" type="pres">
      <dgm:prSet presAssocID="{0E529B8E-EE0E-49F9-B6C1-DA5FDA147E70}" presName="Child2" presStyleLbl="node1" presStyleIdx="9" presStyleCnt="17" custScaleX="126124" custScaleY="140557" custLinFactNeighborX="-20413" custLinFactNeighborY="12352">
        <dgm:presLayoutVars>
          <dgm:chMax val="0"/>
          <dgm:chPref val="0"/>
        </dgm:presLayoutVars>
      </dgm:prSet>
      <dgm:spPr/>
      <dgm:t>
        <a:bodyPr/>
        <a:lstStyle/>
        <a:p>
          <a:endParaRPr lang="es-CL"/>
        </a:p>
      </dgm:t>
    </dgm:pt>
    <dgm:pt modelId="{24CE071A-302A-4E1F-B14A-5652EEEF7BC3}" type="pres">
      <dgm:prSet presAssocID="{0E529B8E-EE0E-49F9-B6C1-DA5FDA147E70}" presName="Accent9" presStyleCnt="0"/>
      <dgm:spPr/>
    </dgm:pt>
    <dgm:pt modelId="{52404380-722C-4FAD-95AE-6B1FD3315C0A}" type="pres">
      <dgm:prSet presAssocID="{0E529B8E-EE0E-49F9-B6C1-DA5FDA147E70}" presName="AccentHold1" presStyleLbl="node1" presStyleIdx="10" presStyleCnt="17"/>
      <dgm:spPr/>
    </dgm:pt>
    <dgm:pt modelId="{8BB90E42-2A11-403D-BD02-C2AA3EED884A}" type="pres">
      <dgm:prSet presAssocID="{0E529B8E-EE0E-49F9-B6C1-DA5FDA147E70}" presName="Accent10" presStyleCnt="0"/>
      <dgm:spPr/>
    </dgm:pt>
    <dgm:pt modelId="{FBFE8BA7-5EA1-4E84-A53D-9C862ADBB93B}" type="pres">
      <dgm:prSet presAssocID="{0E529B8E-EE0E-49F9-B6C1-DA5FDA147E70}" presName="AccentHold2" presStyleLbl="node1" presStyleIdx="11" presStyleCnt="17"/>
      <dgm:spPr/>
    </dgm:pt>
    <dgm:pt modelId="{A93358B4-AEA8-46EF-BDEE-C93C7DE3D713}" type="pres">
      <dgm:prSet presAssocID="{0E529B8E-EE0E-49F9-B6C1-DA5FDA147E70}" presName="Accent11" presStyleCnt="0"/>
      <dgm:spPr/>
    </dgm:pt>
    <dgm:pt modelId="{740D4B10-8724-4D3E-BC56-D3DC9D4ABC3E}" type="pres">
      <dgm:prSet presAssocID="{0E529B8E-EE0E-49F9-B6C1-DA5FDA147E70}" presName="AccentHold3" presStyleLbl="node1" presStyleIdx="12" presStyleCnt="17"/>
      <dgm:spPr/>
    </dgm:pt>
    <dgm:pt modelId="{1DD307A3-53D4-49E8-B116-C716F6BAD74F}" type="pres">
      <dgm:prSet presAssocID="{B5A510FD-AD8C-4D62-A7F9-111EF56B36DC}" presName="Child3" presStyleLbl="node1" presStyleIdx="13" presStyleCnt="17" custScaleX="115399" custScaleY="87790" custLinFactY="-100000" custLinFactNeighborX="-15644" custLinFactNeighborY="-141768">
        <dgm:presLayoutVars>
          <dgm:chMax val="0"/>
          <dgm:chPref val="0"/>
        </dgm:presLayoutVars>
      </dgm:prSet>
      <dgm:spPr/>
      <dgm:t>
        <a:bodyPr/>
        <a:lstStyle/>
        <a:p>
          <a:endParaRPr lang="es-CL"/>
        </a:p>
      </dgm:t>
    </dgm:pt>
    <dgm:pt modelId="{730C5D95-580E-418A-9266-2EAD71F1DB9C}" type="pres">
      <dgm:prSet presAssocID="{B5A510FD-AD8C-4D62-A7F9-111EF56B36DC}" presName="Accent12" presStyleCnt="0"/>
      <dgm:spPr/>
    </dgm:pt>
    <dgm:pt modelId="{4CBE4F51-D6BF-4589-A01F-8B0AADB4BE20}" type="pres">
      <dgm:prSet presAssocID="{B5A510FD-AD8C-4D62-A7F9-111EF56B36DC}" presName="AccentHold1" presStyleLbl="node1" presStyleIdx="14" presStyleCnt="17"/>
      <dgm:spPr>
        <a:solidFill>
          <a:schemeClr val="accent1">
            <a:lumMod val="60000"/>
            <a:lumOff val="40000"/>
          </a:schemeClr>
        </a:solidFill>
      </dgm:spPr>
    </dgm:pt>
    <dgm:pt modelId="{AEAD9F11-C84E-461D-94C9-51BFBBD6C892}" type="pres">
      <dgm:prSet presAssocID="{DFE29035-58EB-486A-834B-39D04B30B665}" presName="Child4" presStyleLbl="node1" presStyleIdx="15" presStyleCnt="17" custScaleX="91191" custLinFactX="122544" custLinFactY="-100000" custLinFactNeighborX="200000" custLinFactNeighborY="-160195">
        <dgm:presLayoutVars>
          <dgm:chMax val="0"/>
          <dgm:chPref val="0"/>
        </dgm:presLayoutVars>
      </dgm:prSet>
      <dgm:spPr/>
      <dgm:t>
        <a:bodyPr/>
        <a:lstStyle/>
        <a:p>
          <a:endParaRPr lang="es-CL"/>
        </a:p>
      </dgm:t>
    </dgm:pt>
    <dgm:pt modelId="{9854533D-90CE-456A-A7ED-1EA2697350BC}" type="pres">
      <dgm:prSet presAssocID="{DFE29035-58EB-486A-834B-39D04B30B665}" presName="Accent13" presStyleCnt="0"/>
      <dgm:spPr/>
    </dgm:pt>
    <dgm:pt modelId="{AA2B1C80-EBA2-41B9-BE9A-1E17645A9D29}" type="pres">
      <dgm:prSet presAssocID="{DFE29035-58EB-486A-834B-39D04B30B665}" presName="AccentHold1" presStyleLbl="node1" presStyleIdx="16" presStyleCnt="17"/>
      <dgm:spPr/>
    </dgm:pt>
  </dgm:ptLst>
  <dgm:cxnLst>
    <dgm:cxn modelId="{B27B1B91-E8ED-4915-83F4-4C5EF49C9559}" srcId="{6FF2BADC-3CD3-490A-A2D2-B8B9F6AE145D}" destId="{636100CA-83BA-43EE-9871-DBF9AB4B2BD3}" srcOrd="4" destOrd="0" parTransId="{25459FC9-D946-4A3F-A7AB-6E126474417C}" sibTransId="{DA0F2A5C-9B0A-4E5E-A04E-39311270B807}"/>
    <dgm:cxn modelId="{0297E86A-B763-4AF7-9E76-73CC2434A7AE}" type="presOf" srcId="{E99A7769-292B-4DCC-BC81-1B6A9256CD10}" destId="{6C6F2050-5AC9-4F5A-A4D3-35007B5ED487}" srcOrd="0" destOrd="0" presId="urn:microsoft.com/office/officeart/2009/3/layout/CircleRelationship"/>
    <dgm:cxn modelId="{3A5A6BD8-F3FB-48BB-88CD-A52B0FAD5A8E}" srcId="{91382FBF-BA92-45CD-AB6B-C566F0BC732C}" destId="{BE439158-E3F7-4CEB-82D7-535F7013CE04}" srcOrd="0" destOrd="0" parTransId="{247557E5-F3FA-4267-9171-AFCB7068D0DA}" sibTransId="{0BEE2528-4D86-462E-8F38-EC7D48AD73B1}"/>
    <dgm:cxn modelId="{235B14B1-10A5-407D-AAE2-AB6D8E8ADD8F}" srcId="{E99A7769-292B-4DCC-BC81-1B6A9256CD10}" destId="{B5A510FD-AD8C-4D62-A7F9-111EF56B36DC}" srcOrd="2" destOrd="0" parTransId="{0A2AFDD5-5C00-49C5-831C-F75A09463908}" sibTransId="{C8F1C94D-C7F3-46C1-BE29-EFC26CA4970F}"/>
    <dgm:cxn modelId="{8D36FA0C-4FC5-4CCE-A337-B0533AC89BF4}" type="presOf" srcId="{DFE29035-58EB-486A-834B-39D04B30B665}" destId="{AEAD9F11-C84E-461D-94C9-51BFBBD6C892}" srcOrd="0" destOrd="0" presId="urn:microsoft.com/office/officeart/2009/3/layout/CircleRelationship"/>
    <dgm:cxn modelId="{CB75FE67-D862-4DEB-95A6-7FE2BD754DC1}" srcId="{6FF2BADC-3CD3-490A-A2D2-B8B9F6AE145D}" destId="{E99A7769-292B-4DCC-BC81-1B6A9256CD10}" srcOrd="0" destOrd="0" parTransId="{34B83031-6825-48FC-BED2-84F43D21F332}" sibTransId="{EE91805E-BA21-4725-9D3C-A942683D6368}"/>
    <dgm:cxn modelId="{F8BEB8DA-3090-48BB-9517-FA10FE3905CA}" srcId="{E99A7769-292B-4DCC-BC81-1B6A9256CD10}" destId="{DFE29035-58EB-486A-834B-39D04B30B665}" srcOrd="3" destOrd="0" parTransId="{B6047E01-346A-427F-A9F4-8ABFEDCEDDAC}" sibTransId="{D992A927-4DF9-4AF8-B033-F2712C12EA38}"/>
    <dgm:cxn modelId="{A21D2174-17A2-47C0-B829-DEBDE0552260}" type="presOf" srcId="{0E529B8E-EE0E-49F9-B6C1-DA5FDA147E70}" destId="{815B0D31-3104-43C7-97F5-D366D8714853}" srcOrd="0" destOrd="0" presId="urn:microsoft.com/office/officeart/2009/3/layout/CircleRelationship"/>
    <dgm:cxn modelId="{EF5B4DBD-4969-4AA6-ABE9-FFA804BFACAA}" type="presOf" srcId="{C000E13D-EEAA-455F-B577-74997F113836}" destId="{D37BF427-F0D9-41DE-A1A4-8F365C78CFAB}" srcOrd="0" destOrd="0" presId="urn:microsoft.com/office/officeart/2009/3/layout/CircleRelationship"/>
    <dgm:cxn modelId="{A5FBAAD9-D553-4A77-988C-4FCAF3532FDA}" srcId="{6FF2BADC-3CD3-490A-A2D2-B8B9F6AE145D}" destId="{373EE6F4-C310-44AC-A286-0BA243657A40}" srcOrd="2" destOrd="0" parTransId="{D32DF876-D16B-4E95-B674-608F4A76D3BE}" sibTransId="{ACAA79CD-E754-4C9C-8412-891335C37FD1}"/>
    <dgm:cxn modelId="{CBB48258-487C-4B81-A4AC-D24524918406}" srcId="{E99A7769-292B-4DCC-BC81-1B6A9256CD10}" destId="{C000E13D-EEAA-455F-B577-74997F113836}" srcOrd="0" destOrd="0" parTransId="{D143A23E-10C8-4433-A66D-1C65E00F70E3}" sibTransId="{247380CE-ABB5-4A2F-99A4-AD5A6577D093}"/>
    <dgm:cxn modelId="{B96E1350-2EB4-406D-84A2-B2C36C9DE89F}" srcId="{6FF2BADC-3CD3-490A-A2D2-B8B9F6AE145D}" destId="{91382FBF-BA92-45CD-AB6B-C566F0BC732C}" srcOrd="1" destOrd="0" parTransId="{D9265B25-AD91-4583-8EFA-C19EBB65F319}" sibTransId="{119A66D4-F22B-4E27-9CF1-BF0B61A473F2}"/>
    <dgm:cxn modelId="{A4862C0A-BCCB-4657-9E83-95CE0E9CCBF9}" srcId="{91382FBF-BA92-45CD-AB6B-C566F0BC732C}" destId="{42DA689C-DE42-4E48-9245-71E72D9D60D9}" srcOrd="2" destOrd="0" parTransId="{E0A1929A-0889-465E-ABF4-9FED207D5571}" sibTransId="{55C095B2-6EA5-4F15-B595-FDDD95E82696}"/>
    <dgm:cxn modelId="{BAEA38D9-9082-490D-9734-3C02588F3609}" type="presOf" srcId="{6FF2BADC-3CD3-490A-A2D2-B8B9F6AE145D}" destId="{D6406A96-65C7-43CE-B5EF-B9167F6ECA13}" srcOrd="0" destOrd="0" presId="urn:microsoft.com/office/officeart/2009/3/layout/CircleRelationship"/>
    <dgm:cxn modelId="{597AEFE4-E667-420C-B9F2-AF748E73B87E}" srcId="{91382FBF-BA92-45CD-AB6B-C566F0BC732C}" destId="{6B80D98A-1038-48CC-A0CF-75EAC651B535}" srcOrd="1" destOrd="0" parTransId="{B716069A-B083-4C72-B1B4-27DF70532F3C}" sibTransId="{D0F5BC96-DCD1-4D41-B665-6BB9C4B9C8CE}"/>
    <dgm:cxn modelId="{5FF6A734-DBEC-49D9-9677-0A3F00DEDC30}" srcId="{6FF2BADC-3CD3-490A-A2D2-B8B9F6AE145D}" destId="{AC0DAF80-4F5D-4FD1-AB2B-C5806F619AD5}" srcOrd="3" destOrd="0" parTransId="{6E6FEDB4-CB81-46E8-BB14-F1ABFF7710FC}" sibTransId="{79687395-057E-4261-9C32-4EBD340ABA89}"/>
    <dgm:cxn modelId="{BD6E4786-BD5F-4A5B-BDA7-221A8F5D7E2C}" srcId="{E99A7769-292B-4DCC-BC81-1B6A9256CD10}" destId="{0E529B8E-EE0E-49F9-B6C1-DA5FDA147E70}" srcOrd="1" destOrd="0" parTransId="{335CD11B-6438-4D24-8BA4-AA918D4AE4B6}" sibTransId="{965F5D18-ABA5-4F35-8B76-E4FA74FB5814}"/>
    <dgm:cxn modelId="{A93132FA-B7F4-42A8-833A-CD8AB3BF51EA}" type="presOf" srcId="{B5A510FD-AD8C-4D62-A7F9-111EF56B36DC}" destId="{1DD307A3-53D4-49E8-B116-C716F6BAD74F}" srcOrd="0" destOrd="0" presId="urn:microsoft.com/office/officeart/2009/3/layout/CircleRelationship"/>
    <dgm:cxn modelId="{C9C45DBC-C545-47CC-966D-FDB1B73A8BE9}" type="presParOf" srcId="{D6406A96-65C7-43CE-B5EF-B9167F6ECA13}" destId="{6C6F2050-5AC9-4F5A-A4D3-35007B5ED487}" srcOrd="0" destOrd="0" presId="urn:microsoft.com/office/officeart/2009/3/layout/CircleRelationship"/>
    <dgm:cxn modelId="{938C2BEB-86C3-4B37-962F-EB5FC40231EF}" type="presParOf" srcId="{D6406A96-65C7-43CE-B5EF-B9167F6ECA13}" destId="{3568B39D-9254-423A-8C3A-C15EDC3B87D4}" srcOrd="1" destOrd="0" presId="urn:microsoft.com/office/officeart/2009/3/layout/CircleRelationship"/>
    <dgm:cxn modelId="{72287121-1E8A-4229-87F9-0FD45BC8F31F}" type="presParOf" srcId="{D6406A96-65C7-43CE-B5EF-B9167F6ECA13}" destId="{0A2EAC4F-A88E-4CE4-A82A-201F6A97B6C7}" srcOrd="2" destOrd="0" presId="urn:microsoft.com/office/officeart/2009/3/layout/CircleRelationship"/>
    <dgm:cxn modelId="{2EAFA795-7559-45EF-B690-F205E0947846}" type="presParOf" srcId="{D6406A96-65C7-43CE-B5EF-B9167F6ECA13}" destId="{7A5C8612-4AA4-4206-923C-5306592A5C12}" srcOrd="3" destOrd="0" presId="urn:microsoft.com/office/officeart/2009/3/layout/CircleRelationship"/>
    <dgm:cxn modelId="{F0944E3C-C123-490A-AF24-36283294B9C4}" type="presParOf" srcId="{D6406A96-65C7-43CE-B5EF-B9167F6ECA13}" destId="{6E70FFCC-2CB2-424F-9A80-862BE05F74D5}" srcOrd="4" destOrd="0" presId="urn:microsoft.com/office/officeart/2009/3/layout/CircleRelationship"/>
    <dgm:cxn modelId="{A4A6CFB0-036D-419B-84AC-19D340E221D2}" type="presParOf" srcId="{D6406A96-65C7-43CE-B5EF-B9167F6ECA13}" destId="{627553B3-4C40-4523-92C2-4FD9D86528E2}" srcOrd="5" destOrd="0" presId="urn:microsoft.com/office/officeart/2009/3/layout/CircleRelationship"/>
    <dgm:cxn modelId="{EDA6EBD7-2364-4B34-B6CC-D8D350F4CF93}" type="presParOf" srcId="{D6406A96-65C7-43CE-B5EF-B9167F6ECA13}" destId="{0E3CE160-4F5F-4FD6-A6AE-6076DE0491A3}" srcOrd="6" destOrd="0" presId="urn:microsoft.com/office/officeart/2009/3/layout/CircleRelationship"/>
    <dgm:cxn modelId="{60BC8780-35AC-403B-8785-65FE6117F8D4}" type="presParOf" srcId="{D6406A96-65C7-43CE-B5EF-B9167F6ECA13}" destId="{D37BF427-F0D9-41DE-A1A4-8F365C78CFAB}" srcOrd="7" destOrd="0" presId="urn:microsoft.com/office/officeart/2009/3/layout/CircleRelationship"/>
    <dgm:cxn modelId="{1BE81E6A-AD7A-4D45-A8FD-FA2392EA2F28}" type="presParOf" srcId="{D6406A96-65C7-43CE-B5EF-B9167F6ECA13}" destId="{83169F6E-B9FA-4F7F-9400-022B32C70F2B}" srcOrd="8" destOrd="0" presId="urn:microsoft.com/office/officeart/2009/3/layout/CircleRelationship"/>
    <dgm:cxn modelId="{575063DD-2D56-4935-B7EE-FCA6B53A0D96}" type="presParOf" srcId="{83169F6E-B9FA-4F7F-9400-022B32C70F2B}" destId="{B418516E-C619-4067-9D6C-9FA814C1C51B}" srcOrd="0" destOrd="0" presId="urn:microsoft.com/office/officeart/2009/3/layout/CircleRelationship"/>
    <dgm:cxn modelId="{428E237D-BA34-4C25-9A40-2C5748336CE9}" type="presParOf" srcId="{D6406A96-65C7-43CE-B5EF-B9167F6ECA13}" destId="{41D5C7EF-1996-4F24-813C-E37210573367}" srcOrd="9" destOrd="0" presId="urn:microsoft.com/office/officeart/2009/3/layout/CircleRelationship"/>
    <dgm:cxn modelId="{AA332F18-3285-4B38-B3A0-0EE4EAA9A62D}" type="presParOf" srcId="{41D5C7EF-1996-4F24-813C-E37210573367}" destId="{F1F0341B-28C9-4AA9-8E55-F9E26F96AF41}" srcOrd="0" destOrd="0" presId="urn:microsoft.com/office/officeart/2009/3/layout/CircleRelationship"/>
    <dgm:cxn modelId="{357E2C01-8057-4CED-A2F8-575026D44A82}" type="presParOf" srcId="{D6406A96-65C7-43CE-B5EF-B9167F6ECA13}" destId="{815B0D31-3104-43C7-97F5-D366D8714853}" srcOrd="10" destOrd="0" presId="urn:microsoft.com/office/officeart/2009/3/layout/CircleRelationship"/>
    <dgm:cxn modelId="{06228BEF-E749-4347-AF90-FAC9EB68B03A}" type="presParOf" srcId="{D6406A96-65C7-43CE-B5EF-B9167F6ECA13}" destId="{24CE071A-302A-4E1F-B14A-5652EEEF7BC3}" srcOrd="11" destOrd="0" presId="urn:microsoft.com/office/officeart/2009/3/layout/CircleRelationship"/>
    <dgm:cxn modelId="{29CAD554-B7AE-4256-A4E4-63C58D8216FF}" type="presParOf" srcId="{24CE071A-302A-4E1F-B14A-5652EEEF7BC3}" destId="{52404380-722C-4FAD-95AE-6B1FD3315C0A}" srcOrd="0" destOrd="0" presId="urn:microsoft.com/office/officeart/2009/3/layout/CircleRelationship"/>
    <dgm:cxn modelId="{8DD9E230-A51E-4B52-985A-8AEA680AE49E}" type="presParOf" srcId="{D6406A96-65C7-43CE-B5EF-B9167F6ECA13}" destId="{8BB90E42-2A11-403D-BD02-C2AA3EED884A}" srcOrd="12" destOrd="0" presId="urn:microsoft.com/office/officeart/2009/3/layout/CircleRelationship"/>
    <dgm:cxn modelId="{AD43BB34-C0A7-4983-A43D-93A1D4598478}" type="presParOf" srcId="{8BB90E42-2A11-403D-BD02-C2AA3EED884A}" destId="{FBFE8BA7-5EA1-4E84-A53D-9C862ADBB93B}" srcOrd="0" destOrd="0" presId="urn:microsoft.com/office/officeart/2009/3/layout/CircleRelationship"/>
    <dgm:cxn modelId="{EFB4F091-06BC-4798-AECD-52DC19451B66}" type="presParOf" srcId="{D6406A96-65C7-43CE-B5EF-B9167F6ECA13}" destId="{A93358B4-AEA8-46EF-BDEE-C93C7DE3D713}" srcOrd="13" destOrd="0" presId="urn:microsoft.com/office/officeart/2009/3/layout/CircleRelationship"/>
    <dgm:cxn modelId="{71278A22-5A4F-4989-80A4-EEC6F1854B32}" type="presParOf" srcId="{A93358B4-AEA8-46EF-BDEE-C93C7DE3D713}" destId="{740D4B10-8724-4D3E-BC56-D3DC9D4ABC3E}" srcOrd="0" destOrd="0" presId="urn:microsoft.com/office/officeart/2009/3/layout/CircleRelationship"/>
    <dgm:cxn modelId="{2E613453-D7BE-4B9D-8AB7-AA516279FFE0}" type="presParOf" srcId="{D6406A96-65C7-43CE-B5EF-B9167F6ECA13}" destId="{1DD307A3-53D4-49E8-B116-C716F6BAD74F}" srcOrd="14" destOrd="0" presId="urn:microsoft.com/office/officeart/2009/3/layout/CircleRelationship"/>
    <dgm:cxn modelId="{B15B84C9-3DEC-4686-A918-7EB58E755268}" type="presParOf" srcId="{D6406A96-65C7-43CE-B5EF-B9167F6ECA13}" destId="{730C5D95-580E-418A-9266-2EAD71F1DB9C}" srcOrd="15" destOrd="0" presId="urn:microsoft.com/office/officeart/2009/3/layout/CircleRelationship"/>
    <dgm:cxn modelId="{7FB4DE5E-1ADD-4DD8-991D-8AE39DB223F9}" type="presParOf" srcId="{730C5D95-580E-418A-9266-2EAD71F1DB9C}" destId="{4CBE4F51-D6BF-4589-A01F-8B0AADB4BE20}" srcOrd="0" destOrd="0" presId="urn:microsoft.com/office/officeart/2009/3/layout/CircleRelationship"/>
    <dgm:cxn modelId="{651B40F4-D7CE-424D-B3BD-CEE18290E7C6}" type="presParOf" srcId="{D6406A96-65C7-43CE-B5EF-B9167F6ECA13}" destId="{AEAD9F11-C84E-461D-94C9-51BFBBD6C892}" srcOrd="16" destOrd="0" presId="urn:microsoft.com/office/officeart/2009/3/layout/CircleRelationship"/>
    <dgm:cxn modelId="{EE87BEA7-8584-45A4-90E3-0915832B5DB5}" type="presParOf" srcId="{D6406A96-65C7-43CE-B5EF-B9167F6ECA13}" destId="{9854533D-90CE-456A-A7ED-1EA2697350BC}" srcOrd="17" destOrd="0" presId="urn:microsoft.com/office/officeart/2009/3/layout/CircleRelationship"/>
    <dgm:cxn modelId="{1F1348F0-83EA-4B95-9A8A-AFD95B7C96C5}" type="presParOf" srcId="{9854533D-90CE-456A-A7ED-1EA2697350BC}" destId="{AA2B1C80-EBA2-41B9-BE9A-1E17645A9D29}"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F2050-5AC9-4F5A-A4D3-35007B5ED487}">
      <dsp:nvSpPr>
        <dsp:cNvPr id="0" name=""/>
        <dsp:cNvSpPr/>
      </dsp:nvSpPr>
      <dsp:spPr>
        <a:xfrm>
          <a:off x="1845267" y="584582"/>
          <a:ext cx="2900789" cy="290128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L" sz="2800" kern="1200" dirty="0" smtClean="0"/>
            <a:t>IDE - CHILE</a:t>
          </a:r>
          <a:endParaRPr lang="es-CL" sz="2800" kern="1200" dirty="0"/>
        </a:p>
      </dsp:txBody>
      <dsp:txXfrm>
        <a:off x="2270078" y="1009466"/>
        <a:ext cx="2051167" cy="2051520"/>
      </dsp:txXfrm>
    </dsp:sp>
    <dsp:sp modelId="{3568B39D-9254-423A-8C3A-C15EDC3B87D4}">
      <dsp:nvSpPr>
        <dsp:cNvPr id="0" name=""/>
        <dsp:cNvSpPr/>
      </dsp:nvSpPr>
      <dsp:spPr>
        <a:xfrm>
          <a:off x="3076730" y="497287"/>
          <a:ext cx="322508" cy="322999"/>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2EAC4F-A88E-4CE4-A82A-201F6A97B6C7}">
      <dsp:nvSpPr>
        <dsp:cNvPr id="0" name=""/>
        <dsp:cNvSpPr/>
      </dsp:nvSpPr>
      <dsp:spPr>
        <a:xfrm>
          <a:off x="2050184" y="3095050"/>
          <a:ext cx="233848" cy="23382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5C8612-4AA4-4206-923C-5306592A5C12}">
      <dsp:nvSpPr>
        <dsp:cNvPr id="0" name=""/>
        <dsp:cNvSpPr/>
      </dsp:nvSpPr>
      <dsp:spPr>
        <a:xfrm>
          <a:off x="4508976" y="1806911"/>
          <a:ext cx="233848" cy="23382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0FFCC-2CB2-424F-9A80-862BE05F74D5}">
      <dsp:nvSpPr>
        <dsp:cNvPr id="0" name=""/>
        <dsp:cNvSpPr/>
      </dsp:nvSpPr>
      <dsp:spPr>
        <a:xfrm>
          <a:off x="3391502" y="3563964"/>
          <a:ext cx="322508" cy="322999"/>
        </a:xfrm>
        <a:prstGeom prst="ellipse">
          <a:avLst/>
        </a:prstGeom>
        <a:solidFill>
          <a:schemeClr val="accent1">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7553B3-4C40-4523-92C2-4FD9D86528E2}">
      <dsp:nvSpPr>
        <dsp:cNvPr id="0" name=""/>
        <dsp:cNvSpPr/>
      </dsp:nvSpPr>
      <dsp:spPr>
        <a:xfrm>
          <a:off x="2378755" y="955604"/>
          <a:ext cx="233848" cy="233824"/>
        </a:xfrm>
        <a:prstGeom prst="ellipse">
          <a:avLst/>
        </a:prstGeom>
        <a:solidFill>
          <a:schemeClr val="accent1">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3CE160-4F5F-4FD6-A6AE-6076DE0491A3}">
      <dsp:nvSpPr>
        <dsp:cNvPr id="0" name=""/>
        <dsp:cNvSpPr/>
      </dsp:nvSpPr>
      <dsp:spPr>
        <a:xfrm>
          <a:off x="1642698" y="2293743"/>
          <a:ext cx="233848" cy="23382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7BF427-F0D9-41DE-A1A4-8F365C78CFAB}">
      <dsp:nvSpPr>
        <dsp:cNvPr id="0" name=""/>
        <dsp:cNvSpPr/>
      </dsp:nvSpPr>
      <dsp:spPr>
        <a:xfrm>
          <a:off x="323771" y="988686"/>
          <a:ext cx="1560843" cy="1508392"/>
        </a:xfrm>
        <a:prstGeom prst="ellipse">
          <a:avLst/>
        </a:prstGeom>
        <a:solidFill>
          <a:schemeClr val="accent1">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kern="1200" dirty="0" err="1" smtClean="0"/>
            <a:t>Public</a:t>
          </a:r>
          <a:r>
            <a:rPr lang="es-CL" sz="2000" kern="1200" dirty="0" smtClean="0"/>
            <a:t> Works</a:t>
          </a:r>
          <a:endParaRPr lang="es-CL" sz="2000" kern="1200" dirty="0"/>
        </a:p>
      </dsp:txBody>
      <dsp:txXfrm>
        <a:off x="552351" y="1209585"/>
        <a:ext cx="1103683" cy="1066594"/>
      </dsp:txXfrm>
    </dsp:sp>
    <dsp:sp modelId="{B418516E-C619-4067-9D6C-9FA814C1C51B}">
      <dsp:nvSpPr>
        <dsp:cNvPr id="0" name=""/>
        <dsp:cNvSpPr/>
      </dsp:nvSpPr>
      <dsp:spPr>
        <a:xfrm>
          <a:off x="2750651" y="965973"/>
          <a:ext cx="322508" cy="322999"/>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F0341B-28C9-4AA9-8E55-F9E26F96AF41}">
      <dsp:nvSpPr>
        <dsp:cNvPr id="0" name=""/>
        <dsp:cNvSpPr/>
      </dsp:nvSpPr>
      <dsp:spPr>
        <a:xfrm>
          <a:off x="625785" y="2677920"/>
          <a:ext cx="583133" cy="58326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5B0D31-3104-43C7-97F5-D366D8714853}">
      <dsp:nvSpPr>
        <dsp:cNvPr id="0" name=""/>
        <dsp:cNvSpPr/>
      </dsp:nvSpPr>
      <dsp:spPr>
        <a:xfrm>
          <a:off x="4225457" y="504894"/>
          <a:ext cx="1487452" cy="1657857"/>
        </a:xfrm>
        <a:prstGeom prst="ellipse">
          <a:avLst/>
        </a:prstGeom>
        <a:solidFill>
          <a:schemeClr val="accent1">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b="1" kern="1200" dirty="0" err="1" smtClean="0"/>
            <a:t>National</a:t>
          </a:r>
          <a:r>
            <a:rPr lang="es-CL" sz="1600" b="1" kern="1200" dirty="0" smtClean="0"/>
            <a:t> </a:t>
          </a:r>
          <a:r>
            <a:rPr lang="es-CL" sz="1600" b="1" kern="1200" dirty="0" err="1" smtClean="0"/>
            <a:t>Property</a:t>
          </a:r>
          <a:endParaRPr lang="es-CL" sz="1600" b="1" kern="1200" dirty="0"/>
        </a:p>
      </dsp:txBody>
      <dsp:txXfrm>
        <a:off x="4443289" y="747682"/>
        <a:ext cx="1051788" cy="1172281"/>
      </dsp:txXfrm>
    </dsp:sp>
    <dsp:sp modelId="{52404380-722C-4FAD-95AE-6B1FD3315C0A}">
      <dsp:nvSpPr>
        <dsp:cNvPr id="0" name=""/>
        <dsp:cNvSpPr/>
      </dsp:nvSpPr>
      <dsp:spPr>
        <a:xfrm>
          <a:off x="4093642" y="1412365"/>
          <a:ext cx="322508" cy="322999"/>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FE8BA7-5EA1-4E84-A53D-9C862ADBB93B}">
      <dsp:nvSpPr>
        <dsp:cNvPr id="0" name=""/>
        <dsp:cNvSpPr/>
      </dsp:nvSpPr>
      <dsp:spPr>
        <a:xfrm>
          <a:off x="403838" y="3372135"/>
          <a:ext cx="233848" cy="23382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D4B10-8724-4D3E-BC56-D3DC9D4ABC3E}">
      <dsp:nvSpPr>
        <dsp:cNvPr id="0" name=""/>
        <dsp:cNvSpPr/>
      </dsp:nvSpPr>
      <dsp:spPr>
        <a:xfrm>
          <a:off x="2733990" y="3039285"/>
          <a:ext cx="233848" cy="23382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307A3-53D4-49E8-B116-C716F6BAD74F}">
      <dsp:nvSpPr>
        <dsp:cNvPr id="0" name=""/>
        <dsp:cNvSpPr/>
      </dsp:nvSpPr>
      <dsp:spPr>
        <a:xfrm>
          <a:off x="4899515" y="0"/>
          <a:ext cx="1360966" cy="103547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L" sz="1300" kern="1200" dirty="0" err="1" smtClean="0"/>
            <a:t>Cadaster</a:t>
          </a:r>
          <a:endParaRPr lang="es-CL" sz="1300" kern="1200" dirty="0"/>
        </a:p>
      </dsp:txBody>
      <dsp:txXfrm>
        <a:off x="5098824" y="151642"/>
        <a:ext cx="962348" cy="732191"/>
      </dsp:txXfrm>
    </dsp:sp>
    <dsp:sp modelId="{4CBE4F51-D6BF-4589-A01F-8B0AADB4BE20}">
      <dsp:nvSpPr>
        <dsp:cNvPr id="0" name=""/>
        <dsp:cNvSpPr/>
      </dsp:nvSpPr>
      <dsp:spPr>
        <a:xfrm>
          <a:off x="4842195" y="2595485"/>
          <a:ext cx="233848" cy="233824"/>
        </a:xfrm>
        <a:prstGeom prst="ellipse">
          <a:avLst/>
        </a:prstGeom>
        <a:solidFill>
          <a:schemeClr val="accent1">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AD9F11-C84E-461D-94C9-51BFBBD6C892}">
      <dsp:nvSpPr>
        <dsp:cNvPr id="0" name=""/>
        <dsp:cNvSpPr/>
      </dsp:nvSpPr>
      <dsp:spPr>
        <a:xfrm>
          <a:off x="5645561" y="576904"/>
          <a:ext cx="1075467" cy="117949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L" sz="1300" kern="1200" dirty="0" err="1" smtClean="0"/>
            <a:t>Administration</a:t>
          </a:r>
          <a:endParaRPr lang="es-CL" sz="1300" kern="1200" dirty="0"/>
        </a:p>
      </dsp:txBody>
      <dsp:txXfrm>
        <a:off x="5803059" y="749636"/>
        <a:ext cx="760471" cy="834027"/>
      </dsp:txXfrm>
    </dsp:sp>
    <dsp:sp modelId="{AA2B1C80-EBA2-41B9-BE9A-1E17645A9D29}">
      <dsp:nvSpPr>
        <dsp:cNvPr id="0" name=""/>
        <dsp:cNvSpPr/>
      </dsp:nvSpPr>
      <dsp:spPr>
        <a:xfrm>
          <a:off x="2842881" y="3605959"/>
          <a:ext cx="233848" cy="23382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D1B74D-DA75-45C6-B5B6-67D107AC0B6D}" type="datetimeFigureOut">
              <a:rPr lang="en-US" smtClean="0"/>
              <a:pPr/>
              <a:t>6/11/2015</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D551A1-93C0-45C6-A542-8D6D2A801374}" type="slidenum">
              <a:rPr lang="en-US" smtClean="0"/>
              <a:pPr/>
              <a:t>‹Nº›</a:t>
            </a:fld>
            <a:endParaRPr lang="en-US"/>
          </a:p>
        </p:txBody>
      </p:sp>
    </p:spTree>
    <p:extLst>
      <p:ext uri="{BB962C8B-B14F-4D97-AF65-F5344CB8AC3E}">
        <p14:creationId xmlns:p14="http://schemas.microsoft.com/office/powerpoint/2010/main" val="187152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pPr/>
              <a:t>2</a:t>
            </a:fld>
            <a:endParaRPr lang="en-US"/>
          </a:p>
        </p:txBody>
      </p:sp>
    </p:spTree>
    <p:extLst>
      <p:ext uri="{BB962C8B-B14F-4D97-AF65-F5344CB8AC3E}">
        <p14:creationId xmlns:p14="http://schemas.microsoft.com/office/powerpoint/2010/main" val="3084796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pPr/>
              <a:t>11</a:t>
            </a:fld>
            <a:endParaRPr lang="en-US"/>
          </a:p>
        </p:txBody>
      </p:sp>
    </p:spTree>
    <p:extLst>
      <p:ext uri="{BB962C8B-B14F-4D97-AF65-F5344CB8AC3E}">
        <p14:creationId xmlns:p14="http://schemas.microsoft.com/office/powerpoint/2010/main" val="3084796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pPr/>
              <a:t>12</a:t>
            </a:fld>
            <a:endParaRPr lang="en-US"/>
          </a:p>
        </p:txBody>
      </p:sp>
    </p:spTree>
    <p:extLst>
      <p:ext uri="{BB962C8B-B14F-4D97-AF65-F5344CB8AC3E}">
        <p14:creationId xmlns:p14="http://schemas.microsoft.com/office/powerpoint/2010/main" val="3084796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pPr/>
              <a:t>13</a:t>
            </a:fld>
            <a:endParaRPr lang="en-US"/>
          </a:p>
        </p:txBody>
      </p:sp>
    </p:spTree>
    <p:extLst>
      <p:ext uri="{BB962C8B-B14F-4D97-AF65-F5344CB8AC3E}">
        <p14:creationId xmlns:p14="http://schemas.microsoft.com/office/powerpoint/2010/main" val="3084796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pPr/>
              <a:t>14</a:t>
            </a:fld>
            <a:endParaRPr lang="en-US"/>
          </a:p>
        </p:txBody>
      </p:sp>
    </p:spTree>
    <p:extLst>
      <p:ext uri="{BB962C8B-B14F-4D97-AF65-F5344CB8AC3E}">
        <p14:creationId xmlns:p14="http://schemas.microsoft.com/office/powerpoint/2010/main" val="3084796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pPr/>
              <a:t>15</a:t>
            </a:fld>
            <a:endParaRPr lang="en-US"/>
          </a:p>
        </p:txBody>
      </p:sp>
    </p:spTree>
    <p:extLst>
      <p:ext uri="{BB962C8B-B14F-4D97-AF65-F5344CB8AC3E}">
        <p14:creationId xmlns:p14="http://schemas.microsoft.com/office/powerpoint/2010/main" val="3084796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pPr/>
              <a:t>16</a:t>
            </a:fld>
            <a:endParaRPr lang="en-US"/>
          </a:p>
        </p:txBody>
      </p:sp>
    </p:spTree>
    <p:extLst>
      <p:ext uri="{BB962C8B-B14F-4D97-AF65-F5344CB8AC3E}">
        <p14:creationId xmlns:p14="http://schemas.microsoft.com/office/powerpoint/2010/main" val="3084796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pPr/>
              <a:t>17</a:t>
            </a:fld>
            <a:endParaRPr lang="en-US"/>
          </a:p>
        </p:txBody>
      </p:sp>
    </p:spTree>
    <p:extLst>
      <p:ext uri="{BB962C8B-B14F-4D97-AF65-F5344CB8AC3E}">
        <p14:creationId xmlns:p14="http://schemas.microsoft.com/office/powerpoint/2010/main" val="3084796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pPr/>
              <a:t>18</a:t>
            </a:fld>
            <a:endParaRPr lang="en-US"/>
          </a:p>
        </p:txBody>
      </p:sp>
    </p:spTree>
    <p:extLst>
      <p:ext uri="{BB962C8B-B14F-4D97-AF65-F5344CB8AC3E}">
        <p14:creationId xmlns:p14="http://schemas.microsoft.com/office/powerpoint/2010/main" val="3084796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pPr/>
              <a:t>19</a:t>
            </a:fld>
            <a:endParaRPr lang="en-US"/>
          </a:p>
        </p:txBody>
      </p:sp>
    </p:spTree>
    <p:extLst>
      <p:ext uri="{BB962C8B-B14F-4D97-AF65-F5344CB8AC3E}">
        <p14:creationId xmlns:p14="http://schemas.microsoft.com/office/powerpoint/2010/main" val="3084796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pPr/>
              <a:t>20</a:t>
            </a:fld>
            <a:endParaRPr lang="en-US"/>
          </a:p>
        </p:txBody>
      </p:sp>
    </p:spTree>
    <p:extLst>
      <p:ext uri="{BB962C8B-B14F-4D97-AF65-F5344CB8AC3E}">
        <p14:creationId xmlns:p14="http://schemas.microsoft.com/office/powerpoint/2010/main" val="3084796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pPr/>
              <a:t>3</a:t>
            </a:fld>
            <a:endParaRPr lang="en-US"/>
          </a:p>
        </p:txBody>
      </p:sp>
    </p:spTree>
    <p:extLst>
      <p:ext uri="{BB962C8B-B14F-4D97-AF65-F5344CB8AC3E}">
        <p14:creationId xmlns:p14="http://schemas.microsoft.com/office/powerpoint/2010/main" val="3084796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pPr/>
              <a:t>21</a:t>
            </a:fld>
            <a:endParaRPr lang="en-US"/>
          </a:p>
        </p:txBody>
      </p:sp>
    </p:spTree>
    <p:extLst>
      <p:ext uri="{BB962C8B-B14F-4D97-AF65-F5344CB8AC3E}">
        <p14:creationId xmlns:p14="http://schemas.microsoft.com/office/powerpoint/2010/main" val="3084796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pPr/>
              <a:t>22</a:t>
            </a:fld>
            <a:endParaRPr lang="en-US"/>
          </a:p>
        </p:txBody>
      </p:sp>
    </p:spTree>
    <p:extLst>
      <p:ext uri="{BB962C8B-B14F-4D97-AF65-F5344CB8AC3E}">
        <p14:creationId xmlns:p14="http://schemas.microsoft.com/office/powerpoint/2010/main" val="3084796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pPr/>
              <a:t>4</a:t>
            </a:fld>
            <a:endParaRPr lang="en-US"/>
          </a:p>
        </p:txBody>
      </p:sp>
    </p:spTree>
    <p:extLst>
      <p:ext uri="{BB962C8B-B14F-4D97-AF65-F5344CB8AC3E}">
        <p14:creationId xmlns:p14="http://schemas.microsoft.com/office/powerpoint/2010/main" val="3084796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pPr/>
              <a:t>5</a:t>
            </a:fld>
            <a:endParaRPr lang="en-US"/>
          </a:p>
        </p:txBody>
      </p:sp>
    </p:spTree>
    <p:extLst>
      <p:ext uri="{BB962C8B-B14F-4D97-AF65-F5344CB8AC3E}">
        <p14:creationId xmlns:p14="http://schemas.microsoft.com/office/powerpoint/2010/main" val="308479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pPr/>
              <a:t>6</a:t>
            </a:fld>
            <a:endParaRPr lang="en-US"/>
          </a:p>
        </p:txBody>
      </p:sp>
    </p:spTree>
    <p:extLst>
      <p:ext uri="{BB962C8B-B14F-4D97-AF65-F5344CB8AC3E}">
        <p14:creationId xmlns:p14="http://schemas.microsoft.com/office/powerpoint/2010/main" val="3084796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pPr/>
              <a:t>7</a:t>
            </a:fld>
            <a:endParaRPr lang="en-US"/>
          </a:p>
        </p:txBody>
      </p:sp>
    </p:spTree>
    <p:extLst>
      <p:ext uri="{BB962C8B-B14F-4D97-AF65-F5344CB8AC3E}">
        <p14:creationId xmlns:p14="http://schemas.microsoft.com/office/powerpoint/2010/main" val="308479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pPr/>
              <a:t>8</a:t>
            </a:fld>
            <a:endParaRPr lang="en-US"/>
          </a:p>
        </p:txBody>
      </p:sp>
    </p:spTree>
    <p:extLst>
      <p:ext uri="{BB962C8B-B14F-4D97-AF65-F5344CB8AC3E}">
        <p14:creationId xmlns:p14="http://schemas.microsoft.com/office/powerpoint/2010/main" val="3084796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pPr/>
              <a:t>9</a:t>
            </a:fld>
            <a:endParaRPr lang="en-US"/>
          </a:p>
        </p:txBody>
      </p:sp>
    </p:spTree>
    <p:extLst>
      <p:ext uri="{BB962C8B-B14F-4D97-AF65-F5344CB8AC3E}">
        <p14:creationId xmlns:p14="http://schemas.microsoft.com/office/powerpoint/2010/main" val="3084796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pPr/>
              <a:t>10</a:t>
            </a:fld>
            <a:endParaRPr lang="en-US"/>
          </a:p>
        </p:txBody>
      </p:sp>
    </p:spTree>
    <p:extLst>
      <p:ext uri="{BB962C8B-B14F-4D97-AF65-F5344CB8AC3E}">
        <p14:creationId xmlns:p14="http://schemas.microsoft.com/office/powerpoint/2010/main" val="3084796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r>
              <a:rPr lang="it-IT" smtClean="0"/>
              <a:t>11-12 June 2015, Bari-Italy.</a:t>
            </a:r>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E7A41E1B-4F70-4964-A407-84C68BE8251C}" type="slidenum">
              <a:rPr lang="it-IT" smtClean="0"/>
              <a:pPr/>
              <a:t>‹Nº›</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r>
              <a:rPr lang="it-IT" smtClean="0"/>
              <a:t>11-12 June 2015, Bari-Italy.</a:t>
            </a:r>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pPr/>
              <a:t>‹Nº›</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pPr eaLnBrk="1" latinLnBrk="0" hangingPunct="1"/>
            <a:r>
              <a:rPr lang="it-IT" smtClean="0"/>
              <a:t>11-12 June 2015, Bari-Italy.</a:t>
            </a:r>
            <a:endParaRPr lang="en-US"/>
          </a:p>
        </p:txBody>
      </p:sp>
      <p:sp>
        <p:nvSpPr>
          <p:cNvPr id="5" name="Segnaposto piè di pagina 4"/>
          <p:cNvSpPr>
            <a:spLocks noGrp="1"/>
          </p:cNvSpPr>
          <p:nvPr>
            <p:ph type="ftr" sz="quarter" idx="11"/>
          </p:nvPr>
        </p:nvSpPr>
        <p:spPr/>
        <p:txBody>
          <a:bodyPr/>
          <a:lstStyle>
            <a:extLst/>
          </a:lstStyle>
          <a:p>
            <a:endParaRPr lang="es-ES" dirty="0">
              <a:solidFill>
                <a:prstClr val="black"/>
              </a:solidFill>
            </a:endParaRPr>
          </a:p>
        </p:txBody>
      </p:sp>
      <p:sp>
        <p:nvSpPr>
          <p:cNvPr id="6" name="Segnaposto numero diapositiva 5"/>
          <p:cNvSpPr>
            <a:spLocks noGrp="1"/>
          </p:cNvSpPr>
          <p:nvPr>
            <p:ph type="sldNum" sz="quarter" idx="12"/>
          </p:nvPr>
        </p:nvSpPr>
        <p:spPr/>
        <p:txBody>
          <a:bodyPr/>
          <a:lstStyle>
            <a:extLst/>
          </a:lstStyle>
          <a:p>
            <a:fld id="{132FADFE-3B8F-471C-ABF0-DBC7717ECBBC}" type="slidenum">
              <a:rPr lang="es-ES" smtClean="0">
                <a:solidFill>
                  <a:prstClr val="white"/>
                </a:solidFill>
              </a:rPr>
              <a:pPr/>
              <a:t>‹Nº›</a:t>
            </a:fld>
            <a:endParaRPr lang="es-ES">
              <a:solidFill>
                <a:prstClr val="white"/>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 blanco">
    <p:spTree>
      <p:nvGrpSpPr>
        <p:cNvPr id="1" name=""/>
        <p:cNvGrpSpPr/>
        <p:nvPr/>
      </p:nvGrpSpPr>
      <p:grpSpPr>
        <a:xfrm>
          <a:off x="0" y="0"/>
          <a:ext cx="0" cy="0"/>
          <a:chOff x="0" y="0"/>
          <a:chExt cx="0" cy="0"/>
        </a:xfrm>
      </p:grpSpPr>
      <p:pic>
        <p:nvPicPr>
          <p:cNvPr id="2" name="2 Imagen" descr="LOGO_CREAF_PERFILAT.gif"/>
          <p:cNvPicPr>
            <a:picLocks noChangeAspect="1"/>
          </p:cNvPicPr>
          <p:nvPr userDrawn="1"/>
        </p:nvPicPr>
        <p:blipFill>
          <a:blip r:embed="rId2" cstate="print"/>
          <a:srcRect/>
          <a:stretch>
            <a:fillRect/>
          </a:stretch>
        </p:blipFill>
        <p:spPr bwMode="auto">
          <a:xfrm>
            <a:off x="7667625" y="188913"/>
            <a:ext cx="1368425" cy="585787"/>
          </a:xfrm>
          <a:prstGeom prst="rect">
            <a:avLst/>
          </a:prstGeom>
          <a:noFill/>
          <a:ln w="9525">
            <a:noFill/>
            <a:miter lim="800000"/>
            <a:headEnd/>
            <a:tailEnd/>
          </a:ln>
        </p:spPr>
      </p:pic>
      <p:sp>
        <p:nvSpPr>
          <p:cNvPr id="3" name="2 Marcador de pie de página"/>
          <p:cNvSpPr>
            <a:spLocks noGrp="1"/>
          </p:cNvSpPr>
          <p:nvPr>
            <p:ph type="ftr" sz="quarter" idx="10"/>
          </p:nvPr>
        </p:nvSpPr>
        <p:spPr>
          <a:xfrm>
            <a:off x="3124200" y="6237312"/>
            <a:ext cx="2895600" cy="365125"/>
          </a:xfrm>
        </p:spPr>
        <p:txBody>
          <a:bodyPr/>
          <a:lstStyle>
            <a:lvl1pPr>
              <a:defRPr/>
            </a:lvl1pPr>
          </a:lstStyle>
          <a:p>
            <a:pPr>
              <a:defRPr/>
            </a:pPr>
            <a:endParaRPr lang="ca-ES" dirty="0">
              <a:solidFill>
                <a:prstClr val="black"/>
              </a:solidFill>
            </a:endParaRPr>
          </a:p>
        </p:txBody>
      </p:sp>
      <p:sp>
        <p:nvSpPr>
          <p:cNvPr id="5" name="4 Marcador de contenido"/>
          <p:cNvSpPr>
            <a:spLocks noGrp="1"/>
          </p:cNvSpPr>
          <p:nvPr>
            <p:ph sz="quarter" idx="11"/>
          </p:nvPr>
        </p:nvSpPr>
        <p:spPr>
          <a:xfrm>
            <a:off x="395536" y="1124744"/>
            <a:ext cx="8496944" cy="5113040"/>
          </a:xfrm>
          <a:prstGeom prst="rect">
            <a:avLst/>
          </a:prstGeo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Título"/>
          <p:cNvSpPr>
            <a:spLocks noGrp="1"/>
          </p:cNvSpPr>
          <p:nvPr>
            <p:ph type="title"/>
          </p:nvPr>
        </p:nvSpPr>
        <p:spPr>
          <a:xfrm>
            <a:off x="457200" y="274638"/>
            <a:ext cx="7283152" cy="562074"/>
          </a:xfrm>
          <a:prstGeom prst="rect">
            <a:avLst/>
          </a:prstGeom>
        </p:spPr>
        <p:txBody>
          <a:bodyPr/>
          <a:lstStyle>
            <a:lvl1pPr algn="l" rtl="0" fontAlgn="base">
              <a:spcBef>
                <a:spcPct val="0"/>
              </a:spcBef>
              <a:spcAft>
                <a:spcPct val="0"/>
              </a:spcAft>
              <a:defRPr lang="ca-ES" sz="3600" b="1" i="1" kern="1200" dirty="0" smtClean="0">
                <a:solidFill>
                  <a:srgbClr val="006600"/>
                </a:solidFill>
                <a:latin typeface="Georgia" pitchFamily="18" charset="0"/>
                <a:ea typeface="+mn-ea"/>
                <a:cs typeface="Times New Roman" pitchFamily="18" charset="0"/>
              </a:defRPr>
            </a:lvl1pPr>
          </a:lstStyle>
          <a:p>
            <a:r>
              <a:rPr lang="es-ES" dirty="0" smtClean="0"/>
              <a:t>Haga clic para modificar el estilo de título del patrón</a:t>
            </a:r>
            <a:endParaRPr lang="ca-ES" dirty="0"/>
          </a:p>
        </p:txBody>
      </p:sp>
      <p:pic>
        <p:nvPicPr>
          <p:cNvPr id="7" name="6 Imagen" descr="barra.jpg"/>
          <p:cNvPicPr>
            <a:picLocks noChangeAspect="1"/>
          </p:cNvPicPr>
          <p:nvPr userDrawn="1"/>
        </p:nvPicPr>
        <p:blipFill>
          <a:blip r:embed="rId3" cstate="print"/>
          <a:stretch>
            <a:fillRect/>
          </a:stretch>
        </p:blipFill>
        <p:spPr>
          <a:xfrm>
            <a:off x="0" y="6675120"/>
            <a:ext cx="9144000" cy="182880"/>
          </a:xfrm>
          <a:prstGeom prst="rect">
            <a:avLst/>
          </a:prstGeom>
        </p:spPr>
      </p:pic>
    </p:spTree>
    <p:extLst>
      <p:ext uri="{BB962C8B-B14F-4D97-AF65-F5344CB8AC3E}">
        <p14:creationId xmlns:p14="http://schemas.microsoft.com/office/powerpoint/2010/main" val="956367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r>
              <a:rPr lang="it-IT" smtClean="0"/>
              <a:t>11-12 June 2015, Bari-Italy.</a:t>
            </a:r>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pPr/>
              <a:t>‹Nº›</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r>
              <a:rPr lang="it-IT" smtClean="0"/>
              <a:t>11-12 June 2015, Bari-Italy.</a:t>
            </a:r>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pPr/>
              <a:t>‹Nº›</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r>
              <a:rPr lang="it-IT" smtClean="0"/>
              <a:t>11-12 June 2015, Bari-Italy.</a:t>
            </a:r>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E7A41E1B-4F70-4964-A407-84C68BE8251C}" type="slidenum">
              <a:rPr lang="it-IT" smtClean="0"/>
              <a:pPr/>
              <a:t>‹Nº›</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r>
              <a:rPr lang="it-IT" smtClean="0"/>
              <a:t>11-12 June 2015, Bari-Italy.</a:t>
            </a:r>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E7A41E1B-4F70-4964-A407-84C68BE8251C}" type="slidenum">
              <a:rPr lang="it-IT" smtClean="0"/>
              <a:pPr/>
              <a:t>‹Nº›</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r>
              <a:rPr lang="it-IT" smtClean="0"/>
              <a:t>11-12 June 2015, Bari-Italy.</a:t>
            </a:r>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E7A41E1B-4F70-4964-A407-84C68BE8251C}" type="slidenum">
              <a:rPr lang="it-IT" smtClean="0"/>
              <a:pPr/>
              <a:t>‹Nº›</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r>
              <a:rPr lang="it-IT" smtClean="0"/>
              <a:t>11-12 June 2015, Bari-Italy.</a:t>
            </a:r>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E7A41E1B-4F70-4964-A407-84C68BE8251C}" type="slidenum">
              <a:rPr lang="it-IT" smtClean="0"/>
              <a:pPr/>
              <a:t>‹Nº›</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r>
              <a:rPr lang="it-IT" smtClean="0"/>
              <a:t>11-12 June 2015, Bari-Italy.</a:t>
            </a:r>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E7A41E1B-4F70-4964-A407-84C68BE8251C}" type="slidenum">
              <a:rPr lang="it-IT" smtClean="0"/>
              <a:pPr/>
              <a:t>‹Nº›</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r>
              <a:rPr lang="it-IT" smtClean="0"/>
              <a:t>11-12 June 2015, Bari-Italy.</a:t>
            </a:r>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E7A41E1B-4F70-4964-A407-84C68BE8251C}" type="slidenum">
              <a:rPr lang="it-IT" smtClean="0"/>
              <a:pPr/>
              <a:t>‹Nº›</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it-IT" smtClean="0"/>
              <a:t>11-12 June 2015, Bari-Italy.</a:t>
            </a:r>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7A41E1B-4F70-4964-A407-84C68BE8251C}" type="slidenum">
              <a:rPr lang="it-IT" smtClean="0"/>
              <a:pPr/>
              <a:t>‹Nº›</a:t>
            </a:fld>
            <a:endParaRPr lang="it-IT"/>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72" r:id="rId12"/>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www.google.cl/url?sa=i&amp;rct=j&amp;q=&amp;esrc=s&amp;source=images&amp;cd=&amp;cad=rja&amp;uact=8&amp;ved=0CAcQjRxqFQoTCOOa957Uh8YCFQs-FAodpnYAgw&amp;url=http://www.connectingeo.net/&amp;ei=NoF5VeOnDov8UKbtgZgI&amp;bvm=bv.95277229,d.ZGU&amp;psig=AFQjCNFayWxYTXIVVN44mEwY2Ht7ZVlcNg&amp;ust=143411268285497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google.cl/url?sa=i&amp;rct=j&amp;q=&amp;esrc=s&amp;source=images&amp;cd=&amp;cad=rja&amp;uact=8&amp;ved=0CAcQjRxqFQoTCOOa957Uh8YCFQs-FAodpnYAgw&amp;url=http://www.connectingeo.net/&amp;ei=NoF5VeOnDov8UKbtgZgI&amp;bvm=bv.95277229,d.ZGU&amp;psig=AFQjCNFayWxYTXIVVN44mEwY2Ht7ZVlcNg&amp;ust=1434112682854971"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cl/url?sa=i&amp;rct=j&amp;q=&amp;esrc=s&amp;frm=1&amp;source=images&amp;cd=&amp;cad=rja&amp;uact=8&amp;ved=0CAcQjRw&amp;url=http://www.latercera.com/noticia/nacional/2015/04/680-626646-9-minsal-entrega-recomendaciones-ante-erupcion-del-volcan-calbuco.shtml&amp;ei=RJ11VdXHCoiwggSs2YHABw&amp;bvm=bv.95039771,d.eXY&amp;psig=AFQjCNEZDV4U7DY2JoO1-n7H_HVm5ya-Cg&amp;ust=1433857701582944" TargetMode="External"/><Relationship Id="rId3" Type="http://schemas.openxmlformats.org/officeDocument/2006/relationships/hyperlink" Target="http://www.google.cl/url?sa=i&amp;rct=j&amp;q=&amp;esrc=s&amp;frm=1&amp;source=images&amp;cd=&amp;cad=rja&amp;uact=8&amp;ved=0CAcQjRw&amp;url=http://www.publimetro.cl/nota/cronica/terremoto-dejo-serios-danos-en-la-ruta-a-16-que-une-alto-hospicio-con-iquique/xIQndb!HRScMmD8sJWA/&amp;ei=YKF1VaeHFcPigwShs4GwBw&amp;bvm=bv.95039771,d.eXY&amp;psig=AFQjCNFR2TLMQRf0sV5-qZmUFp32MKDavQ&amp;ust=1433858729676728" TargetMode="External"/><Relationship Id="rId7"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google.cl/url?sa=i&amp;rct=j&amp;q=&amp;esrc=s&amp;frm=1&amp;source=images&amp;cd=&amp;cad=rja&amp;uact=8&amp;ved=0CAcQjRw&amp;url=http://geoperspectivas.blogspot.com/2013/05/volcan-copahue-posible-erupcion-y.html&amp;ei=AJ11VdmOO4jYggSPq4LIBw&amp;bvm=bv.95039771,d.eXY&amp;psig=AFQjCNEVJ7Zp8V9q9PHVpjWRy0jnVpjE8Q&amp;ust=1433857654359138" TargetMode="External"/><Relationship Id="rId11" Type="http://schemas.openxmlformats.org/officeDocument/2006/relationships/image" Target="../media/image29.jpeg"/><Relationship Id="rId5" Type="http://schemas.openxmlformats.org/officeDocument/2006/relationships/image" Target="../media/image26.jpeg"/><Relationship Id="rId10" Type="http://schemas.openxmlformats.org/officeDocument/2006/relationships/hyperlink" Target="http://www.google.cl/url?sa=i&amp;rct=j&amp;q=&amp;esrc=s&amp;frm=1&amp;source=images&amp;cd=&amp;cad=rja&amp;uact=8&amp;ved=0CAcQjRw&amp;url=http://www.lacuarta.com/noticias/cronica/2014/04/63-166550-9-iquiqueno-salvo-de-milagro-al-terremoto.shtml&amp;ei=waF1Ve_4LsSbgwSp2oD4Bg&amp;bvm=bv.95039771,d.eXY&amp;psig=AFQjCNGTrPADmj0Lwc-B7lmmEzvjReO3YQ&amp;ust=1433858875745378" TargetMode="External"/><Relationship Id="rId4" Type="http://schemas.openxmlformats.org/officeDocument/2006/relationships/hyperlink" Target="http://www.google.cl/url?sa=i&amp;rct=j&amp;q=&amp;esrc=s&amp;frm=1&amp;source=images&amp;cd=&amp;cad=rja&amp;uact=8&amp;ved=0CAcQjRw&amp;url=http://www.guioteca.com/fotografia/incendio-en-valparaiso-impactantes-imagenes-de-la-gigantesca-tragedia-en-el-puerto/&amp;ei=TJ91VY7FEYjRggTQv4GADw&amp;bvm=bv.95039771,d.eXY&amp;psig=AFQjCNELGlkewYPuRXG8DXAdMLsBwZiWzQ&amp;ust=1433858124178393" TargetMode="External"/><Relationship Id="rId9"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l/url?sa=i&amp;rct=j&amp;q=&amp;esrc=s&amp;frm=1&amp;source=images&amp;cd=&amp;cad=rja&amp;uact=8&amp;ved=0CAcQjRw&amp;url=http://www.publimetro.cl/nota/cronica/terremoto-dejo-serios-danos-en-la-ruta-a-16-que-une-alto-hospicio-con-iquique/xIQndb!HRScMmD8sJWA/&amp;ei=YKF1VaeHFcPigwShs4GwBw&amp;bvm=bv.95039771,d.eXY&amp;psig=AFQjCNFR2TLMQRf0sV5-qZmUFp32MKDavQ&amp;ust=143385872967672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google.cl/url?sa=i&amp;rct=j&amp;q=&amp;esrc=s&amp;source=images&amp;cd=&amp;cad=rja&amp;uact=8&amp;ved=0CAcQjRxqFQoTCOOa957Uh8YCFQs-FAodpnYAgw&amp;url=http://www.connectingeo.net/&amp;ei=NoF5VeOnDov8UKbtgZgI&amp;bvm=bv.95277229,d.ZGU&amp;psig=AFQjCNFayWxYTXIVVN44mEwY2Ht7ZVlcNg&amp;ust=1434112682854971" TargetMode="Externa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l/url?sa=i&amp;rct=j&amp;q=&amp;esrc=s&amp;frm=1&amp;source=images&amp;cd=&amp;cad=rja&amp;uact=8&amp;ved=0CAcQjRw&amp;url=http://www.publimetro.cl/nota/cronica/terremoto-dejo-serios-danos-en-la-ruta-a-16-que-une-alto-hospicio-con-iquique/xIQndb!HRScMmD8sJWA/&amp;ei=YKF1VaeHFcPigwShs4GwBw&amp;bvm=bv.95039771,d.eXY&amp;psig=AFQjCNFR2TLMQRf0sV5-qZmUFp32MKDavQ&amp;ust=143385872967672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google.cl/url?sa=i&amp;rct=j&amp;q=&amp;esrc=s&amp;source=images&amp;cd=&amp;cad=rja&amp;uact=8&amp;ved=0CAcQjRxqFQoTCOOa957Uh8YCFQs-FAodpnYAgw&amp;url=http://www.connectingeo.net/&amp;ei=NoF5VeOnDov8UKbtgZgI&amp;bvm=bv.95277229,d.ZGU&amp;psig=AFQjCNFayWxYTXIVVN44mEwY2Ht7ZVlcNg&amp;ust=1434112682854971"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google.cl/url?sa=i&amp;rct=j&amp;q=&amp;esrc=s&amp;source=images&amp;cd=&amp;cad=rja&amp;uact=8&amp;ved=0CAcQjRxqFQoTCOOa957Uh8YCFQs-FAodpnYAgw&amp;url=http://www.connectingeo.net/&amp;ei=NoF5VeOnDov8UKbtgZgI&amp;bvm=bv.95277229,d.ZGU&amp;psig=AFQjCNFayWxYTXIVVN44mEwY2Ht7ZVlcNg&amp;ust=143411268285497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google.cl/url?sa=i&amp;rct=j&amp;q=&amp;esrc=s&amp;source=images&amp;cd=&amp;cad=rja&amp;uact=8&amp;ved=0CAcQjRxqFQoTCOOa957Uh8YCFQs-FAodpnYAgw&amp;url=http://www.connectingeo.net/&amp;ei=NoF5VeOnDov8UKbtgZgI&amp;bvm=bv.95277229,d.ZGU&amp;psig=AFQjCNFayWxYTXIVVN44mEwY2Ht7ZVlcNg&amp;ust=1434112682854971"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google.cl/url?sa=i&amp;rct=j&amp;q=&amp;esrc=s&amp;source=images&amp;cd=&amp;cad=rja&amp;uact=8&amp;ved=0CAcQjRxqFQoTCOOa957Uh8YCFQs-FAodpnYAgw&amp;url=http://www.connectingeo.net/&amp;ei=NoF5VeOnDov8UKbtgZgI&amp;bvm=bv.95277229,d.ZGU&amp;psig=AFQjCNFayWxYTXIVVN44mEwY2Ht7ZVlcNg&amp;ust=1434112682854971"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6.png"/><Relationship Id="rId4" Type="http://schemas.openxmlformats.org/officeDocument/2006/relationships/hyperlink" Target="http://www.google.cl/url?sa=i&amp;rct=j&amp;q=&amp;esrc=s&amp;source=images&amp;cd=&amp;cad=rja&amp;uact=8&amp;ved=0CAcQjRxqFQoTCOOa957Uh8YCFQs-FAodpnYAgw&amp;url=http://www.connectingeo.net/&amp;ei=NoF5VeOnDov8UKbtgZgI&amp;bvm=bv.95277229,d.ZGU&amp;psig=AFQjCNFayWxYTXIVVN44mEwY2Ht7ZVlcNg&amp;ust=143411268285497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google.cl/url?sa=i&amp;rct=j&amp;q=&amp;esrc=s&amp;source=images&amp;cd=&amp;cad=rja&amp;uact=8&amp;ved=0CAcQjRxqFQoTCOOa957Uh8YCFQs-FAodpnYAgw&amp;url=http://www.connectingeo.net/&amp;ei=NoF5VeOnDov8UKbtgZgI&amp;bvm=bv.95277229,d.ZGU&amp;psig=AFQjCNFayWxYTXIVVN44mEwY2Ht7ZVlcNg&amp;ust=1434112682854971"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l/url?sa=i&amp;rct=j&amp;q=&amp;esrc=s&amp;source=images&amp;cd=&amp;cad=rja&amp;uact=8&amp;ved=0CAcQjRxqFQoTCOOa957Uh8YCFQs-FAodpnYAgw&amp;url=http://www.connectingeo.net/&amp;ei=NoF5VeOnDov8UKbtgZgI&amp;bvm=bv.95277229,d.ZGU&amp;psig=AFQjCNFayWxYTXIVVN44mEwY2Ht7ZVlcNg&amp;ust=1434112682854971"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amoneth@mbienes.c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google.cl/url?sa=i&amp;rct=j&amp;q=&amp;esrc=s&amp;frm=1&amp;source=images&amp;cd=&amp;cad=rja&amp;docid=kS-T_uTX2U0-SM&amp;tbnid=Nzw2MIot8fh72M:&amp;ved=0CAUQjRw&amp;url=http://agriculturablogger.blogspot.com/2009_07_20_archive.html&amp;ei=yzqNUb_GHOaWiALH0IHYBQ&amp;bvm=bv.46340616,d.cGE&amp;psig=AFQjCNFV8zvbsVyRX3KJuYIErqcc7diY_A&amp;ust=1368296495986619" TargetMode="External"/><Relationship Id="rId5" Type="http://schemas.openxmlformats.org/officeDocument/2006/relationships/image" Target="../media/image9.jpeg"/><Relationship Id="rId4" Type="http://schemas.openxmlformats.org/officeDocument/2006/relationships/hyperlink" Target="http://www.google.cl/url?sa=i&amp;rct=j&amp;q=&amp;esrc=s&amp;frm=1&amp;source=images&amp;cd=&amp;cad=rja&amp;docid=C9V3uboTxp8B4M&amp;tbnid=ee_gR7lIAIUhZM:&amp;ved=0CAUQjRw&amp;url=http://www.comercialcmx.cl/2013/03/glaciar-grey-dinosaurio-de-hielo/&amp;ei=UDqNUcjDF6L3igLRkID4DQ&amp;bvm=bv.46340616,d.cGE&amp;psig=AFQjCNGt9SWR8LSlVnM3W4BAxM4anoTzCQ&amp;ust=1368296344570661"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google.cl/url?sa=i&amp;rct=j&amp;q=&amp;esrc=s&amp;frm=1&amp;source=images&amp;cd=&amp;cad=rja&amp;uact=8&amp;ved=0CAcQjRw&amp;url=http://diario.latercera.com/2011/03/12/01/contenido/otros/12-62090-9-terremoto-de-valdivia-dejo-122-muertos-en-japon-por-efectos-de-tsunami.shtml&amp;ei=3ph1VZnaJIahNoTbgMAD&amp;bvm=bv.95039771,d.eXY&amp;psig=AFQjCNH1r0m0oHdd3hvb-CdmcUF50xYylQ&amp;ust=1433856570745491" TargetMode="External"/><Relationship Id="rId7" Type="http://schemas.openxmlformats.org/officeDocument/2006/relationships/hyperlink" Target="http://www.google.cl/url?sa=i&amp;rct=j&amp;q=&amp;esrc=s&amp;frm=1&amp;source=images&amp;cd=&amp;cad=rja&amp;uact=8&amp;ved=0CAcQjRw&amp;url=http://geoperspectivas.blogspot.com/2013/05/volcan-copahue-posible-erupcion-y.html&amp;ei=AJ11VdmOO4jYggSPq4LIBw&amp;bvm=bv.95039771,d.eXY&amp;psig=AFQjCNEVJ7Zp8V9q9PHVpjWRy0jnVpjE8Q&amp;ust=143385765435913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google.cl/url?sa=i&amp;rct=j&amp;q=&amp;esrc=s&amp;frm=1&amp;source=images&amp;cd=&amp;cad=rja&amp;uact=8&amp;ved=0CAcQjRw&amp;url=http://www.latercera.com/noticia/nacional/2015/04/680-626646-9-minsal-entrega-recomendaciones-ante-erupcion-del-volcan-calbuco.shtml&amp;ei=RJ11VdXHCoiwggSs2YHABw&amp;bvm=bv.95039771,d.eXY&amp;psig=AFQjCNEZDV4U7DY2JoO1-n7H_HVm5ya-Cg&amp;ust=1433857701582944" TargetMode="External"/><Relationship Id="rId7" Type="http://schemas.openxmlformats.org/officeDocument/2006/relationships/hyperlink" Target="http://www.google.cl/url?sa=i&amp;rct=j&amp;q=&amp;esrc=s&amp;frm=1&amp;source=images&amp;cd=&amp;cad=rja&amp;uact=8&amp;ved=0CAcQjRw&amp;url=http://www.guioteca.com/fotografia/incendio-en-valparaiso-impactantes-imagenes-de-la-gigantesca-tragedia-en-el-puerto/&amp;ei=TJ91VY7FEYjRggTQv4GADw&amp;bvm=bv.95039771,d.eXY&amp;psig=AFQjCNELGlkewYPuRXG8DXAdMLsBwZiWzQ&amp;ust=143385812417839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19.jpeg"/><Relationship Id="rId5" Type="http://schemas.openxmlformats.org/officeDocument/2006/relationships/hyperlink" Target="http://www.google.cl/url?sa=i&amp;rct=j&amp;q=&amp;esrc=s&amp;frm=1&amp;source=images&amp;cd=&amp;cad=rja&amp;uact=8&amp;ved=0CAcQjRw&amp;url=http://www.theclinic.cl/2015/03/26/galeria-las-desoladores-imagenes-que-dejo-en-chanaral-el-aluvion/&amp;ei=35p1VZGJFsikNpOFgLgH&amp;bvm=bv.95039771,d.eXY&amp;psig=AFQjCNFfqniRFjqVd2VfUF9tVw-aAtfD-A&amp;ust=1433857116539055" TargetMode="External"/><Relationship Id="rId10" Type="http://schemas.openxmlformats.org/officeDocument/2006/relationships/hyperlink" Target="http://www.google.cl/url?sa=i&amp;rct=j&amp;q=&amp;esrc=s&amp;frm=1&amp;source=images&amp;cd=&amp;cad=rja&amp;uact=8&amp;ved=0CAcQjRw&amp;url=http://www.lacuarta.com/noticias/cronica/2014/04/63-166550-9-iquiqueno-salvo-de-milagro-al-terremoto.shtml&amp;ei=waF1Ve_4LsSbgwSp2oD4Bg&amp;bvm=bv.95039771,d.eXY&amp;psig=AFQjCNGTrPADmj0Lwc-B7lmmEzvjReO3YQ&amp;ust=1433858875745378" TargetMode="External"/><Relationship Id="rId4" Type="http://schemas.openxmlformats.org/officeDocument/2006/relationships/image" Target="../media/image16.jpeg"/><Relationship Id="rId9" Type="http://schemas.openxmlformats.org/officeDocument/2006/relationships/hyperlink" Target="http://www.google.cl/url?sa=i&amp;rct=j&amp;q=&amp;esrc=s&amp;frm=1&amp;source=images&amp;cd=&amp;cad=rja&amp;uact=8&amp;ved=0CAcQjRw&amp;url=http://www.publimetro.cl/nota/cronica/terremoto-dejo-serios-danos-en-la-ruta-a-16-que-une-alto-hospicio-con-iquique/xIQndb!HRScMmD8sJWA/&amp;ei=YKF1VaeHFcPigwShs4GwBw&amp;bvm=bv.95039771,d.eXY&amp;psig=AFQjCNFR2TLMQRf0sV5-qZmUFp32MKDavQ&amp;ust=1433858729676728"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hyperlink" Target="http://www.google.cl/url?sa=i&amp;rct=j&amp;q=&amp;esrc=s&amp;source=images&amp;cd=&amp;cad=rja&amp;uact=8&amp;ved=0CAcQjRxqFQoTCOOa957Uh8YCFQs-FAodpnYAgw&amp;url=http://www.connectingeo.net/&amp;ei=NoF5VeOnDov8UKbtgZgI&amp;bvm=bv.95277229,d.ZGU&amp;psig=AFQjCNFayWxYTXIVVN44mEwY2Ht7ZVlcNg&amp;ust=143411268285497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google.cl/url?sa=i&amp;rct=j&amp;q=&amp;esrc=s&amp;source=images&amp;cd=&amp;cad=rja&amp;uact=8&amp;ved=0CAcQjRxqFQoTCOOa957Uh8YCFQs-FAodpnYAgw&amp;url=http://www.connectingeo.net/&amp;ei=NoF5VeOnDov8UKbtgZgI&amp;bvm=bv.95277229,d.ZGU&amp;psig=AFQjCNFayWxYTXIVVN44mEwY2Ht7ZVlcNg&amp;ust=143411268285497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l/url?sa=i&amp;rct=j&amp;q=&amp;esrc=s&amp;frm=1&amp;source=images&amp;cd=&amp;cad=rja&amp;uact=8&amp;ved=0CAcQjRw&amp;url=http://snitchile.blogspot.com/2012/05/chile-ya-forma-parte-del-comite-tecnico.html&amp;ei=Obh1VYLvL4SMNv6YgLAI&amp;bvm=bv.95039771,d.eXY&amp;psig=AFQjCNH-dvo80V9LdyO1pfhtV1NL3vk8wg&amp;ust=1433864612875678" TargetMode="External"/><Relationship Id="rId3" Type="http://schemas.openxmlformats.org/officeDocument/2006/relationships/hyperlink" Target="http://www.google.cl/url?sa=i&amp;rct=j&amp;q=&amp;esrc=s&amp;frm=1&amp;source=images&amp;cd=&amp;ved=0CAcQjRw&amp;url=http://geospatial.blogs.com/geospatial/2013/07/un-ggim-on-trends-over-the-next-5-10-years-in-the-geospatial-sector.html&amp;ei=brZ1VZn1CofAgwSSmIPgBw&amp;bvm=bv.95039771,d.eXY&amp;psig=AFQjCNHU35Afz1inKbEn7feLDHeuio3gZQ&amp;ust=1433864166654454" TargetMode="External"/><Relationship Id="rId7" Type="http://schemas.openxmlformats.org/officeDocument/2006/relationships/image" Target="../media/image23.jpeg"/><Relationship Id="rId12"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google.cl/url?sa=i&amp;rct=j&amp;q=&amp;esrc=s&amp;frm=1&amp;source=images&amp;cd=&amp;cad=rja&amp;uact=8&amp;ved=0CAcQjRw&amp;url=http://www.ogcnetwork.net/taxonomy/term/177&amp;ei=Trd1VbOWEYqfggTuxYLYBw&amp;bvm=bv.95039771,d.eXY&amp;psig=AFQjCNFNqyE3C4ZaO9E5w_53G1Hl3K5ymw&amp;ust=1433864383550358" TargetMode="External"/><Relationship Id="rId11" Type="http://schemas.openxmlformats.org/officeDocument/2006/relationships/hyperlink" Target="http://www.google.cl/url?sa=i&amp;rct=j&amp;q=&amp;esrc=s&amp;source=images&amp;cd=&amp;cad=rja&amp;uact=8&amp;ved=0CAcQjRxqFQoTCOOa957Uh8YCFQs-FAodpnYAgw&amp;url=http://www.connectingeo.net/&amp;ei=NoF5VeOnDov8UKbtgZgI&amp;bvm=bv.95277229,d.ZGU&amp;psig=AFQjCNFayWxYTXIVVN44mEwY2Ht7ZVlcNg&amp;ust=1434112682854971" TargetMode="External"/><Relationship Id="rId5" Type="http://schemas.openxmlformats.org/officeDocument/2006/relationships/image" Target="../media/image22.png"/><Relationship Id="rId10" Type="http://schemas.openxmlformats.org/officeDocument/2006/relationships/image" Target="../media/image5.png"/><Relationship Id="rId4" Type="http://schemas.openxmlformats.org/officeDocument/2006/relationships/image" Target="../media/image21.jpe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483768" y="5949280"/>
            <a:ext cx="2880320" cy="6999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1 Título"/>
          <p:cNvSpPr>
            <a:spLocks noGrp="1"/>
          </p:cNvSpPr>
          <p:nvPr>
            <p:ph type="ctrTitle"/>
          </p:nvPr>
        </p:nvSpPr>
        <p:spPr>
          <a:xfrm>
            <a:off x="361931" y="1556792"/>
            <a:ext cx="8482212" cy="1728192"/>
          </a:xfrm>
          <a:effectLst/>
        </p:spPr>
        <p:txBody>
          <a:bodyPr>
            <a:normAutofit fontScale="90000"/>
          </a:bodyPr>
          <a:lstStyle/>
          <a:p>
            <a:r>
              <a:rPr lang="en-US" sz="3600" dirty="0" smtClean="0"/>
              <a:t>Chilean SDI Integrating GEO: Interoperability Challenges for Supporting Disaster Management</a:t>
            </a:r>
            <a:r>
              <a:rPr lang="en-US" sz="3200" dirty="0" smtClean="0">
                <a:effectLst/>
              </a:rPr>
              <a:t/>
            </a:r>
            <a:br>
              <a:rPr lang="en-US" sz="3200" dirty="0" smtClean="0">
                <a:effectLst/>
              </a:rPr>
            </a:br>
            <a:endParaRPr lang="it-IT" sz="3200" dirty="0">
              <a:effectLst/>
            </a:endParaRPr>
          </a:p>
        </p:txBody>
      </p:sp>
      <p:sp>
        <p:nvSpPr>
          <p:cNvPr id="3" name="2 Subtítulo"/>
          <p:cNvSpPr>
            <a:spLocks noGrp="1"/>
          </p:cNvSpPr>
          <p:nvPr>
            <p:ph type="subTitle" idx="1"/>
          </p:nvPr>
        </p:nvSpPr>
        <p:spPr>
          <a:xfrm>
            <a:off x="1042449" y="2996952"/>
            <a:ext cx="7772400" cy="432048"/>
          </a:xfrm>
        </p:spPr>
        <p:txBody>
          <a:bodyPr>
            <a:normAutofit/>
          </a:bodyPr>
          <a:lstStyle/>
          <a:p>
            <a:r>
              <a:rPr lang="en-GB" sz="1800" i="1" dirty="0" smtClean="0"/>
              <a:t>11-12 June 2015, Bari-Italy</a:t>
            </a:r>
            <a:endParaRPr lang="en-GB" sz="1800" i="1" noProof="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4674" y="113528"/>
            <a:ext cx="14001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2 Subtítulo"/>
          <p:cNvSpPr txBox="1">
            <a:spLocks/>
          </p:cNvSpPr>
          <p:nvPr/>
        </p:nvSpPr>
        <p:spPr>
          <a:xfrm>
            <a:off x="929322" y="3573016"/>
            <a:ext cx="7885527" cy="1296144"/>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r>
              <a:rPr lang="en-GB" sz="1800" i="1" dirty="0" smtClean="0"/>
              <a:t>Societal Benefit Area: Disasters</a:t>
            </a:r>
          </a:p>
          <a:p>
            <a:r>
              <a:rPr lang="en-GB" sz="1800" i="1" dirty="0" smtClean="0"/>
              <a:t>Alvaro Monett  --Chile Capacity Building  Working Group</a:t>
            </a:r>
          </a:p>
          <a:p>
            <a:r>
              <a:rPr lang="en-GB" sz="1800" i="1" dirty="0" smtClean="0"/>
              <a:t>Ministry of National Property – SDI Executive Secretariat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952" y="5949280"/>
            <a:ext cx="2601443" cy="69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www.connectingeo.net/IMG/ConnectinGEO_239.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6121380"/>
            <a:ext cx="2627783" cy="35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375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93204" y="2204864"/>
            <a:ext cx="8229600" cy="4162467"/>
          </a:xfrm>
        </p:spPr>
        <p:txBody>
          <a:bodyPr>
            <a:normAutofit/>
          </a:bodyPr>
          <a:lstStyle/>
          <a:p>
            <a:pPr lvl="0"/>
            <a:endParaRPr lang="en-GB" dirty="0" smtClean="0"/>
          </a:p>
          <a:p>
            <a:pPr lvl="0"/>
            <a:endParaRPr lang="en-GB" dirty="0" smtClean="0"/>
          </a:p>
          <a:p>
            <a:pPr lvl="0"/>
            <a:endParaRPr lang="en-GB" b="1" dirty="0" smtClean="0"/>
          </a:p>
          <a:p>
            <a:pPr marL="457200" lvl="1" indent="0">
              <a:buNone/>
            </a:pPr>
            <a:endParaRPr lang="it-IT" b="1" dirty="0"/>
          </a:p>
          <a:p>
            <a:pPr lvl="0">
              <a:buNone/>
            </a:pPr>
            <a:endParaRPr lang="en-GB" dirty="0" smtClean="0"/>
          </a:p>
          <a:p>
            <a:pPr lvl="0"/>
            <a:endParaRPr lang="it-IT" sz="2400" dirty="0">
              <a:ea typeface="Calibri"/>
              <a:cs typeface="Times New Roman"/>
            </a:endParaRPr>
          </a:p>
          <a:p>
            <a:endParaRPr lang="en-US" dirty="0"/>
          </a:p>
        </p:txBody>
      </p:sp>
      <p:sp>
        <p:nvSpPr>
          <p:cNvPr id="2" name="Titolo 1"/>
          <p:cNvSpPr>
            <a:spLocks noGrp="1"/>
          </p:cNvSpPr>
          <p:nvPr>
            <p:ph type="title"/>
          </p:nvPr>
        </p:nvSpPr>
        <p:spPr/>
        <p:txBody>
          <a:bodyPr>
            <a:normAutofit fontScale="90000"/>
          </a:bodyPr>
          <a:lstStyle/>
          <a:p>
            <a:pPr algn="ctr"/>
            <a:r>
              <a:rPr lang="en-US" sz="3600" i="1" dirty="0" smtClean="0"/>
              <a:t/>
            </a:r>
            <a:br>
              <a:rPr lang="en-US" sz="3600" i="1" dirty="0" smtClean="0"/>
            </a:br>
            <a:r>
              <a:rPr lang="en-US" sz="3600" i="1" dirty="0" smtClean="0"/>
              <a:t>Chilean SDI working with GEO :</a:t>
            </a:r>
            <a:br>
              <a:rPr lang="en-US" sz="3600" i="1" dirty="0" smtClean="0"/>
            </a:br>
            <a:r>
              <a:rPr lang="en-US" sz="3600" i="1" dirty="0"/>
              <a:t>G</a:t>
            </a:r>
            <a:r>
              <a:rPr lang="en-US" sz="3600" i="1" dirty="0" smtClean="0"/>
              <a:t>EOSS Architecture Implementation Pilot </a:t>
            </a:r>
            <a:endParaRPr lang="en-US" sz="3600" i="1" dirty="0"/>
          </a:p>
        </p:txBody>
      </p:sp>
      <p:pic>
        <p:nvPicPr>
          <p:cNvPr id="7" name="Picture 6" descr="aip7arch.png"/>
          <p:cNvPicPr/>
          <p:nvPr/>
        </p:nvPicPr>
        <p:blipFill>
          <a:blip r:embed="rId3" cstate="print"/>
          <a:stretch>
            <a:fillRect/>
          </a:stretch>
        </p:blipFill>
        <p:spPr>
          <a:xfrm>
            <a:off x="0" y="1841798"/>
            <a:ext cx="4824536" cy="3816424"/>
          </a:xfrm>
          <a:prstGeom prst="rect">
            <a:avLst/>
          </a:prstGeom>
        </p:spPr>
      </p:pic>
      <p:sp>
        <p:nvSpPr>
          <p:cNvPr id="5" name="4 CuadroTexto"/>
          <p:cNvSpPr txBox="1"/>
          <p:nvPr/>
        </p:nvSpPr>
        <p:spPr>
          <a:xfrm>
            <a:off x="4694262" y="1841798"/>
            <a:ext cx="4176464" cy="4708981"/>
          </a:xfrm>
          <a:prstGeom prst="rect">
            <a:avLst/>
          </a:prstGeom>
          <a:noFill/>
        </p:spPr>
        <p:txBody>
          <a:bodyPr wrap="square" rtlCol="0">
            <a:spAutoFit/>
          </a:bodyPr>
          <a:lstStyle/>
          <a:p>
            <a:r>
              <a:rPr lang="nb-NO" sz="1200" b="1" dirty="0" smtClean="0"/>
              <a:t>International Coordination</a:t>
            </a:r>
          </a:p>
          <a:p>
            <a:endParaRPr lang="nb-NO" sz="1200" dirty="0" smtClean="0"/>
          </a:p>
          <a:p>
            <a:pPr marL="171450" indent="-171450">
              <a:buFontTx/>
              <a:buChar char="-"/>
            </a:pPr>
            <a:r>
              <a:rPr lang="nb-NO" sz="1200" dirty="0" smtClean="0"/>
              <a:t>Afriterra Foundation</a:t>
            </a:r>
          </a:p>
          <a:p>
            <a:pPr marL="171450" indent="-171450">
              <a:buFontTx/>
              <a:buChar char="-"/>
            </a:pPr>
            <a:endParaRPr lang="nb-NO" sz="1200" dirty="0"/>
          </a:p>
          <a:p>
            <a:r>
              <a:rPr lang="nb-NO" sz="1200" b="1" dirty="0" smtClean="0"/>
              <a:t>National Coordination in Chile</a:t>
            </a:r>
            <a:endParaRPr lang="nb-NO" sz="1200" b="1" dirty="0"/>
          </a:p>
          <a:p>
            <a:endParaRPr lang="nb-NO" sz="1200" dirty="0"/>
          </a:p>
          <a:p>
            <a:pPr marL="171450" indent="-171450">
              <a:buFontTx/>
              <a:buChar char="-"/>
            </a:pPr>
            <a:r>
              <a:rPr lang="nb-NO" sz="1200" dirty="0" smtClean="0"/>
              <a:t>Ministry of Foreign Affairs</a:t>
            </a:r>
          </a:p>
          <a:p>
            <a:pPr marL="171450" indent="-171450">
              <a:buFontTx/>
              <a:buChar char="-"/>
            </a:pPr>
            <a:endParaRPr lang="nb-NO" sz="1200" dirty="0"/>
          </a:p>
          <a:p>
            <a:r>
              <a:rPr lang="nb-NO" sz="1200" b="1" dirty="0" smtClean="0"/>
              <a:t>International Participation</a:t>
            </a:r>
          </a:p>
          <a:p>
            <a:endParaRPr lang="nb-NO" sz="1200" dirty="0"/>
          </a:p>
          <a:p>
            <a:pPr marL="171450" indent="-171450">
              <a:buFontTx/>
              <a:buChar char="-"/>
            </a:pPr>
            <a:r>
              <a:rPr lang="nb-NO" sz="1200" dirty="0" smtClean="0"/>
              <a:t>Consiglio </a:t>
            </a:r>
            <a:r>
              <a:rPr lang="nb-NO" sz="1200" dirty="0"/>
              <a:t>Natzionale delle Ricerche (</a:t>
            </a:r>
            <a:r>
              <a:rPr lang="nb-NO" sz="1200" dirty="0" smtClean="0"/>
              <a:t>CNR)</a:t>
            </a:r>
          </a:p>
          <a:p>
            <a:pPr marL="171450" indent="-171450">
              <a:buFontTx/>
              <a:buChar char="-"/>
            </a:pPr>
            <a:r>
              <a:rPr lang="en-US" sz="1200" dirty="0" smtClean="0"/>
              <a:t>National </a:t>
            </a:r>
            <a:r>
              <a:rPr lang="en-US" sz="1200" dirty="0"/>
              <a:t>Aeronautics and Space Administration (</a:t>
            </a:r>
            <a:r>
              <a:rPr lang="en-US" sz="1200" dirty="0" smtClean="0"/>
              <a:t>NASA)</a:t>
            </a:r>
          </a:p>
          <a:p>
            <a:pPr marL="171450" indent="-171450">
              <a:buFontTx/>
              <a:buChar char="-"/>
            </a:pPr>
            <a:endParaRPr lang="en-US" sz="1200" b="1" dirty="0"/>
          </a:p>
          <a:p>
            <a:r>
              <a:rPr lang="en-US" sz="1200" b="1" dirty="0" smtClean="0"/>
              <a:t>National Participation (Chile)</a:t>
            </a:r>
          </a:p>
          <a:p>
            <a:pPr marL="171450" indent="-171450">
              <a:buFont typeface="Arial" pitchFamily="34" charset="0"/>
              <a:buChar char="•"/>
            </a:pPr>
            <a:endParaRPr lang="en-US" sz="1200" dirty="0"/>
          </a:p>
          <a:p>
            <a:pPr marL="171450" indent="-171450">
              <a:buFont typeface="Arial" pitchFamily="34" charset="0"/>
              <a:buChar char="•"/>
            </a:pPr>
            <a:r>
              <a:rPr lang="en-US" sz="1200" dirty="0" smtClean="0"/>
              <a:t>Ministry of National Property (Chilean SDI)</a:t>
            </a:r>
          </a:p>
          <a:p>
            <a:pPr marL="171450" indent="-171450">
              <a:buFont typeface="Arial" pitchFamily="34" charset="0"/>
              <a:buChar char="•"/>
            </a:pPr>
            <a:r>
              <a:rPr lang="en-US" sz="1200" dirty="0" err="1" smtClean="0"/>
              <a:t>Aerophotogrammetric</a:t>
            </a:r>
            <a:r>
              <a:rPr lang="en-US" sz="1200" dirty="0" smtClean="0"/>
              <a:t> Service of the </a:t>
            </a:r>
            <a:r>
              <a:rPr lang="en-US" sz="1200" dirty="0" err="1" smtClean="0"/>
              <a:t>Airforce</a:t>
            </a:r>
            <a:endParaRPr lang="en-US" sz="1200" dirty="0" smtClean="0"/>
          </a:p>
          <a:p>
            <a:pPr marL="171450" indent="-171450">
              <a:buFont typeface="Arial" pitchFamily="34" charset="0"/>
              <a:buChar char="•"/>
            </a:pPr>
            <a:r>
              <a:rPr lang="en-US" sz="1200" dirty="0" smtClean="0"/>
              <a:t>National Emergency Office</a:t>
            </a:r>
          </a:p>
          <a:p>
            <a:pPr marL="171450" indent="-171450">
              <a:buFont typeface="Arial" pitchFamily="34" charset="0"/>
              <a:buChar char="•"/>
            </a:pPr>
            <a:r>
              <a:rPr lang="en-US" sz="1200" dirty="0" smtClean="0"/>
              <a:t>National Service for Mining and Geology</a:t>
            </a:r>
          </a:p>
          <a:p>
            <a:pPr marL="171450" indent="-171450">
              <a:buFont typeface="Arial" pitchFamily="34" charset="0"/>
              <a:buChar char="•"/>
            </a:pPr>
            <a:r>
              <a:rPr lang="en-US" sz="1200" dirty="0"/>
              <a:t>Chilean Meteorological </a:t>
            </a:r>
            <a:r>
              <a:rPr lang="en-US" sz="1200" dirty="0" smtClean="0"/>
              <a:t>Direction</a:t>
            </a:r>
          </a:p>
          <a:p>
            <a:pPr marL="171450" indent="-171450">
              <a:buFont typeface="Arial" pitchFamily="34" charset="0"/>
              <a:buChar char="•"/>
            </a:pPr>
            <a:r>
              <a:rPr lang="en-US" sz="1200" dirty="0"/>
              <a:t>University Federico Santa </a:t>
            </a:r>
            <a:r>
              <a:rPr lang="en-US" sz="1200" dirty="0" err="1" smtClean="0"/>
              <a:t>María</a:t>
            </a:r>
            <a:endParaRPr lang="en-US" sz="1200" dirty="0" smtClean="0"/>
          </a:p>
          <a:p>
            <a:pPr marL="171450" indent="-171450">
              <a:buFont typeface="Arial" pitchFamily="34" charset="0"/>
              <a:buChar char="•"/>
            </a:pPr>
            <a:r>
              <a:rPr lang="en-US" sz="1200" dirty="0"/>
              <a:t>Hydrographic and Oceanographic </a:t>
            </a:r>
            <a:r>
              <a:rPr lang="en-US" sz="1200" dirty="0" smtClean="0"/>
              <a:t>Service</a:t>
            </a:r>
          </a:p>
          <a:p>
            <a:pPr marL="171450" indent="-171450">
              <a:buFont typeface="Arial" pitchFamily="34" charset="0"/>
              <a:buChar char="•"/>
            </a:pPr>
            <a:r>
              <a:rPr lang="en-US" sz="1200" dirty="0"/>
              <a:t>National Seismological Service (University of Chile) </a:t>
            </a:r>
          </a:p>
          <a:p>
            <a:pPr marL="171450" indent="-171450">
              <a:buFont typeface="Arial" pitchFamily="34" charset="0"/>
              <a:buChar char="•"/>
            </a:pPr>
            <a:endParaRPr lang="en-US" sz="1200" dirty="0"/>
          </a:p>
        </p:txBody>
      </p:sp>
    </p:spTree>
    <p:extLst>
      <p:ext uri="{BB962C8B-B14F-4D97-AF65-F5344CB8AC3E}">
        <p14:creationId xmlns:p14="http://schemas.microsoft.com/office/powerpoint/2010/main" val="1441800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23728" y="1484784"/>
            <a:ext cx="6707088" cy="4666523"/>
          </a:xfrm>
        </p:spPr>
        <p:txBody>
          <a:bodyPr>
            <a:normAutofit/>
          </a:bodyPr>
          <a:lstStyle/>
          <a:p>
            <a:pPr marL="109728" lvl="0" indent="0">
              <a:buNone/>
            </a:pPr>
            <a:endParaRPr lang="en-GB" sz="1800" b="1" dirty="0" smtClean="0"/>
          </a:p>
          <a:p>
            <a:r>
              <a:rPr lang="en-US" sz="1600" b="1" dirty="0" smtClean="0"/>
              <a:t>Testing  metadata and data web services</a:t>
            </a:r>
            <a:r>
              <a:rPr lang="en-US" sz="1600" dirty="0" smtClean="0"/>
              <a:t>, developing Models, and Validation through WPS &amp; WPCS Chaining. </a:t>
            </a:r>
          </a:p>
          <a:p>
            <a:endParaRPr lang="en-US" sz="1600" dirty="0" smtClean="0"/>
          </a:p>
          <a:p>
            <a:r>
              <a:rPr lang="en-US" sz="1600" dirty="0" smtClean="0"/>
              <a:t>Developing </a:t>
            </a:r>
            <a:r>
              <a:rPr lang="en-US" sz="1600" b="1" dirty="0" smtClean="0"/>
              <a:t>Best Practices</a:t>
            </a:r>
            <a:r>
              <a:rPr lang="en-US" sz="1600" dirty="0" smtClean="0"/>
              <a:t> to be shared and disseminated with Chilean Emergency Agency ONEMI.</a:t>
            </a:r>
          </a:p>
          <a:p>
            <a:endParaRPr lang="en-US" sz="1600" dirty="0" smtClean="0"/>
          </a:p>
          <a:p>
            <a:r>
              <a:rPr lang="en-US" sz="1600" dirty="0" smtClean="0"/>
              <a:t>Testing &amp; developing different approaches on how to </a:t>
            </a:r>
            <a:r>
              <a:rPr lang="en-US" sz="1600" b="1" dirty="0" smtClean="0"/>
              <a:t>integrate referenced Big Data </a:t>
            </a:r>
            <a:r>
              <a:rPr lang="en-US" sz="1600" dirty="0" smtClean="0"/>
              <a:t>(Satellite Providers data with many sparse, individual ones—VGI, UAV) for disasters and other SBA.</a:t>
            </a:r>
          </a:p>
          <a:p>
            <a:endParaRPr lang="en-US" sz="1600" dirty="0" smtClean="0"/>
          </a:p>
          <a:p>
            <a:r>
              <a:rPr lang="en-US" sz="1600" dirty="0" smtClean="0"/>
              <a:t>Disseminating </a:t>
            </a:r>
            <a:r>
              <a:rPr lang="en-US" sz="1600" b="1" dirty="0" smtClean="0"/>
              <a:t>Environmental Variables </a:t>
            </a:r>
            <a:r>
              <a:rPr lang="en-US" sz="1600" dirty="0" smtClean="0"/>
              <a:t>to measure the different, distributed components.</a:t>
            </a:r>
          </a:p>
          <a:p>
            <a:pPr lvl="0"/>
            <a:endParaRPr lang="it-IT" sz="1800" dirty="0">
              <a:ea typeface="Calibri"/>
              <a:cs typeface="Times New Roman"/>
            </a:endParaRPr>
          </a:p>
          <a:p>
            <a:endParaRPr lang="en-US" sz="1800" dirty="0"/>
          </a:p>
        </p:txBody>
      </p:sp>
      <p:sp>
        <p:nvSpPr>
          <p:cNvPr id="2" name="Titolo 1"/>
          <p:cNvSpPr>
            <a:spLocks noGrp="1"/>
          </p:cNvSpPr>
          <p:nvPr>
            <p:ph type="title"/>
          </p:nvPr>
        </p:nvSpPr>
        <p:spPr/>
        <p:txBody>
          <a:bodyPr>
            <a:normAutofit fontScale="90000"/>
          </a:bodyPr>
          <a:lstStyle/>
          <a:p>
            <a:pPr algn="ctr"/>
            <a:r>
              <a:rPr lang="en-US" sz="3600" i="1" dirty="0" smtClean="0"/>
              <a:t>Chile Capacity Building WG for disasters </a:t>
            </a:r>
            <a:endParaRPr lang="en-US" sz="3600" i="1" dirty="0"/>
          </a:p>
        </p:txBody>
      </p:sp>
      <p:sp>
        <p:nvSpPr>
          <p:cNvPr id="4" name="3 Abrir llave"/>
          <p:cNvSpPr/>
          <p:nvPr/>
        </p:nvSpPr>
        <p:spPr>
          <a:xfrm>
            <a:off x="1835696" y="1700808"/>
            <a:ext cx="216024" cy="37444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6" name="5 Rectángulo"/>
          <p:cNvSpPr/>
          <p:nvPr/>
        </p:nvSpPr>
        <p:spPr>
          <a:xfrm>
            <a:off x="331193" y="3388350"/>
            <a:ext cx="1273105" cy="369332"/>
          </a:xfrm>
          <a:prstGeom prst="rect">
            <a:avLst/>
          </a:prstGeom>
        </p:spPr>
        <p:txBody>
          <a:bodyPr wrap="none">
            <a:spAutoFit/>
          </a:bodyPr>
          <a:lstStyle/>
          <a:p>
            <a:r>
              <a:rPr lang="en-US" dirty="0" smtClean="0"/>
              <a:t>Our goals</a:t>
            </a:r>
            <a:endParaRPr lang="es-CL"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026456"/>
            <a:ext cx="2314595" cy="62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http://www.connectingeo.net/IMG/ConnectinGEO_239.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6101267"/>
            <a:ext cx="2627783" cy="35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800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marL="109728" lvl="0" indent="0">
              <a:buNone/>
            </a:pPr>
            <a:r>
              <a:rPr lang="en-GB" sz="2000" dirty="0" smtClean="0"/>
              <a:t>In 2015, Chile Capacity Building WG has six testing areas:</a:t>
            </a:r>
          </a:p>
          <a:p>
            <a:pPr>
              <a:buNone/>
            </a:pPr>
            <a:endParaRPr lang="en-US" sz="2000" dirty="0" smtClean="0"/>
          </a:p>
          <a:p>
            <a:pPr>
              <a:buNone/>
            </a:pPr>
            <a:r>
              <a:rPr lang="en-US" sz="1600" dirty="0" smtClean="0"/>
              <a:t>1- Copahue volcanic area.</a:t>
            </a:r>
          </a:p>
          <a:p>
            <a:pPr>
              <a:buNone/>
            </a:pPr>
            <a:endParaRPr lang="en-US" sz="1600" dirty="0" smtClean="0"/>
          </a:p>
          <a:p>
            <a:pPr>
              <a:buNone/>
            </a:pPr>
            <a:r>
              <a:rPr lang="en-US" sz="1600" dirty="0" smtClean="0"/>
              <a:t>2-Talcahuano earthquake area.</a:t>
            </a:r>
          </a:p>
          <a:p>
            <a:pPr>
              <a:buNone/>
            </a:pPr>
            <a:endParaRPr lang="en-US" sz="1600" dirty="0" smtClean="0"/>
          </a:p>
          <a:p>
            <a:pPr>
              <a:buNone/>
            </a:pPr>
            <a:r>
              <a:rPr lang="en-US" sz="1600" dirty="0" smtClean="0"/>
              <a:t>3-Valparaiso fires area.</a:t>
            </a:r>
          </a:p>
          <a:p>
            <a:pPr>
              <a:buNone/>
            </a:pPr>
            <a:endParaRPr lang="en-US" sz="1600" dirty="0" smtClean="0"/>
          </a:p>
          <a:p>
            <a:pPr>
              <a:buNone/>
            </a:pPr>
            <a:r>
              <a:rPr lang="en-US" sz="1600" dirty="0" smtClean="0"/>
              <a:t>4- Iquique earthquake area.</a:t>
            </a:r>
          </a:p>
          <a:p>
            <a:pPr>
              <a:buNone/>
            </a:pPr>
            <a:endParaRPr lang="en-US" sz="1600" dirty="0" smtClean="0"/>
          </a:p>
          <a:p>
            <a:pPr>
              <a:buNone/>
            </a:pPr>
            <a:r>
              <a:rPr lang="en-US" sz="1600" dirty="0" smtClean="0"/>
              <a:t>5- Villarrica volcanic area. </a:t>
            </a:r>
          </a:p>
          <a:p>
            <a:pPr>
              <a:buNone/>
            </a:pPr>
            <a:endParaRPr lang="en-US" sz="1600" dirty="0" smtClean="0"/>
          </a:p>
          <a:p>
            <a:pPr>
              <a:buNone/>
            </a:pPr>
            <a:r>
              <a:rPr lang="en-US" sz="1600" dirty="0" smtClean="0"/>
              <a:t>6- Calbuco volcanic area.</a:t>
            </a:r>
            <a:endParaRPr lang="en-GB" sz="1600" dirty="0" smtClean="0"/>
          </a:p>
          <a:p>
            <a:pPr lvl="0"/>
            <a:endParaRPr lang="it-IT" sz="2400" dirty="0">
              <a:ea typeface="Calibri"/>
              <a:cs typeface="Times New Roman"/>
            </a:endParaRPr>
          </a:p>
          <a:p>
            <a:endParaRPr lang="en-US" dirty="0"/>
          </a:p>
        </p:txBody>
      </p:sp>
      <p:sp>
        <p:nvSpPr>
          <p:cNvPr id="2" name="Titolo 1"/>
          <p:cNvSpPr>
            <a:spLocks noGrp="1"/>
          </p:cNvSpPr>
          <p:nvPr>
            <p:ph type="title"/>
          </p:nvPr>
        </p:nvSpPr>
        <p:spPr/>
        <p:txBody>
          <a:bodyPr>
            <a:normAutofit fontScale="90000"/>
          </a:bodyPr>
          <a:lstStyle/>
          <a:p>
            <a:pPr algn="ctr"/>
            <a:r>
              <a:rPr lang="en-US" sz="3600" i="1" dirty="0" smtClean="0"/>
              <a:t>Chile Capacity Building WG for disasters </a:t>
            </a:r>
            <a:endParaRPr lang="en-US" sz="3600" i="1" dirty="0"/>
          </a:p>
        </p:txBody>
      </p:sp>
      <p:sp>
        <p:nvSpPr>
          <p:cNvPr id="4" name="AutoShape 12" descr="data:image/jpeg;base64,/9j/4AAQSkZJRgABAQAAAQABAAD/2wCEAAkGBxQTEhQTEhQWFhUWGBgYGRgXGBwaGhwYGhoaHhoYHxwYHCggGBslHBwYITEhJSkrLi4uGB8zODMsNygtLisBCgoKDg0OGhAQGywkHCQsLCwsLCwsLCwsLCwsLCwsLCwsLCwsLCwsLCwsLCwsLCwsLCwsLCwsLCwsLCwsLCwsLP/AABEIAMMBAgMBIgACEQEDEQH/xAAbAAABBQEBAAAAAAAAAAAAAAAFAAIDBAYBB//EAEsQAAECBAMEBgYGBQoGAwAAAAECEQADITEEEkEFUWFxBiKBkaGxBxMywdHwFCNCUmLhcpPS0/EWF0NTY4OSoqOyFSREVHOCM8Li/8QAGQEAAwEBAQAAAAAAAAAAAAAAAAECAwQF/8QAIxEAAgICAwADAAMBAAAAAAAAAAECEQMhEjFBBBNRIjJCBf/aAAwDAQACEQMRAD8A9C6NFtoY9O8oV5/tRr4xuyzl2xiR96Uk93q/zjZQAKFChQAKFChQAKFChQAKFChQAKFChQAKFChQAKBfSHbKMLKK11JohOqlbuW8wTJjyvp7tRM+flR7EkKSToVFnI4BmgAz8+aqYpUyZVSiSSa1PwDQ2ecqQANw7Ifhh1cx1L99vARUx84Zjyq9GHxgRRCmU7tw7/l4nRJCamptXhHUqoA29vKO5dOMDYI6FNCW/afkRGHFT+fCJZcxi5OlvnWJGdlcW4/ARKt1Uag324RACTU9/P5MIzgkOd9n90ZspImJ3cxwFg+6Bsya5YFye4D58o4rGmY6RQO1LkxDNUllZKM2rl9zDXXtEIqh82cEBhcXP8YqonpIdVBU6P8APxjuUA1o9dLnkK7r6xBiJzHQGjgirE25/CEMb9JStsp1bS9KatBFGzyRUjMWJcOBw98C9n4XMsOR1a0oKcjvZ4PGS96cYTY0gXPmerV1jpVQ7AHaoat4qIQkKzMpSg4JJYV/RqotBxYSiiQ/IOX8IEzZ6cyRV72YH4V0MFg0QpxKGssf3ZhQ1eOW565vu/8A1Ch0xHt6jl20n8cj3H9mNpGJ20cu2MGr7yCPCYPfG1EdBznYUKFAAoUKFAAoUKFAAoUKFAAoUKOEwAdiObNCQSTa8CNtdJJMgEZs6/uJNe02T2x5vt7pHMm5nJCSScoNLux3txtCA0fSnpcFZpMg0brTB/tT8e7fGHCXHc/wh8miSTHAKk/PzeEUdUpg+6IRKc9YA2JrqLdnnHZq3IHzSGGdpvaCwO4icnOco07Nw8YiUurvwhE7rmKmLxIQClzmO7TvtAPsnE5va7A4HiYr4vaAQRm13VYakmBmJwsxaFLBFKOXc1qwG6B2ypExM1D5iFuktUjjY6wu9l1XhqZ20x6tOUuLu193IfGKxKpleRNTpy0iBKWUUsoEC5BsDRuUSInBnCr0OYMW914zY0SWAo/I8NHA4xXWlbHMlKUhzlzdZ+7yfdFmbiWagS9A1SfCginNUSAVBmq6qVHL30gGNE9TpcO1gkZi/wB4sHfcIWIkKVX2VPc1La63gjgUqKSUkFL0tFLHTsgJIcnfCvY60R4TDDDpKlKzLW19AOG7XuiylSldYrpoxp4cYz/rlGqmPvi1JxgloJIcO9DY7j874HFiTC6yz1qYrFCVKCVDrO4vTk0Bjj1zuqgZQ9VWAGpJF4vycIJjBClZQwWdVtcFXEtQFhBxrsLslVg60FOYhQWRIYAAM2gFIUKx0epdNDlx+z1/jb/On9qNwIwfpNVlVg5n3Zh80H3RuwqOk5R0KMp0p6VTMJNSgSgtKk5s2Yg3IIZuXfDeivTE4uaZZlBAylSSFEuxGhAa/hAM1sKFCgAUKFHHgA7CiticYhHtKA4a90A9pdKEoSSkAAaq9wgFYdxmMRKQVzFBKRqfmp4R57t/pmqa6JTol2J+0odnsjh/CMztbbkzEzHUo5ATlHzrEKEhuDQmUji8QS4Ft/dEcuWXrXjEzDS4iNCt8IY9+qO0/PzrHJiwlLn5/KGAu3jHJiwxhMCJKtRFebNAqS0ShTCKG2cMhct1CqS7v33pDGXZc0LS6C+gbePKBO1EFKnUaKoOYFqRDgdroQ6E2DMdH1tyEEZC1LYjKpP3rDkBClpFRWwVgyq6wcpzM9mIv3xblyhhySqY5+zSvNg8WcUoMxYggngA1DxrGaxs1+soltBvgjL02WJSi3J0gr/x7MoA1T4+MWTjkJAuXsW8KRkziRmGVAHfbi8ajByD6tKW0c0e9YU+7Y7g4VFdCOPQVpQgkKLu4pQWO8xT2riqhGcNdiag82MRbUliUnOwClHq6kDU8BuHGM3OXUwRimYSlRsMNtNEhKA+ZBFxXt3c4uT8fKxCGD9qdd43Rg5c8imkHdjSZJU6lh9xcJ+eDwSxeoccnhUnj1aspIJGoqPyhoRnORINQXYVpqBvjR7bwCVerV1QEO9GDdl4j2dhAk53BJtoAOELloKJNm4NeUS1sJYDBIYE8VEUftgtIlpQGDUDACwEQSUtx8InCSb2jNlo56zhCh9d3hHYQHpHpWT/AMvKVum+aVfCNlg5wVLQrelJ7wDGF9IWJz4XlMSfMe+CWxdpKOGkV/o0DuSBHUkzjvQT6SdH0YvJnWpGTMxS1QpqF+UZzozsD1UxM6WpScuZP1hBCjVJZCalL1clJ4QZVizAvCbVQkFClpCgtYZwD7ampD4sXI10ieRVcwK5JygdlT4w5W0UxnVT4jmYkC8PiLkaFe1BoO+BGP6QGyT26dkZ7HbTJoPGBa8Qd4godhPHbSYKUovqXuYyO1cYqZU6+AGkT7UxhIyjg/uEUDVoTLR2XSLTaGK6DrFiX3xBoSFVXaK0wWh0w6i1mijtKepuqOsaBoALQmDTjEU0mw30iHBkITlUbb/PviQ4tINKkfPlCsaRIqgAN9Yy/SLFuvI9AHbi574MLxhUVBKTdhGT23MeeeAAs2g98Xjf8hTjSK6pjC0FejmM/oyoAe0HJuLih+WgEpUT7LDzUintNXjGs1aZnDTNTMBdeUvmuSpk7qPSA+GwfrqaILF6Cr+9u8QQk4hYUXykPlo4GvdHNnyVTJhzOUIIDvSv2eAtSMcUHN0jonlUI76KiOjswErFUJL2fyglgEKzG5zMG1G7XXdGlx6kiXmYJAFwGaM+sFLlOUVJNLq3uTR/jG3yPjfWruzHDmU31RH0g2UZgSmWXWkuSpVG1HvjGGUS76XsfKhjQ7Uxc1CVlRAzUpvNH3gM7aUijs5A+iTqAq9ZLSmjlzoDpRz2RhBPiXkaspTpafVkp0bvPnR+6KqJjRa2itI6iQfaKlPvZgOyvfFB41g6Rk3yC8jaJyiXMOZGj6cvhGo2aaU07+FdecYOW5LDXSNhszC+rljMpJFHJ04cuPGMs1dmuOw5LG+kWEAGBCZ6WBLsz2IJHB7xZOMLdVyGdmane7Rzs2SLhnJ+8YUD2P4R3woQz0bpap8LM4ZT/mEd6Mz3wsrgCO5RiPb9cPN/RJ7qxT6ITXw4G5Sh5H3x3enn/wCTRmZGZx2Fl51TFKUPrFClh1QrRJMHFTN8Z7aU9zNSGLrBrxlt7obEg1M2mGocz9gr4xRnY0mBMieyeI0iWROzFm+yo0O4E+6J5bo04acvCaarfFadNCQ8QLxg0Bf9IfCJ5mFC0F1ZWNQQSdODC/jGssU4q2YwzY5OkwTndydYinzwgCLi5KU0JUCLukftQM2ggpXSoUARTiRx+6YxyY5xVtG+LJCcqTLCJhPXFiGY0Y8IsyZ7vod3GKmCQTfV9IgViwhRZzo3frYPQRzpnW4poImYxe+Xee6w+aRVxs0E5zRjyvekDRiJmbMVM+iWblxhs5SgmgZ3tx+03zeD0NJUPxO0HPVS/HR/fDsIFLLvQCtL8LRFg8ApQeo7fdRrw5E9SDkNNb33XoRDAvBQDJ9kfO6M7tXAVnTVKBJsNR1hXu84LrxNKkQNx+IMxKkIAJIrSpatO490ODpkzpozQqWgtsjDAsQmqSSSS4oBcDSvhAmSKl90GtgyiczGpLM9aVdt3GOrJ/SzDH/YNypQKc5WhZ0ShISd5AIqe6Ls7DKyJT7IHWJUWr95jfSraRTlTEoOQIct1WHVF7nRz3xHjMKAVLmTFTDV3oANBT5pGfx+abcfwvLx0pFydMC0FAmlSjRqN3AOB81iaZsxIl9ZWbKndu1juCwEqX1kiu8l4fidpoTQqHIVJ4MLxMpzkqkwSipfxVAXFbOSuW0xQBLFJBcgt3cO2KvR7B+slKQFBKkzCTVi4BF9Ka1ibFySlgnKFP1XLFtdWt5RS6NS1JnTVAkLSSDv1eDEwzIF9IMCqTNyrZzWhfU69kDCIP8ASuQsKStRd3HvsRxMAI1MUPkTcpeNRsvEuwrW/YHeMmYN7JmMoE8ubiMckTfFLw0KZoSSTRJ1LAcqMXffviMzs2arClQzaNVqGGkAsRSlGIDG19LAxybODsopSp6gu7cCwfsjFI0bHZ1cfCFEGT+0l9yj4684UOhWepYzEomSZoQoK6inb9EtAfonjEplKBP2n7wPhAHZ21FSytNesli3M9zV74fsuYA77w3jG7l6c6h4arE41zw0tAmdN66iaBkHfqR2xVn4gp9ogczFDFYskgoYghqm7cvmkT9rKWFBCdiCz8BEmzsalK3J6tiTShu8DDKWsAfVhRchJJ8AYj/4USGVl8374zUqfI2cU48QrkfVB/vUfGDKPrKqUgFg4zJqchTdL3B8BGPGw5R+w/YAPKF/J1FghIB/CCe9QU0deT5vNVJHFj/56xtuLD2NkTFFyMxYBwUmwFWeIVAZUZqEZgQ2jv3VPdAiT0WkCpSDz+ad0E5WyJSfZQB2fCJzfN+yHCtF/H+B9WT7Lt7OTFtZozU3ENOUkn2nI1Yj4+6Nh9DQzNAzF9G5S1BYUoEXFGPCo3UjkjJHdKLKEtQYW7YbLmKJZiU163VAHAm7wTm4cIGTJ1WuQ78BSBE7LJAUD1SWa5Brx3wyeiDFbQWC2YhIsP4APFZG0Qt0qqC7HUcQ3lBtP1nWAoB7UVMNhEy0KZgsl1M9ACcthTXdDTQNMi2fhU3nKBTTKKpJ4N2XgivFjKyRlFmAcnsAr3xCnDJKQcqCd4JuLBg3whKUqifs2pTthMF+GPwSASoH7i+8Bx5Re2DdV6ANVhBdeyZb1RXtr/hi2nBiTUAMbAB/zPONZZk1SIjiaZxCyVaMA7AE2/3d8V8btZCVFKkqUQLsN3E0HCJpiphcOoHQZaeEZbailBZCrt831i/jZHGTon5EE4kuL2xMPVSWRpvbjBDYuHdImE9YuzmAeDkesWlJ1v2CNOjCKZhRmAA3aNEZ2ugwJ9sRxASaAZtKP4G2sZ+fNUmdNUCxKqsWGhN9xg7MmqTQhRJ3ADtt5QFxOBmLnKAocucueQNnrEY9MvMrRSxeJUoAKUSPLsirDSqHJDx0JnMcg3Jw5KUZOsQpJLBmDGrni0BXaNBsfFfaJypZnY3DFrHSM8nZpCqYTxMhSUjLUmtq9la8obhJKQl7cGbspxbyhxnmWAtOVlNdya8Hr3x2fNKqUzfo5Sx4s9zGWzTRUOJ4tws3C0KEcPwknib9vGFD0I05loatfneIB4zaXq8yRRRsd1TFrDEswBYOzirVq++1aNFDF4TOXHIl9N/GBMGqBGJxhV9onfUmLWAxagRld2PV0J07XaIMXgVJBUlJVLH22px7o7sVZzqUz5UlTcfs+IjTRFsLbP2mv6QEKU6RTf1wxKhu1HbGqRvaMNs3CrTOl5klLlR6wagd/dG3lqp884xzeG2D0mEPeKisSkUJA5mK6tqIdkkq/QSVeQjGje0Eyp4QVFJM9R9mWv8A9sqfNT+ETShMOiQN7k+DDzgoOSLGaFmhhwbjrKUeA6o8K+MclYFANEA9j+cKh2SJxKbOkjUOPKB+O2YmZolnsTS/fBhKNwaEQXu0Um0S4qQDn4WYlISlLD8NQOTRUmulJJBUedqb3jVlYapeIp8gKFQCPxfHSGpicTNTZxr6s1poGroeHbV7iGzgAlLqzE2DgE77nh2QTm7ESSfVkgEHq1yk7qVA7+yMjjMJiUzMmXe2ZuNQxblGtcujO1F7DUzFqIZICaMXIu1v4w8SwWUpRdNAHYfnSAR2QoAFbqK2ZiQH40aJpeaWCEFwLg6FnJJDgV0Z+UJwBTLG0cVlDuwBoASa7w8ZTHzsyySSX3wTxOz5qusogBqAVgbhZHrJqUjU34RtiSSbMssm2kSbLH1ia3cd4g4J5cpSlbi56oHFiowN2ngxIWcnWTSu47jFrZk9KgzJcWLF2NwCCMv5w8kVJckTjk4viyZZmrFHyh+sT1jwYC/zWLKcJkQ7mtSzueHy0V04ggXcJB6r0Ph2Q9GLcAqNN169kYbN7Mcu55wgYfjA0xbWzFu+Io6EcrOxrNgEIkpzJUcwUQE6v3Gw+bRko2eAkEy0oALZUirAO34rjhETZcFbHTFy3qUOSxAcnlxbi3ZD8Vg0kpKOuBrV7PZRKWDWeEcOkIUnKXBOiQdGL99rtDDQpTLUpNy2UUJ4vTTnGVmtCr90nj1fhChyZbBlE5heqL63mPHYLFTL83G09lF7ZNYFzcQFkqAAyguNHAP5RYxuKCUukHeHoCd0U5s9CUEhFVuNS41oS12HfFxrwiV+lzoYkmZNSfYMtyDbMSACePtRYmITJVMlJSAeqw3uHZ914u9GJZCFKISMxDMAOqOXF4AdLp5GJBsGHhDrZKkdlTCJxKksbJ5aluMaTZp9bLopi7Fr0sYymGxtCSasz6xd2ZiE5h1/Vnfp3boHG0Up0zRJ2VLBcpzHes5j2ZiWiwmU9j2A07ohw81Srsdy0l0nmL/N4sokzCx9UvgzMRvBURSMnCRrHJEnlJA18IkyxDMwU9qSCR+mjloS1YD7TxOIkdZUmYhAuSy0jj1SSntYQLFJjeWKD7Abz4xFOxoQxV1U208oCbN6RyUpUrEqmslmEuXVTv8AaWyUjnd4KYXpFMmVwWysw0m4ouB+LrEI7lRUcDb2TLOktFvAlU8/VJmK/RST7rcYIL2FMlpzYgy5CfvTpgHgHMAMf0kxRpi9rSsOmxk4BHrFjhmljqnmswLwq8JOymXg5+ImJV1sRjJilJI/EErYvbLT4N44rslZZPo0uJ25gJaaTZ2LIsnDSjlfd6xYY9lYDzsZMmrQVYYyJaZks5CoqUsZg+YE0YVs0SIk5RQBI3UAY7ho24RxSwihfg+rconml0jT62+2aHEYtAKipkguAAw1FsrvaMztJSVHOJZYXJDA1LNXNQHW/CGomqzOpDjUj5rBCZikBABYg8AzcRrA8r/BLCl6AJgJAzKcFwxrpvFRFPE4lIoQ5f7KswrzAANtS0aVOFkrHVApoHAu9B82hkvZMkU9X5/G8L7EPgzG7QxzIdHVKnD2LG/n4xH0dwDvNL0YJA1INX4O0H9o9F0rWFIKsod0fAu45H8ouSpSUJCQkAJDAfkIp5FxpEqDcrYMxktRSygyTcCxeMti5Pql0PVJcEX5RqsXiWIBHDKkacgHv2wCmYRKicyyGJYNWmlYrFKuycsb6J8MQsAkitxf3R2dhQaka3Cmbm9LbuESScGEgOLmymL6MzXv36xOkN1AmpJcPQMKMTRhZoUqvQK62ZXasoJmkAvQG7+IAeKcG+keFCAigBrYG3MirHzgII0i7RlJUxAOW30jcTE1YCWaP1qhmZzlqmmnnGLwyXWkcR5xpsHMCHypfcWtxrV/CJmXAIJxaUoUCgINTbqlrCpcCOy5xWklYEtrKS3YwPwivhMVm9lJmEBy1rnRgYpT0KAQU5y5KmXmDPoNAIyo0sNJXKb21d/5QoD/AEKbxHBjCg4hzLappX9pzWlQBxfhFLGqKinKPtZUjy8fOJFAJQVEsVOkPuFz2274s9FMN6ya5FJZzb6tT49kapUZSdmwwUsIQlH3QA41aMT00qtCv0x4ho3E5TAnhGJ6U0SknWnmYPUJegKTOZotzJosNLwKFIfh1F+2NCQ90bxak4iQkLIQqagKSTQgqAYg6R6/jlTVghbA2BZgPw9keJSGDK1HnGumekTFTV/WTJcsgMMqBXtOvOGmiZRbPTTNngJUXIDCgoQO+tfCBWOxJAIUpKQVPlWUktVxlPlGHxPSSYpLKnTVDUFeVP8AhQwJgb/KMIf2Ryv4XhSk2tIcIJPbCGN2aqXOCsM+QsaBsitQl7perdmgibFyET64r6UtX3BPSZPMCZ1kcmLbzAIdIJiyyEqUTZqQf2Vg1+1iVJKiKSwaDmXqeVOcZOUl+G6jF9WOwKJaC0jCyUkaqCp6u9WVKT/6kQbR65YAmzVKYhkkpCUjeEISEvW7d8UBjCzMw1ax90VMRPJFykNYH3CMnJs1jBRCCkylKYzH3AW42eOSUJzMkK1Lg0Txc68GgPLWo1Qoh9WYngxtFtC/V0YkqFVVFN1B/GJoux208UHYqISXGZI43JfyERmT1QygpxS+usKRVRzKyZj1QonN/hsI4qUpKkkqvQA9thAhEOFkBC86FNvS1C12rSDWExwV7QY2O6BU9QNgUqHLuI98OWKVWEtd6V3QMA6s6QC25gJpOdBBDVS2o+077oI4bEBr98dxeIOXqivzVoSdDezG4dEwgmoyfdUBwZ1GrnRuUSS8M5DlQJuMz04tUdrxHtLGJEwpWl0hVCUhn1IPOJ/piiKFAD3CR5tGzdGKV9jpxGQ1JDlLAFzW7nkztFXESsw6roCWZVcxJvct3Axz6YSplpzKDgNo/IgARCucbChd2Jt+I0az/NmiWUdsSMyUKEwrNQxJO6g3HeOMB8hAJpu79fCDv0ValFaqueCXprWm5ovYCRh1JIKUuLpVUgjc/mIrlSJ42zKYcdZL2cRqZCkpBCSaIpa+415aQ2XhJecqlAABLKDBVyGNaJOmsSzcKlCicwSq4YgdXV3tCk7CKpj8JNVKVnTLSUqAKik+0dHzBxys5McVISokdbRQIUXG8tQEB4bhpjKbMlTgnMpbJtZta8NYYqYQlPq1gJWHCSAa8N26xiSy8JJ/rV9oD+UcgAtcxy4mu9eqq8KCmGgjitnzFlwEpSKJKlB8osWDmt7axpei2B9TIOZlKWrMSDRtGcPbzjKYCWZq0oSaFTPw1Pc8b0SwAwoBQRZlY3aUxkHujH9Kw6ED8f8A9TGm2gXKRxjKdK5jCWBqVHuaF/oa6szyk+EKSm/hzh0pBh3qy/ONCSXDqiPHj2YYKFodNrAAyUgi8SLlA01NA2p0DRGhJemvnBfo7gD69BUUlqtcvYU0qbwm6QJWzVdH9lpkIAbrkOtT/wCUPYecWZk3rnMC3Fu99YeFABlEuNLlvloZUmgPD4/lHK3Z2JUjqgkhiw4A92kRJljMwFO137YRksSAQSKto/MdkQ4lMwsSvKRqKjuf54wIGSzphskEngKjtMVRLmJSVkMl6kqYvyevJoccUCcjuq7McvfSIcpKnNSNAfZ5sIYHZiSojMP/AGL+WveI4vFISQAAVWFC47Tcaxyaq4mFdX9gBmtV3rEGKL0DlVPaFxa3CGhMtSVvUliKaV5xeQy8p0N+YPGtYGJQU+yQSxFe/sMTYadYqYP47jzvCaCwnLYF2Aozu1HvF2W7u5IItp2awDx+KAc5ny6C/wA84J7MxGdD/POJGZ3bGFyzSk1SpJKQTQPfseB+ysODZ2Z3ejg2B1rGj2liUqUAQ+XrO1riAuKl5pmYKypYAEJoN9/a0tGqdqjNpXY2fKCV5kr6zezoz8dHMWMPIucwCiBVQcAasHY8KRzBbPFV5s5IZTljucEWDPSOTMMoMSXNiQH5ePzudklxOBl5aqUom5fKa8hSBH0daVFUohJqNCW3l6e+0X8JiCVAKDN2V09r5qIr7USETUrH2gQwo+tt8TbKpMlwqyX9YrMpg5AAJ3Wo14szJAUkZWP4VVsfj2RWlYkWADnnXwJi5KlgB7NVk+cS5MrimDQspdwgA6ZMu971IHkYsYLADETQojKkJq1K6FNb8YW0sMhRClabjZ30NxA/AKFs1iesgkADhYxV2rIcaew9/JqXumHiVl/KFEYWsUdX+IfCFE2/0ql+FXojhqqWPs9Uc9fBu+NOlcCtjSBKkoTYs55mpggVx0HKU8Yt18vfA3aUkKASoONTurFpS3UT80gRtvHqQsAMeqHeM3d6NY1WymcMlIOUg+HY++KmIFAa84izKUXPZ/DSLExDu9TS1h4VMV0D2DsYKgg3ryvT53xCJ5ifEylPaK/qTujQzZz1xjWdD0ZJa5qgxUWQSbge0W3O4f4RlRJOkbCUlpSEIUFCWMttdTftiMj1ReNbsvTZ/W156fnHTj6AAMQdLtw3dsQJmUyghwzv+TiK6cSA4CR2t3vbsjFI6GwmhYI6obeS1+yOIXMAINeR8WMCJeKJPs9UW4P22i3LxiyA1D58hA0KywVGmejWOnfDTifWe0UgB7kl2tZn74rTlEg1Cnu96fn5xFIQF0KBm3ineIKCy/KMtQaji1yfKI/VKNQHIskjTfW9Ykw+DKqUDa7jy1hs9ASnNMUOwGjE0Z7/AAgGd/4iRRSE0q5ScwGpobcYelaGK9CCez3GIcbkmFJ62VqqFARoDWsU1LDhqgWB7n42goTZe+koWjqjUkOKhhUjxhkzFzJcsAEA7iWLNeKmEnglrEubMOLNwiht6d61hLqwJVo+7wBhqO6Jb1YXweKzKUrfrS71IpziQFC1rbSgYsCRett4aAuzplEgA2Yhi9Bod/GJEyShSkpCwXYBwb7wzP3RXHZPLRdQFIJKQAdE2cuNXZoszs6jlWlKAoGrvUGgceTxRUSS03NmFikgMKXBDg+cd9ZnyhIUokhwSSA7CpsO6GxItZQAWCCXBqrL3P7UOGHK5JBSagigqGNCau9PGIBs9bKykkg9ZgQzagPbSkWEyyhTBdSxBa54nQ2o8ShtgfDqygJmEuNdeXOkSTJnrFZJRJIGh3cTBTGTUKSStB/SSzbmN+9u2KeB+qClSkkgnrMHLUYClRevGBr0fJ0DFIXUEsXbKouxPDQxfw+Fw5cKmKSQwa3uJbwhk+SD17cXBJ/ZveJMLh1KdRUHFgde0WrrrDsC0dmHRFOcKOAHeRwc04RyI2VSD60CG4hbCHSlPFfaJ6pjY5ipKr2xndvpzTlbqeUaKUbPvEVtqykrDasK6jeLU0iE9lpaM0VsK3NtYvYeUSxN7X39sWZOCQnKpLqerqOnDdFhUoP1aC9AxD87xTY0U/UuRuOpGvCIJ0gPRmdqwTTLTUE1LNStfF4YuWhJUlf2Q7uG0oRStdHvAgBcvD1cvlD6M35wwhSFMC7hwd4gyqRmyglASz5jYilga9+6BQICmT7IcAktwYb4GCC8o0BBCmG+3CorD5yAQxSBwFYgwu0EC/Va4fyi0jGS10C3OmkZbNjslKUhm8NPdDpvUvrbn4MIqzpjApDuNTQg9vnDkq1UqhsAfABvdDCx6dnqLnNxbRxw3xLJGRVSCTwI7IGTMeF2BAe3DfWmlomlTgW64IYX07oKYrQRTnUl0XJYg0HZFPELW31iaHe3fakRfTVoJKSC9aw3DTgVZllyRuJD794gSBs7IxaUjLmSEaghj3PUxHNxVeoHTpcFvdEWIwilHPlyu5Yw6YBdSiDwbu/KKpEts6ucoBS7Uq260QYbBhSicxcgN7j2GFiZbjICTmAqbUq3OH4b2WWFgpAql7FqEXv5wxenJcxSVqIqkDrA1AAZ2B490EsOslDJmCtKB1HdV3FN8JMrMxV1hZnIo9DmGjvTjCElUsuE5kbgCRWoCnrmejceMLsCLGTJiMqloGVTJSRlc8Te/ugpLKglPVANwCzG7WLUp3RTMqXMyh1PmcAktUWA3XqbVizOJQiYCwuMtlBxcE25iHX4IiMsoLJUUKJcLIGV3qOBhIUtNCpwarZwoEnTq1cWIESyJc2aHKlFIGZQIABpQCmveIjxGGCS5BAqzEm3tDKaOAXfdEjFjEJSQA7XCmfUu9mNqbhA5aikgJNNcoq2/wANYJYWbJW8vIlVagWsPusHroIjmqlJOVJAJIDdYFHFnrS8HoFGYkAJUJgU93DAbwFMx3NeHyZ6gp61clTFQfdpZ7xYTNSlxMJCElQS5Sx1LMS5fS8NkyszFRISaiumjgecAWC5qUlRJExySbH9mFB71R0X/ujkKxnu38hsD/Uf6kz9uGTegWAVeQf1s39uFCjc5xv83+z/AOoP62b+3HJno92eQR9HLEuWmzRrwmRyFCpDtkafRrswWw3+rO/eQ5Po52aH/wCXv/azT5zI7Ch0FiR6OtnBWYYcg/8Amnbmt6xrQ9Po+2eCT9HqWB+tm6W+3xjkKCgtkKvRpsw3w16//LOvX+04mI1ei7ZZDHCvznTvP1kdhQBbGfzVbK/7Y0/t5/72HfzX7L/7Y/rp/wC8pHYUFBbHJ9GmzRaQr9fP/exw+jLZh/6dX6+f+9hQoKQ+T/TqPRlswWwx7Z04+cyHK9G2zT/03+rN/eQoUFILYv5tdms30c/rp37yOyvRxs1Ps4b/AFZp85kKFCpBbJJ/o+2esMqQSP8AyzR5TIqH0V7Kd/oxf/zz/wB7ChQJITbHyfRlsxL5cMat/TTjbnMh49G2zXzfRyTWpnTjfnMhQoKC2dPo32ab4c/rp37yHj0ebPp9QaW+unfvIUKCkO2SnoJgcpSZJYv/AEs167jncdkRj0fbPy5fUKysKGdOIpa8y/HluhQoKFbOyOgGASGEhTcZ04+cyOr6A4A3kH9bN/bhQoVKx2yth/RjstAIThm/vZx3amZwieZ6PdnEKBww6wZX1kwPzZfjChQ2Kyuj0X7LBf6M54zpx85kPl+jfZqSSMOXN3nTja15lI7CgoLJf5AbP/qP9Wb+3ChQoKQ7Z//Z">
            <a:hlinkClick r:id="rId3"/>
          </p:cNvPr>
          <p:cNvSpPr>
            <a:spLocks noChangeAspect="1" noChangeArrowheads="1"/>
          </p:cNvSpPr>
          <p:nvPr/>
        </p:nvSpPr>
        <p:spPr bwMode="auto">
          <a:xfrm>
            <a:off x="258763" y="-2819400"/>
            <a:ext cx="7810500" cy="5905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12" descr="data:image/jpeg;base64,/9j/4AAQSkZJRgABAQAAAQABAAD/2wCEAAkGBxQTEhQTEhQWFhUWGBgYGRgXGBwaGhwYGhoaHhoYHxwYHCggGBslHBwYITEhJSkrLi4uGB8zODMsNygtLisBCgoKDg0OGhAQGywkHCQsLCwsLCwsLCwsLCwsLCwsLCwsLCwsLCwsLCwsLCwsLCwsLCwsLCwsLCwsLCwsLCwsLP/AABEIAMMBAgMBIgACEQEDEQH/xAAbAAABBQEBAAAAAAAAAAAAAAAFAAIDBAYBB//EAEsQAAECBAMEBgYGBQoGAwAAAAECEQADITEEEkEFUWFxBiKBkaGxBxMywdHwFCNCUmLhcpPS0/EWF0NTY4OSoqOyFSREVHOCM8Li/8QAGQEAAwEBAQAAAAAAAAAAAAAAAAECAwQF/8QAIxEAAgICAwADAAMBAAAAAAAAAAECEQMhEjFBBBNRIjJCBf/aAAwDAQACEQMRAD8A9C6NFtoY9O8oV5/tRr4xuyzl2xiR96Uk93q/zjZQAKFChQAKFChQAKFChQAKFChQAKFChQAKFChQAKBfSHbKMLKK11JohOqlbuW8wTJjyvp7tRM+flR7EkKSToVFnI4BmgAz8+aqYpUyZVSiSSa1PwDQ2ecqQANw7Ifhh1cx1L99vARUx84Zjyq9GHxgRRCmU7tw7/l4nRJCamptXhHUqoA29vKO5dOMDYI6FNCW/afkRGHFT+fCJZcxi5OlvnWJGdlcW4/ARKt1Uag324RACTU9/P5MIzgkOd9n90ZspImJ3cxwFg+6Bsya5YFye4D58o4rGmY6RQO1LkxDNUllZKM2rl9zDXXtEIqh82cEBhcXP8YqonpIdVBU6P8APxjuUA1o9dLnkK7r6xBiJzHQGjgirE25/CEMb9JStsp1bS9KatBFGzyRUjMWJcOBw98C9n4XMsOR1a0oKcjvZ4PGS96cYTY0gXPmerV1jpVQ7AHaoat4qIQkKzMpSg4JJYV/RqotBxYSiiQ/IOX8IEzZ6cyRV72YH4V0MFg0QpxKGssf3ZhQ1eOW565vu/8A1Ch0xHt6jl20n8cj3H9mNpGJ20cu2MGr7yCPCYPfG1EdBznYUKFAAoUKFAAoUKFAAoUKFAAoUKOEwAdiObNCQSTa8CNtdJJMgEZs6/uJNe02T2x5vt7pHMm5nJCSScoNLux3txtCA0fSnpcFZpMg0brTB/tT8e7fGHCXHc/wh8miSTHAKk/PzeEUdUpg+6IRKc9YA2JrqLdnnHZq3IHzSGGdpvaCwO4icnOco07Nw8YiUurvwhE7rmKmLxIQClzmO7TvtAPsnE5va7A4HiYr4vaAQRm13VYakmBmJwsxaFLBFKOXc1qwG6B2ypExM1D5iFuktUjjY6wu9l1XhqZ20x6tOUuLu193IfGKxKpleRNTpy0iBKWUUsoEC5BsDRuUSInBnCr0OYMW914zY0SWAo/I8NHA4xXWlbHMlKUhzlzdZ+7yfdFmbiWagS9A1SfCginNUSAVBmq6qVHL30gGNE9TpcO1gkZi/wB4sHfcIWIkKVX2VPc1La63gjgUqKSUkFL0tFLHTsgJIcnfCvY60R4TDDDpKlKzLW19AOG7XuiylSldYrpoxp4cYz/rlGqmPvi1JxgloJIcO9DY7j874HFiTC6yz1qYrFCVKCVDrO4vTk0Bjj1zuqgZQ9VWAGpJF4vycIJjBClZQwWdVtcFXEtQFhBxrsLslVg60FOYhQWRIYAAM2gFIUKx0epdNDlx+z1/jb/On9qNwIwfpNVlVg5n3Zh80H3RuwqOk5R0KMp0p6VTMJNSgSgtKk5s2Yg3IIZuXfDeivTE4uaZZlBAylSSFEuxGhAa/hAM1sKFCgAUKFHHgA7CiticYhHtKA4a90A9pdKEoSSkAAaq9wgFYdxmMRKQVzFBKRqfmp4R57t/pmqa6JTol2J+0odnsjh/CMztbbkzEzHUo5ATlHzrEKEhuDQmUji8QS4Ft/dEcuWXrXjEzDS4iNCt8IY9+qO0/PzrHJiwlLn5/KGAu3jHJiwxhMCJKtRFebNAqS0ShTCKG2cMhct1CqS7v33pDGXZc0LS6C+gbePKBO1EFKnUaKoOYFqRDgdroQ6E2DMdH1tyEEZC1LYjKpP3rDkBClpFRWwVgyq6wcpzM9mIv3xblyhhySqY5+zSvNg8WcUoMxYggngA1DxrGaxs1+soltBvgjL02WJSi3J0gr/x7MoA1T4+MWTjkJAuXsW8KRkziRmGVAHfbi8ajByD6tKW0c0e9YU+7Y7g4VFdCOPQVpQgkKLu4pQWO8xT2riqhGcNdiag82MRbUliUnOwClHq6kDU8BuHGM3OXUwRimYSlRsMNtNEhKA+ZBFxXt3c4uT8fKxCGD9qdd43Rg5c8imkHdjSZJU6lh9xcJ+eDwSxeoccnhUnj1aspIJGoqPyhoRnORINQXYVpqBvjR7bwCVerV1QEO9GDdl4j2dhAk53BJtoAOELloKJNm4NeUS1sJYDBIYE8VEUftgtIlpQGDUDACwEQSUtx8InCSb2jNlo56zhCh9d3hHYQHpHpWT/AMvKVum+aVfCNlg5wVLQrelJ7wDGF9IWJz4XlMSfMe+CWxdpKOGkV/o0DuSBHUkzjvQT6SdH0YvJnWpGTMxS1QpqF+UZzozsD1UxM6WpScuZP1hBCjVJZCalL1clJ4QZVizAvCbVQkFClpCgtYZwD7ampD4sXI10ieRVcwK5JygdlT4w5W0UxnVT4jmYkC8PiLkaFe1BoO+BGP6QGyT26dkZ7HbTJoPGBa8Qd4godhPHbSYKUovqXuYyO1cYqZU6+AGkT7UxhIyjg/uEUDVoTLR2XSLTaGK6DrFiX3xBoSFVXaK0wWh0w6i1mijtKepuqOsaBoALQmDTjEU0mw30iHBkITlUbb/PviQ4tINKkfPlCsaRIqgAN9Yy/SLFuvI9AHbi574MLxhUVBKTdhGT23MeeeAAs2g98Xjf8hTjSK6pjC0FejmM/oyoAe0HJuLih+WgEpUT7LDzUintNXjGs1aZnDTNTMBdeUvmuSpk7qPSA+GwfrqaILF6Cr+9u8QQk4hYUXykPlo4GvdHNnyVTJhzOUIIDvSv2eAtSMcUHN0jonlUI76KiOjswErFUJL2fyglgEKzG5zMG1G7XXdGlx6kiXmYJAFwGaM+sFLlOUVJNLq3uTR/jG3yPjfWruzHDmU31RH0g2UZgSmWXWkuSpVG1HvjGGUS76XsfKhjQ7Uxc1CVlRAzUpvNH3gM7aUijs5A+iTqAq9ZLSmjlzoDpRz2RhBPiXkaspTpafVkp0bvPnR+6KqJjRa2itI6iQfaKlPvZgOyvfFB41g6Rk3yC8jaJyiXMOZGj6cvhGo2aaU07+FdecYOW5LDXSNhszC+rljMpJFHJ04cuPGMs1dmuOw5LG+kWEAGBCZ6WBLsz2IJHB7xZOMLdVyGdmane7Rzs2SLhnJ+8YUD2P4R3woQz0bpap8LM4ZT/mEd6Mz3wsrgCO5RiPb9cPN/RJ7qxT6ITXw4G5Sh5H3x3enn/wCTRmZGZx2Fl51TFKUPrFClh1QrRJMHFTN8Z7aU9zNSGLrBrxlt7obEg1M2mGocz9gr4xRnY0mBMieyeI0iWROzFm+yo0O4E+6J5bo04acvCaarfFadNCQ8QLxg0Bf9IfCJ5mFC0F1ZWNQQSdODC/jGssU4q2YwzY5OkwTndydYinzwgCLi5KU0JUCLukftQM2ggpXSoUARTiRx+6YxyY5xVtG+LJCcqTLCJhPXFiGY0Y8IsyZ7vod3GKmCQTfV9IgViwhRZzo3frYPQRzpnW4poImYxe+Xee6w+aRVxs0E5zRjyvekDRiJmbMVM+iWblxhs5SgmgZ3tx+03zeD0NJUPxO0HPVS/HR/fDsIFLLvQCtL8LRFg8ApQeo7fdRrw5E9SDkNNb33XoRDAvBQDJ9kfO6M7tXAVnTVKBJsNR1hXu84LrxNKkQNx+IMxKkIAJIrSpatO490ODpkzpozQqWgtsjDAsQmqSSSS4oBcDSvhAmSKl90GtgyiczGpLM9aVdt3GOrJ/SzDH/YNypQKc5WhZ0ShISd5AIqe6Ls7DKyJT7IHWJUWr95jfSraRTlTEoOQIct1WHVF7nRz3xHjMKAVLmTFTDV3oANBT5pGfx+abcfwvLx0pFydMC0FAmlSjRqN3AOB81iaZsxIl9ZWbKndu1juCwEqX1kiu8l4fidpoTQqHIVJ4MLxMpzkqkwSipfxVAXFbOSuW0xQBLFJBcgt3cO2KvR7B+slKQFBKkzCTVi4BF9Ka1ibFySlgnKFP1XLFtdWt5RS6NS1JnTVAkLSSDv1eDEwzIF9IMCqTNyrZzWhfU69kDCIP8ASuQsKStRd3HvsRxMAI1MUPkTcpeNRsvEuwrW/YHeMmYN7JmMoE8ubiMckTfFLw0KZoSSTRJ1LAcqMXffviMzs2arClQzaNVqGGkAsRSlGIDG19LAxybODsopSp6gu7cCwfsjFI0bHZ1cfCFEGT+0l9yj4684UOhWepYzEomSZoQoK6inb9EtAfonjEplKBP2n7wPhAHZ21FSytNesli3M9zV74fsuYA77w3jG7l6c6h4arE41zw0tAmdN66iaBkHfqR2xVn4gp9ogczFDFYskgoYghqm7cvmkT9rKWFBCdiCz8BEmzsalK3J6tiTShu8DDKWsAfVhRchJJ8AYj/4USGVl8374zUqfI2cU48QrkfVB/vUfGDKPrKqUgFg4zJqchTdL3B8BGPGw5R+w/YAPKF/J1FghIB/CCe9QU0deT5vNVJHFj/56xtuLD2NkTFFyMxYBwUmwFWeIVAZUZqEZgQ2jv3VPdAiT0WkCpSDz+ad0E5WyJSfZQB2fCJzfN+yHCtF/H+B9WT7Lt7OTFtZozU3ENOUkn2nI1Yj4+6Nh9DQzNAzF9G5S1BYUoEXFGPCo3UjkjJHdKLKEtQYW7YbLmKJZiU163VAHAm7wTm4cIGTJ1WuQ78BSBE7LJAUD1SWa5Brx3wyeiDFbQWC2YhIsP4APFZG0Qt0qqC7HUcQ3lBtP1nWAoB7UVMNhEy0KZgsl1M9ACcthTXdDTQNMi2fhU3nKBTTKKpJ4N2XgivFjKyRlFmAcnsAr3xCnDJKQcqCd4JuLBg3whKUqifs2pTthMF+GPwSASoH7i+8Bx5Re2DdV6ANVhBdeyZb1RXtr/hi2nBiTUAMbAB/zPONZZk1SIjiaZxCyVaMA7AE2/3d8V8btZCVFKkqUQLsN3E0HCJpiphcOoHQZaeEZbailBZCrt831i/jZHGTon5EE4kuL2xMPVSWRpvbjBDYuHdImE9YuzmAeDkesWlJ1v2CNOjCKZhRmAA3aNEZ2ugwJ9sRxASaAZtKP4G2sZ+fNUmdNUCxKqsWGhN9xg7MmqTQhRJ3ADtt5QFxOBmLnKAocucueQNnrEY9MvMrRSxeJUoAKUSPLsirDSqHJDx0JnMcg3Jw5KUZOsQpJLBmDGrni0BXaNBsfFfaJypZnY3DFrHSM8nZpCqYTxMhSUjLUmtq9la8obhJKQl7cGbspxbyhxnmWAtOVlNdya8Hr3x2fNKqUzfo5Sx4s9zGWzTRUOJ4tws3C0KEcPwknib9vGFD0I05loatfneIB4zaXq8yRRRsd1TFrDEswBYOzirVq++1aNFDF4TOXHIl9N/GBMGqBGJxhV9onfUmLWAxagRld2PV0J07XaIMXgVJBUlJVLH22px7o7sVZzqUz5UlTcfs+IjTRFsLbP2mv6QEKU6RTf1wxKhu1HbGqRvaMNs3CrTOl5klLlR6wagd/dG3lqp884xzeG2D0mEPeKisSkUJA5mK6tqIdkkq/QSVeQjGje0Eyp4QVFJM9R9mWv8A9sqfNT+ETShMOiQN7k+DDzgoOSLGaFmhhwbjrKUeA6o8K+MclYFANEA9j+cKh2SJxKbOkjUOPKB+O2YmZolnsTS/fBhKNwaEQXu0Um0S4qQDn4WYlISlLD8NQOTRUmulJJBUedqb3jVlYapeIp8gKFQCPxfHSGpicTNTZxr6s1poGroeHbV7iGzgAlLqzE2DgE77nh2QTm7ESSfVkgEHq1yk7qVA7+yMjjMJiUzMmXe2ZuNQxblGtcujO1F7DUzFqIZICaMXIu1v4w8SwWUpRdNAHYfnSAR2QoAFbqK2ZiQH40aJpeaWCEFwLg6FnJJDgV0Z+UJwBTLG0cVlDuwBoASa7w8ZTHzsyySSX3wTxOz5qusogBqAVgbhZHrJqUjU34RtiSSbMssm2kSbLH1ia3cd4g4J5cpSlbi56oHFiowN2ngxIWcnWTSu47jFrZk9KgzJcWLF2NwCCMv5w8kVJckTjk4viyZZmrFHyh+sT1jwYC/zWLKcJkQ7mtSzueHy0V04ggXcJB6r0Ph2Q9GLcAqNN169kYbN7Mcu55wgYfjA0xbWzFu+Io6EcrOxrNgEIkpzJUcwUQE6v3Gw+bRko2eAkEy0oALZUirAO34rjhETZcFbHTFy3qUOSxAcnlxbi3ZD8Vg0kpKOuBrV7PZRKWDWeEcOkIUnKXBOiQdGL99rtDDQpTLUpNy2UUJ4vTTnGVmtCr90nj1fhChyZbBlE5heqL63mPHYLFTL83G09lF7ZNYFzcQFkqAAyguNHAP5RYxuKCUukHeHoCd0U5s9CUEhFVuNS41oS12HfFxrwiV+lzoYkmZNSfYMtyDbMSACePtRYmITJVMlJSAeqw3uHZ914u9GJZCFKISMxDMAOqOXF4AdLp5GJBsGHhDrZKkdlTCJxKksbJ5aluMaTZp9bLopi7Fr0sYymGxtCSasz6xd2ZiE5h1/Vnfp3boHG0Up0zRJ2VLBcpzHes5j2ZiWiwmU9j2A07ohw81Srsdy0l0nmL/N4sokzCx9UvgzMRvBURSMnCRrHJEnlJA18IkyxDMwU9qSCR+mjloS1YD7TxOIkdZUmYhAuSy0jj1SSntYQLFJjeWKD7Abz4xFOxoQxV1U208oCbN6RyUpUrEqmslmEuXVTv8AaWyUjnd4KYXpFMmVwWysw0m4ouB+LrEI7lRUcDb2TLOktFvAlU8/VJmK/RST7rcYIL2FMlpzYgy5CfvTpgHgHMAMf0kxRpi9rSsOmxk4BHrFjhmljqnmswLwq8JOymXg5+ImJV1sRjJilJI/EErYvbLT4N44rslZZPo0uJ25gJaaTZ2LIsnDSjlfd6xYY9lYDzsZMmrQVYYyJaZks5CoqUsZg+YE0YVs0SIk5RQBI3UAY7ho24RxSwihfg+rconml0jT62+2aHEYtAKipkguAAw1FsrvaMztJSVHOJZYXJDA1LNXNQHW/CGomqzOpDjUj5rBCZikBABYg8AzcRrA8r/BLCl6AJgJAzKcFwxrpvFRFPE4lIoQ5f7KswrzAANtS0aVOFkrHVApoHAu9B82hkvZMkU9X5/G8L7EPgzG7QxzIdHVKnD2LG/n4xH0dwDvNL0YJA1INX4O0H9o9F0rWFIKsod0fAu45H8ouSpSUJCQkAJDAfkIp5FxpEqDcrYMxktRSygyTcCxeMti5Pql0PVJcEX5RqsXiWIBHDKkacgHv2wCmYRKicyyGJYNWmlYrFKuycsb6J8MQsAkitxf3R2dhQaka3Cmbm9LbuESScGEgOLmymL6MzXv36xOkN1AmpJcPQMKMTRhZoUqvQK62ZXasoJmkAvQG7+IAeKcG+keFCAigBrYG3MirHzgII0i7RlJUxAOW30jcTE1YCWaP1qhmZzlqmmnnGLwyXWkcR5xpsHMCHypfcWtxrV/CJmXAIJxaUoUCgINTbqlrCpcCOy5xWklYEtrKS3YwPwivhMVm9lJmEBy1rnRgYpT0KAQU5y5KmXmDPoNAIyo0sNJXKb21d/5QoD/AEKbxHBjCg4hzLappX9pzWlQBxfhFLGqKinKPtZUjy8fOJFAJQVEsVOkPuFz2274s9FMN6ya5FJZzb6tT49kapUZSdmwwUsIQlH3QA41aMT00qtCv0x4ho3E5TAnhGJ6U0SknWnmYPUJegKTOZotzJosNLwKFIfh1F+2NCQ90bxak4iQkLIQqagKSTQgqAYg6R6/jlTVghbA2BZgPw9keJSGDK1HnGumekTFTV/WTJcsgMMqBXtOvOGmiZRbPTTNngJUXIDCgoQO+tfCBWOxJAIUpKQVPlWUktVxlPlGHxPSSYpLKnTVDUFeVP8AhQwJgb/KMIf2Ryv4XhSk2tIcIJPbCGN2aqXOCsM+QsaBsitQl7perdmgibFyET64r6UtX3BPSZPMCZ1kcmLbzAIdIJiyyEqUTZqQf2Vg1+1iVJKiKSwaDmXqeVOcZOUl+G6jF9WOwKJaC0jCyUkaqCp6u9WVKT/6kQbR65YAmzVKYhkkpCUjeEISEvW7d8UBjCzMw1ax90VMRPJFykNYH3CMnJs1jBRCCkylKYzH3AW42eOSUJzMkK1Lg0Txc68GgPLWo1Qoh9WYngxtFtC/V0YkqFVVFN1B/GJoux208UHYqISXGZI43JfyERmT1QygpxS+usKRVRzKyZj1QonN/hsI4qUpKkkqvQA9thAhEOFkBC86FNvS1C12rSDWExwV7QY2O6BU9QNgUqHLuI98OWKVWEtd6V3QMA6s6QC25gJpOdBBDVS2o+077oI4bEBr98dxeIOXqivzVoSdDezG4dEwgmoyfdUBwZ1GrnRuUSS8M5DlQJuMz04tUdrxHtLGJEwpWl0hVCUhn1IPOJ/piiKFAD3CR5tGzdGKV9jpxGQ1JDlLAFzW7nkztFXESsw6roCWZVcxJvct3Axz6YSplpzKDgNo/IgARCucbChd2Jt+I0az/NmiWUdsSMyUKEwrNQxJO6g3HeOMB8hAJpu79fCDv0ValFaqueCXprWm5ovYCRh1JIKUuLpVUgjc/mIrlSJ42zKYcdZL2cRqZCkpBCSaIpa+415aQ2XhJecqlAABLKDBVyGNaJOmsSzcKlCicwSq4YgdXV3tCk7CKpj8JNVKVnTLSUqAKik+0dHzBxys5McVISokdbRQIUXG8tQEB4bhpjKbMlTgnMpbJtZta8NYYqYQlPq1gJWHCSAa8N26xiSy8JJ/rV9oD+UcgAtcxy4mu9eqq8KCmGgjitnzFlwEpSKJKlB8osWDmt7axpei2B9TIOZlKWrMSDRtGcPbzjKYCWZq0oSaFTPw1Pc8b0SwAwoBQRZlY3aUxkHujH9Kw6ED8f8A9TGm2gXKRxjKdK5jCWBqVHuaF/oa6szyk+EKSm/hzh0pBh3qy/ONCSXDqiPHj2YYKFodNrAAyUgi8SLlA01NA2p0DRGhJemvnBfo7gD69BUUlqtcvYU0qbwm6QJWzVdH9lpkIAbrkOtT/wCUPYecWZk3rnMC3Fu99YeFABlEuNLlvloZUmgPD4/lHK3Z2JUjqgkhiw4A92kRJljMwFO137YRksSAQSKto/MdkQ4lMwsSvKRqKjuf54wIGSzphskEngKjtMVRLmJSVkMl6kqYvyevJoccUCcjuq7McvfSIcpKnNSNAfZ5sIYHZiSojMP/AGL+WveI4vFISQAAVWFC47Tcaxyaq4mFdX9gBmtV3rEGKL0DlVPaFxa3CGhMtSVvUliKaV5xeQy8p0N+YPGtYGJQU+yQSxFe/sMTYadYqYP47jzvCaCwnLYF2Aozu1HvF2W7u5IItp2awDx+KAc5ny6C/wA84J7MxGdD/POJGZ3bGFyzSk1SpJKQTQPfseB+ysODZ2Z3ejg2B1rGj2liUqUAQ+XrO1riAuKl5pmYKypYAEJoN9/a0tGqdqjNpXY2fKCV5kr6zezoz8dHMWMPIucwCiBVQcAasHY8KRzBbPFV5s5IZTljucEWDPSOTMMoMSXNiQH5ePzudklxOBl5aqUom5fKa8hSBH0daVFUohJqNCW3l6e+0X8JiCVAKDN2V09r5qIr7USETUrH2gQwo+tt8TbKpMlwqyX9YrMpg5AAJ3Wo14szJAUkZWP4VVsfj2RWlYkWADnnXwJi5KlgB7NVk+cS5MrimDQspdwgA6ZMu971IHkYsYLADETQojKkJq1K6FNb8YW0sMhRClabjZ30NxA/AKFs1iesgkADhYxV2rIcaew9/JqXumHiVl/KFEYWsUdX+IfCFE2/0ql+FXojhqqWPs9Uc9fBu+NOlcCtjSBKkoTYs55mpggVx0HKU8Yt18vfA3aUkKASoONTurFpS3UT80gRtvHqQsAMeqHeM3d6NY1WymcMlIOUg+HY++KmIFAa84izKUXPZ/DSLExDu9TS1h4VMV0D2DsYKgg3ryvT53xCJ5ifEylPaK/qTujQzZz1xjWdD0ZJa5qgxUWQSbge0W3O4f4RlRJOkbCUlpSEIUFCWMttdTftiMj1ReNbsvTZ/W156fnHTj6AAMQdLtw3dsQJmUyghwzv+TiK6cSA4CR2t3vbsjFI6GwmhYI6obeS1+yOIXMAINeR8WMCJeKJPs9UW4P22i3LxiyA1D58hA0KywVGmejWOnfDTifWe0UgB7kl2tZn74rTlEg1Cnu96fn5xFIQF0KBm3ineIKCy/KMtQaji1yfKI/VKNQHIskjTfW9Ykw+DKqUDa7jy1hs9ASnNMUOwGjE0Z7/AAgGd/4iRRSE0q5ScwGpobcYelaGK9CCez3GIcbkmFJ62VqqFARoDWsU1LDhqgWB7n42goTZe+koWjqjUkOKhhUjxhkzFzJcsAEA7iWLNeKmEnglrEubMOLNwiht6d61hLqwJVo+7wBhqO6Jb1YXweKzKUrfrS71IpziQFC1rbSgYsCRett4aAuzplEgA2Yhi9Bod/GJEyShSkpCwXYBwb7wzP3RXHZPLRdQFIJKQAdE2cuNXZoszs6jlWlKAoGrvUGgceTxRUSS03NmFikgMKXBDg+cd9ZnyhIUokhwSSA7CpsO6GxItZQAWCCXBqrL3P7UOGHK5JBSagigqGNCau9PGIBs9bKykkg9ZgQzagPbSkWEyyhTBdSxBa54nQ2o8ShtgfDqygJmEuNdeXOkSTJnrFZJRJIGh3cTBTGTUKSStB/SSzbmN+9u2KeB+qClSkkgnrMHLUYClRevGBr0fJ0DFIXUEsXbKouxPDQxfw+Fw5cKmKSQwa3uJbwhk+SD17cXBJ/ZveJMLh1KdRUHFgde0WrrrDsC0dmHRFOcKOAHeRwc04RyI2VSD60CG4hbCHSlPFfaJ6pjY5ipKr2xndvpzTlbqeUaKUbPvEVtqykrDasK6jeLU0iE9lpaM0VsK3NtYvYeUSxN7X39sWZOCQnKpLqerqOnDdFhUoP1aC9AxD87xTY0U/UuRuOpGvCIJ0gPRmdqwTTLTUE1LNStfF4YuWhJUlf2Q7uG0oRStdHvAgBcvD1cvlD6M35wwhSFMC7hwd4gyqRmyglASz5jYilga9+6BQICmT7IcAktwYb4GCC8o0BBCmG+3CorD5yAQxSBwFYgwu0EC/Va4fyi0jGS10C3OmkZbNjslKUhm8NPdDpvUvrbn4MIqzpjApDuNTQg9vnDkq1UqhsAfABvdDCx6dnqLnNxbRxw3xLJGRVSCTwI7IGTMeF2BAe3DfWmlomlTgW64IYX07oKYrQRTnUl0XJYg0HZFPELW31iaHe3fakRfTVoJKSC9aw3DTgVZllyRuJD794gSBs7IxaUjLmSEaghj3PUxHNxVeoHTpcFvdEWIwilHPlyu5Yw6YBdSiDwbu/KKpEts6ucoBS7Uq260QYbBhSicxcgN7j2GFiZbjICTmAqbUq3OH4b2WWFgpAql7FqEXv5wxenJcxSVqIqkDrA1AAZ2B490EsOslDJmCtKB1HdV3FN8JMrMxV1hZnIo9DmGjvTjCElUsuE5kbgCRWoCnrmejceMLsCLGTJiMqloGVTJSRlc8Te/ugpLKglPVANwCzG7WLUp3RTMqXMyh1PmcAktUWA3XqbVizOJQiYCwuMtlBxcE25iHX4IiMsoLJUUKJcLIGV3qOBhIUtNCpwarZwoEnTq1cWIESyJc2aHKlFIGZQIABpQCmveIjxGGCS5BAqzEm3tDKaOAXfdEjFjEJSQA7XCmfUu9mNqbhA5aikgJNNcoq2/wANYJYWbJW8vIlVagWsPusHroIjmqlJOVJAJIDdYFHFnrS8HoFGYkAJUJgU93DAbwFMx3NeHyZ6gp61clTFQfdpZ7xYTNSlxMJCElQS5Sx1LMS5fS8NkyszFRISaiumjgecAWC5qUlRJExySbH9mFB71R0X/ujkKxnu38hsD/Uf6kz9uGTegWAVeQf1s39uFCjc5xv83+z/AOoP62b+3HJno92eQR9HLEuWmzRrwmRyFCpDtkafRrswWw3+rO/eQ5Po52aH/wCXv/azT5zI7Ch0FiR6OtnBWYYcg/8Amnbmt6xrQ9Po+2eCT9HqWB+tm6W+3xjkKCgtkKvRpsw3w16//LOvX+04mI1ei7ZZDHCvznTvP1kdhQBbGfzVbK/7Y0/t5/72HfzX7L/7Y/rp/wC8pHYUFBbHJ9GmzRaQr9fP/exw+jLZh/6dX6+f+9hQoKQ+T/TqPRlswWwx7Z04+cyHK9G2zT/03+rN/eQoUFILYv5tdms30c/rp37yOyvRxs1Ps4b/AFZp85kKFCpBbJJ/o+2esMqQSP8AyzR5TIqH0V7Kd/oxf/zz/wB7ChQJITbHyfRlsxL5cMat/TTjbnMh49G2zXzfRyTWpnTjfnMhQoKC2dPo32ab4c/rp37yHj0ebPp9QaW+unfvIUKCkO2SnoJgcpSZJYv/AEs167jncdkRj0fbPy5fUKysKGdOIpa8y/HluhQoKFbOyOgGASGEhTcZ04+cyOr6A4A3kH9bN/bhQoVKx2yth/RjstAIThm/vZx3amZwieZ6PdnEKBww6wZX1kwPzZfjChQ2Kyuj0X7LBf6M54zpx85kPl+jfZqSSMOXN3nTja15lI7CgoLJf5AbP/qP9Wb+3ChQoKQ7Z//Z">
            <a:hlinkClick r:id="rId3"/>
          </p:cNvPr>
          <p:cNvSpPr>
            <a:spLocks noChangeAspect="1" noChangeArrowheads="1"/>
          </p:cNvSpPr>
          <p:nvPr/>
        </p:nvSpPr>
        <p:spPr bwMode="auto">
          <a:xfrm>
            <a:off x="411163" y="-2667000"/>
            <a:ext cx="7810500" cy="5905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6" name="Picture 8" descr="http://g.cdn.ecn.cl/fotografia/files/2014/04/incendio-valparaiso-3.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4401" y="3562536"/>
            <a:ext cx="1163508" cy="721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neuquenalinstante.com.ar/wp-content/uploads/capuhue.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080" y="2605683"/>
            <a:ext cx="1062954" cy="6480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tatic.latercera.com/20150422/2104883_620.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27947" y="4113076"/>
            <a:ext cx="1440160" cy="9151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static.lacuarta.com/201404/1922499.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76155" y="2929719"/>
            <a:ext cx="1271742" cy="835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800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redondeado"/>
          <p:cNvSpPr/>
          <p:nvPr/>
        </p:nvSpPr>
        <p:spPr>
          <a:xfrm>
            <a:off x="899591" y="2348880"/>
            <a:ext cx="2736305"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Rectángulo redondeado"/>
          <p:cNvSpPr/>
          <p:nvPr/>
        </p:nvSpPr>
        <p:spPr>
          <a:xfrm>
            <a:off x="866080" y="1628800"/>
            <a:ext cx="2841824" cy="36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itolo 1"/>
          <p:cNvSpPr>
            <a:spLocks noGrp="1"/>
          </p:cNvSpPr>
          <p:nvPr>
            <p:ph type="title"/>
          </p:nvPr>
        </p:nvSpPr>
        <p:spPr/>
        <p:txBody>
          <a:bodyPr>
            <a:normAutofit fontScale="90000"/>
          </a:bodyPr>
          <a:lstStyle/>
          <a:p>
            <a:pPr algn="ctr"/>
            <a:r>
              <a:rPr lang="en-US" sz="3600" i="1" dirty="0" smtClean="0"/>
              <a:t>Chile Capacity Building WG for disasters </a:t>
            </a:r>
            <a:endParaRPr lang="en-US" sz="3600" i="1" dirty="0"/>
          </a:p>
        </p:txBody>
      </p:sp>
      <p:sp>
        <p:nvSpPr>
          <p:cNvPr id="4" name="AutoShape 12" descr="data:image/jpeg;base64,/9j/4AAQSkZJRgABAQAAAQABAAD/2wCEAAkGBxQTEhQTEhQWFhUWGBgYGRgXGBwaGhwYGhoaHhoYHxwYHCggGBslHBwYITEhJSkrLi4uGB8zODMsNygtLisBCgoKDg0OGhAQGywkHCQsLCwsLCwsLCwsLCwsLCwsLCwsLCwsLCwsLCwsLCwsLCwsLCwsLCwsLCwsLCwsLCwsLP/AABEIAMMBAgMBIgACEQEDEQH/xAAbAAABBQEBAAAAAAAAAAAAAAAFAAIDBAYBB//EAEsQAAECBAMEBgYGBQoGAwAAAAECEQADITEEEkEFUWFxBiKBkaGxBxMywdHwFCNCUmLhcpPS0/EWF0NTY4OSoqOyFSREVHOCM8Li/8QAGQEAAwEBAQAAAAAAAAAAAAAAAAECAwQF/8QAIxEAAgICAwADAAMBAAAAAAAAAAECEQMhEjFBBBNRIjJCBf/aAAwDAQACEQMRAD8A9C6NFtoY9O8oV5/tRr4xuyzl2xiR96Uk93q/zjZQAKFChQAKFChQAKFChQAKFChQAKFChQAKFChQAKBfSHbKMLKK11JohOqlbuW8wTJjyvp7tRM+flR7EkKSToVFnI4BmgAz8+aqYpUyZVSiSSa1PwDQ2ecqQANw7Ifhh1cx1L99vARUx84Zjyq9GHxgRRCmU7tw7/l4nRJCamptXhHUqoA29vKO5dOMDYI6FNCW/afkRGHFT+fCJZcxi5OlvnWJGdlcW4/ARKt1Uag324RACTU9/P5MIzgkOd9n90ZspImJ3cxwFg+6Bsya5YFye4D58o4rGmY6RQO1LkxDNUllZKM2rl9zDXXtEIqh82cEBhcXP8YqonpIdVBU6P8APxjuUA1o9dLnkK7r6xBiJzHQGjgirE25/CEMb9JStsp1bS9KatBFGzyRUjMWJcOBw98C9n4XMsOR1a0oKcjvZ4PGS96cYTY0gXPmerV1jpVQ7AHaoat4qIQkKzMpSg4JJYV/RqotBxYSiiQ/IOX8IEzZ6cyRV72YH4V0MFg0QpxKGssf3ZhQ1eOW565vu/8A1Ch0xHt6jl20n8cj3H9mNpGJ20cu2MGr7yCPCYPfG1EdBznYUKFAAoUKFAAoUKFAAoUKFAAoUKOEwAdiObNCQSTa8CNtdJJMgEZs6/uJNe02T2x5vt7pHMm5nJCSScoNLux3txtCA0fSnpcFZpMg0brTB/tT8e7fGHCXHc/wh8miSTHAKk/PzeEUdUpg+6IRKc9YA2JrqLdnnHZq3IHzSGGdpvaCwO4icnOco07Nw8YiUurvwhE7rmKmLxIQClzmO7TvtAPsnE5va7A4HiYr4vaAQRm13VYakmBmJwsxaFLBFKOXc1qwG6B2ypExM1D5iFuktUjjY6wu9l1XhqZ20x6tOUuLu193IfGKxKpleRNTpy0iBKWUUsoEC5BsDRuUSInBnCr0OYMW914zY0SWAo/I8NHA4xXWlbHMlKUhzlzdZ+7yfdFmbiWagS9A1SfCginNUSAVBmq6qVHL30gGNE9TpcO1gkZi/wB4sHfcIWIkKVX2VPc1La63gjgUqKSUkFL0tFLHTsgJIcnfCvY60R4TDDDpKlKzLW19AOG7XuiylSldYrpoxp4cYz/rlGqmPvi1JxgloJIcO9DY7j874HFiTC6yz1qYrFCVKCVDrO4vTk0Bjj1zuqgZQ9VWAGpJF4vycIJjBClZQwWdVtcFXEtQFhBxrsLslVg60FOYhQWRIYAAM2gFIUKx0epdNDlx+z1/jb/On9qNwIwfpNVlVg5n3Zh80H3RuwqOk5R0KMp0p6VTMJNSgSgtKk5s2Yg3IIZuXfDeivTE4uaZZlBAylSSFEuxGhAa/hAM1sKFCgAUKFHHgA7CiticYhHtKA4a90A9pdKEoSSkAAaq9wgFYdxmMRKQVzFBKRqfmp4R57t/pmqa6JTol2J+0odnsjh/CMztbbkzEzHUo5ATlHzrEKEhuDQmUji8QS4Ft/dEcuWXrXjEzDS4iNCt8IY9+qO0/PzrHJiwlLn5/KGAu3jHJiwxhMCJKtRFebNAqS0ShTCKG2cMhct1CqS7v33pDGXZc0LS6C+gbePKBO1EFKnUaKoOYFqRDgdroQ6E2DMdH1tyEEZC1LYjKpP3rDkBClpFRWwVgyq6wcpzM9mIv3xblyhhySqY5+zSvNg8WcUoMxYggngA1DxrGaxs1+soltBvgjL02WJSi3J0gr/x7MoA1T4+MWTjkJAuXsW8KRkziRmGVAHfbi8ajByD6tKW0c0e9YU+7Y7g4VFdCOPQVpQgkKLu4pQWO8xT2riqhGcNdiag82MRbUliUnOwClHq6kDU8BuHGM3OXUwRimYSlRsMNtNEhKA+ZBFxXt3c4uT8fKxCGD9qdd43Rg5c8imkHdjSZJU6lh9xcJ+eDwSxeoccnhUnj1aspIJGoqPyhoRnORINQXYVpqBvjR7bwCVerV1QEO9GDdl4j2dhAk53BJtoAOELloKJNm4NeUS1sJYDBIYE8VEUftgtIlpQGDUDACwEQSUtx8InCSb2jNlo56zhCh9d3hHYQHpHpWT/AMvKVum+aVfCNlg5wVLQrelJ7wDGF9IWJz4XlMSfMe+CWxdpKOGkV/o0DuSBHUkzjvQT6SdH0YvJnWpGTMxS1QpqF+UZzozsD1UxM6WpScuZP1hBCjVJZCalL1clJ4QZVizAvCbVQkFClpCgtYZwD7ampD4sXI10ieRVcwK5JygdlT4w5W0UxnVT4jmYkC8PiLkaFe1BoO+BGP6QGyT26dkZ7HbTJoPGBa8Qd4godhPHbSYKUovqXuYyO1cYqZU6+AGkT7UxhIyjg/uEUDVoTLR2XSLTaGK6DrFiX3xBoSFVXaK0wWh0w6i1mijtKepuqOsaBoALQmDTjEU0mw30iHBkITlUbb/PviQ4tINKkfPlCsaRIqgAN9Yy/SLFuvI9AHbi574MLxhUVBKTdhGT23MeeeAAs2g98Xjf8hTjSK6pjC0FejmM/oyoAe0HJuLih+WgEpUT7LDzUintNXjGs1aZnDTNTMBdeUvmuSpk7qPSA+GwfrqaILF6Cr+9u8QQk4hYUXykPlo4GvdHNnyVTJhzOUIIDvSv2eAtSMcUHN0jonlUI76KiOjswErFUJL2fyglgEKzG5zMG1G7XXdGlx6kiXmYJAFwGaM+sFLlOUVJNLq3uTR/jG3yPjfWruzHDmU31RH0g2UZgSmWXWkuSpVG1HvjGGUS76XsfKhjQ7Uxc1CVlRAzUpvNH3gM7aUijs5A+iTqAq9ZLSmjlzoDpRz2RhBPiXkaspTpafVkp0bvPnR+6KqJjRa2itI6iQfaKlPvZgOyvfFB41g6Rk3yC8jaJyiXMOZGj6cvhGo2aaU07+FdecYOW5LDXSNhszC+rljMpJFHJ04cuPGMs1dmuOw5LG+kWEAGBCZ6WBLsz2IJHB7xZOMLdVyGdmane7Rzs2SLhnJ+8YUD2P4R3woQz0bpap8LM4ZT/mEd6Mz3wsrgCO5RiPb9cPN/RJ7qxT6ITXw4G5Sh5H3x3enn/wCTRmZGZx2Fl51TFKUPrFClh1QrRJMHFTN8Z7aU9zNSGLrBrxlt7obEg1M2mGocz9gr4xRnY0mBMieyeI0iWROzFm+yo0O4E+6J5bo04acvCaarfFadNCQ8QLxg0Bf9IfCJ5mFC0F1ZWNQQSdODC/jGssU4q2YwzY5OkwTndydYinzwgCLi5KU0JUCLukftQM2ggpXSoUARTiRx+6YxyY5xVtG+LJCcqTLCJhPXFiGY0Y8IsyZ7vod3GKmCQTfV9IgViwhRZzo3frYPQRzpnW4poImYxe+Xee6w+aRVxs0E5zRjyvekDRiJmbMVM+iWblxhs5SgmgZ3tx+03zeD0NJUPxO0HPVS/HR/fDsIFLLvQCtL8LRFg8ApQeo7fdRrw5E9SDkNNb33XoRDAvBQDJ9kfO6M7tXAVnTVKBJsNR1hXu84LrxNKkQNx+IMxKkIAJIrSpatO490ODpkzpozQqWgtsjDAsQmqSSSS4oBcDSvhAmSKl90GtgyiczGpLM9aVdt3GOrJ/SzDH/YNypQKc5WhZ0ShISd5AIqe6Ls7DKyJT7IHWJUWr95jfSraRTlTEoOQIct1WHVF7nRz3xHjMKAVLmTFTDV3oANBT5pGfx+abcfwvLx0pFydMC0FAmlSjRqN3AOB81iaZsxIl9ZWbKndu1juCwEqX1kiu8l4fidpoTQqHIVJ4MLxMpzkqkwSipfxVAXFbOSuW0xQBLFJBcgt3cO2KvR7B+slKQFBKkzCTVi4BF9Ka1ibFySlgnKFP1XLFtdWt5RS6NS1JnTVAkLSSDv1eDEwzIF9IMCqTNyrZzWhfU69kDCIP8ASuQsKStRd3HvsRxMAI1MUPkTcpeNRsvEuwrW/YHeMmYN7JmMoE8ubiMckTfFLw0KZoSSTRJ1LAcqMXffviMzs2arClQzaNVqGGkAsRSlGIDG19LAxybODsopSp6gu7cCwfsjFI0bHZ1cfCFEGT+0l9yj4684UOhWepYzEomSZoQoK6inb9EtAfonjEplKBP2n7wPhAHZ21FSytNesli3M9zV74fsuYA77w3jG7l6c6h4arE41zw0tAmdN66iaBkHfqR2xVn4gp9ogczFDFYskgoYghqm7cvmkT9rKWFBCdiCz8BEmzsalK3J6tiTShu8DDKWsAfVhRchJJ8AYj/4USGVl8374zUqfI2cU48QrkfVB/vUfGDKPrKqUgFg4zJqchTdL3B8BGPGw5R+w/YAPKF/J1FghIB/CCe9QU0deT5vNVJHFj/56xtuLD2NkTFFyMxYBwUmwFWeIVAZUZqEZgQ2jv3VPdAiT0WkCpSDz+ad0E5WyJSfZQB2fCJzfN+yHCtF/H+B9WT7Lt7OTFtZozU3ENOUkn2nI1Yj4+6Nh9DQzNAzF9G5S1BYUoEXFGPCo3UjkjJHdKLKEtQYW7YbLmKJZiU163VAHAm7wTm4cIGTJ1WuQ78BSBE7LJAUD1SWa5Brx3wyeiDFbQWC2YhIsP4APFZG0Qt0qqC7HUcQ3lBtP1nWAoB7UVMNhEy0KZgsl1M9ACcthTXdDTQNMi2fhU3nKBTTKKpJ4N2XgivFjKyRlFmAcnsAr3xCnDJKQcqCd4JuLBg3whKUqifs2pTthMF+GPwSASoH7i+8Bx5Re2DdV6ANVhBdeyZb1RXtr/hi2nBiTUAMbAB/zPONZZk1SIjiaZxCyVaMA7AE2/3d8V8btZCVFKkqUQLsN3E0HCJpiphcOoHQZaeEZbailBZCrt831i/jZHGTon5EE4kuL2xMPVSWRpvbjBDYuHdImE9YuzmAeDkesWlJ1v2CNOjCKZhRmAA3aNEZ2ugwJ9sRxASaAZtKP4G2sZ+fNUmdNUCxKqsWGhN9xg7MmqTQhRJ3ADtt5QFxOBmLnKAocucueQNnrEY9MvMrRSxeJUoAKUSPLsirDSqHJDx0JnMcg3Jw5KUZOsQpJLBmDGrni0BXaNBsfFfaJypZnY3DFrHSM8nZpCqYTxMhSUjLUmtq9la8obhJKQl7cGbspxbyhxnmWAtOVlNdya8Hr3x2fNKqUzfo5Sx4s9zGWzTRUOJ4tws3C0KEcPwknib9vGFD0I05loatfneIB4zaXq8yRRRsd1TFrDEswBYOzirVq++1aNFDF4TOXHIl9N/GBMGqBGJxhV9onfUmLWAxagRld2PV0J07XaIMXgVJBUlJVLH22px7o7sVZzqUz5UlTcfs+IjTRFsLbP2mv6QEKU6RTf1wxKhu1HbGqRvaMNs3CrTOl5klLlR6wagd/dG3lqp884xzeG2D0mEPeKisSkUJA5mK6tqIdkkq/QSVeQjGje0Eyp4QVFJM9R9mWv8A9sqfNT+ETShMOiQN7k+DDzgoOSLGaFmhhwbjrKUeA6o8K+MclYFANEA9j+cKh2SJxKbOkjUOPKB+O2YmZolnsTS/fBhKNwaEQXu0Um0S4qQDn4WYlISlLD8NQOTRUmulJJBUedqb3jVlYapeIp8gKFQCPxfHSGpicTNTZxr6s1poGroeHbV7iGzgAlLqzE2DgE77nh2QTm7ESSfVkgEHq1yk7qVA7+yMjjMJiUzMmXe2ZuNQxblGtcujO1F7DUzFqIZICaMXIu1v4w8SwWUpRdNAHYfnSAR2QoAFbqK2ZiQH40aJpeaWCEFwLg6FnJJDgV0Z+UJwBTLG0cVlDuwBoASa7w8ZTHzsyySSX3wTxOz5qusogBqAVgbhZHrJqUjU34RtiSSbMssm2kSbLH1ia3cd4g4J5cpSlbi56oHFiowN2ngxIWcnWTSu47jFrZk9KgzJcWLF2NwCCMv5w8kVJckTjk4viyZZmrFHyh+sT1jwYC/zWLKcJkQ7mtSzueHy0V04ggXcJB6r0Ph2Q9GLcAqNN169kYbN7Mcu55wgYfjA0xbWzFu+Io6EcrOxrNgEIkpzJUcwUQE6v3Gw+bRko2eAkEy0oALZUirAO34rjhETZcFbHTFy3qUOSxAcnlxbi3ZD8Vg0kpKOuBrV7PZRKWDWeEcOkIUnKXBOiQdGL99rtDDQpTLUpNy2UUJ4vTTnGVmtCr90nj1fhChyZbBlE5heqL63mPHYLFTL83G09lF7ZNYFzcQFkqAAyguNHAP5RYxuKCUukHeHoCd0U5s9CUEhFVuNS41oS12HfFxrwiV+lzoYkmZNSfYMtyDbMSACePtRYmITJVMlJSAeqw3uHZ914u9GJZCFKISMxDMAOqOXF4AdLp5GJBsGHhDrZKkdlTCJxKksbJ5aluMaTZp9bLopi7Fr0sYymGxtCSasz6xd2ZiE5h1/Vnfp3boHG0Up0zRJ2VLBcpzHes5j2ZiWiwmU9j2A07ohw81Srsdy0l0nmL/N4sokzCx9UvgzMRvBURSMnCRrHJEnlJA18IkyxDMwU9qSCR+mjloS1YD7TxOIkdZUmYhAuSy0jj1SSntYQLFJjeWKD7Abz4xFOxoQxV1U208oCbN6RyUpUrEqmslmEuXVTv8AaWyUjnd4KYXpFMmVwWysw0m4ouB+LrEI7lRUcDb2TLOktFvAlU8/VJmK/RST7rcYIL2FMlpzYgy5CfvTpgHgHMAMf0kxRpi9rSsOmxk4BHrFjhmljqnmswLwq8JOymXg5+ImJV1sRjJilJI/EErYvbLT4N44rslZZPo0uJ25gJaaTZ2LIsnDSjlfd6xYY9lYDzsZMmrQVYYyJaZks5CoqUsZg+YE0YVs0SIk5RQBI3UAY7ho24RxSwihfg+rconml0jT62+2aHEYtAKipkguAAw1FsrvaMztJSVHOJZYXJDA1LNXNQHW/CGomqzOpDjUj5rBCZikBABYg8AzcRrA8r/BLCl6AJgJAzKcFwxrpvFRFPE4lIoQ5f7KswrzAANtS0aVOFkrHVApoHAu9B82hkvZMkU9X5/G8L7EPgzG7QxzIdHVKnD2LG/n4xH0dwDvNL0YJA1INX4O0H9o9F0rWFIKsod0fAu45H8ouSpSUJCQkAJDAfkIp5FxpEqDcrYMxktRSygyTcCxeMti5Pql0PVJcEX5RqsXiWIBHDKkacgHv2wCmYRKicyyGJYNWmlYrFKuycsb6J8MQsAkitxf3R2dhQaka3Cmbm9LbuESScGEgOLmymL6MzXv36xOkN1AmpJcPQMKMTRhZoUqvQK62ZXasoJmkAvQG7+IAeKcG+keFCAigBrYG3MirHzgII0i7RlJUxAOW30jcTE1YCWaP1qhmZzlqmmnnGLwyXWkcR5xpsHMCHypfcWtxrV/CJmXAIJxaUoUCgINTbqlrCpcCOy5xWklYEtrKS3YwPwivhMVm9lJmEBy1rnRgYpT0KAQU5y5KmXmDPoNAIyo0sNJXKb21d/5QoD/AEKbxHBjCg4hzLappX9pzWlQBxfhFLGqKinKPtZUjy8fOJFAJQVEsVOkPuFz2274s9FMN6ya5FJZzb6tT49kapUZSdmwwUsIQlH3QA41aMT00qtCv0x4ho3E5TAnhGJ6U0SknWnmYPUJegKTOZotzJosNLwKFIfh1F+2NCQ90bxak4iQkLIQqagKSTQgqAYg6R6/jlTVghbA2BZgPw9keJSGDK1HnGumekTFTV/WTJcsgMMqBXtOvOGmiZRbPTTNngJUXIDCgoQO+tfCBWOxJAIUpKQVPlWUktVxlPlGHxPSSYpLKnTVDUFeVP8AhQwJgb/KMIf2Ryv4XhSk2tIcIJPbCGN2aqXOCsM+QsaBsitQl7perdmgibFyET64r6UtX3BPSZPMCZ1kcmLbzAIdIJiyyEqUTZqQf2Vg1+1iVJKiKSwaDmXqeVOcZOUl+G6jF9WOwKJaC0jCyUkaqCp6u9WVKT/6kQbR65YAmzVKYhkkpCUjeEISEvW7d8UBjCzMw1ax90VMRPJFykNYH3CMnJs1jBRCCkylKYzH3AW42eOSUJzMkK1Lg0Txc68GgPLWo1Qoh9WYngxtFtC/V0YkqFVVFN1B/GJoux208UHYqISXGZI43JfyERmT1QygpxS+usKRVRzKyZj1QonN/hsI4qUpKkkqvQA9thAhEOFkBC86FNvS1C12rSDWExwV7QY2O6BU9QNgUqHLuI98OWKVWEtd6V3QMA6s6QC25gJpOdBBDVS2o+077oI4bEBr98dxeIOXqivzVoSdDezG4dEwgmoyfdUBwZ1GrnRuUSS8M5DlQJuMz04tUdrxHtLGJEwpWl0hVCUhn1IPOJ/piiKFAD3CR5tGzdGKV9jpxGQ1JDlLAFzW7nkztFXESsw6roCWZVcxJvct3Axz6YSplpzKDgNo/IgARCucbChd2Jt+I0az/NmiWUdsSMyUKEwrNQxJO6g3HeOMB8hAJpu79fCDv0ValFaqueCXprWm5ovYCRh1JIKUuLpVUgjc/mIrlSJ42zKYcdZL2cRqZCkpBCSaIpa+415aQ2XhJecqlAABLKDBVyGNaJOmsSzcKlCicwSq4YgdXV3tCk7CKpj8JNVKVnTLSUqAKik+0dHzBxys5McVISokdbRQIUXG8tQEB4bhpjKbMlTgnMpbJtZta8NYYqYQlPq1gJWHCSAa8N26xiSy8JJ/rV9oD+UcgAtcxy4mu9eqq8KCmGgjitnzFlwEpSKJKlB8osWDmt7axpei2B9TIOZlKWrMSDRtGcPbzjKYCWZq0oSaFTPw1Pc8b0SwAwoBQRZlY3aUxkHujH9Kw6ED8f8A9TGm2gXKRxjKdK5jCWBqVHuaF/oa6szyk+EKSm/hzh0pBh3qy/ONCSXDqiPHj2YYKFodNrAAyUgi8SLlA01NA2p0DRGhJemvnBfo7gD69BUUlqtcvYU0qbwm6QJWzVdH9lpkIAbrkOtT/wCUPYecWZk3rnMC3Fu99YeFABlEuNLlvloZUmgPD4/lHK3Z2JUjqgkhiw4A92kRJljMwFO137YRksSAQSKto/MdkQ4lMwsSvKRqKjuf54wIGSzphskEngKjtMVRLmJSVkMl6kqYvyevJoccUCcjuq7McvfSIcpKnNSNAfZ5sIYHZiSojMP/AGL+WveI4vFISQAAVWFC47Tcaxyaq4mFdX9gBmtV3rEGKL0DlVPaFxa3CGhMtSVvUliKaV5xeQy8p0N+YPGtYGJQU+yQSxFe/sMTYadYqYP47jzvCaCwnLYF2Aozu1HvF2W7u5IItp2awDx+KAc5ny6C/wA84J7MxGdD/POJGZ3bGFyzSk1SpJKQTQPfseB+ysODZ2Z3ejg2B1rGj2liUqUAQ+XrO1riAuKl5pmYKypYAEJoN9/a0tGqdqjNpXY2fKCV5kr6zezoz8dHMWMPIucwCiBVQcAasHY8KRzBbPFV5s5IZTljucEWDPSOTMMoMSXNiQH5ePzudklxOBl5aqUom5fKa8hSBH0daVFUohJqNCW3l6e+0X8JiCVAKDN2V09r5qIr7USETUrH2gQwo+tt8TbKpMlwqyX9YrMpg5AAJ3Wo14szJAUkZWP4VVsfj2RWlYkWADnnXwJi5KlgB7NVk+cS5MrimDQspdwgA6ZMu971IHkYsYLADETQojKkJq1K6FNb8YW0sMhRClabjZ30NxA/AKFs1iesgkADhYxV2rIcaew9/JqXumHiVl/KFEYWsUdX+IfCFE2/0ql+FXojhqqWPs9Uc9fBu+NOlcCtjSBKkoTYs55mpggVx0HKU8Yt18vfA3aUkKASoONTurFpS3UT80gRtvHqQsAMeqHeM3d6NY1WymcMlIOUg+HY++KmIFAa84izKUXPZ/DSLExDu9TS1h4VMV0D2DsYKgg3ryvT53xCJ5ifEylPaK/qTujQzZz1xjWdD0ZJa5qgxUWQSbge0W3O4f4RlRJOkbCUlpSEIUFCWMttdTftiMj1ReNbsvTZ/W156fnHTj6AAMQdLtw3dsQJmUyghwzv+TiK6cSA4CR2t3vbsjFI6GwmhYI6obeS1+yOIXMAINeR8WMCJeKJPs9UW4P22i3LxiyA1D58hA0KywVGmejWOnfDTifWe0UgB7kl2tZn74rTlEg1Cnu96fn5xFIQF0KBm3ineIKCy/KMtQaji1yfKI/VKNQHIskjTfW9Ykw+DKqUDa7jy1hs9ASnNMUOwGjE0Z7/AAgGd/4iRRSE0q5ScwGpobcYelaGK9CCez3GIcbkmFJ62VqqFARoDWsU1LDhqgWB7n42goTZe+koWjqjUkOKhhUjxhkzFzJcsAEA7iWLNeKmEnglrEubMOLNwiht6d61hLqwJVo+7wBhqO6Jb1YXweKzKUrfrS71IpziQFC1rbSgYsCRett4aAuzplEgA2Yhi9Bod/GJEyShSkpCwXYBwb7wzP3RXHZPLRdQFIJKQAdE2cuNXZoszs6jlWlKAoGrvUGgceTxRUSS03NmFikgMKXBDg+cd9ZnyhIUokhwSSA7CpsO6GxItZQAWCCXBqrL3P7UOGHK5JBSagigqGNCau9PGIBs9bKykkg9ZgQzagPbSkWEyyhTBdSxBa54nQ2o8ShtgfDqygJmEuNdeXOkSTJnrFZJRJIGh3cTBTGTUKSStB/SSzbmN+9u2KeB+qClSkkgnrMHLUYClRevGBr0fJ0DFIXUEsXbKouxPDQxfw+Fw5cKmKSQwa3uJbwhk+SD17cXBJ/ZveJMLh1KdRUHFgde0WrrrDsC0dmHRFOcKOAHeRwc04RyI2VSD60CG4hbCHSlPFfaJ6pjY5ipKr2xndvpzTlbqeUaKUbPvEVtqykrDasK6jeLU0iE9lpaM0VsK3NtYvYeUSxN7X39sWZOCQnKpLqerqOnDdFhUoP1aC9AxD87xTY0U/UuRuOpGvCIJ0gPRmdqwTTLTUE1LNStfF4YuWhJUlf2Q7uG0oRStdHvAgBcvD1cvlD6M35wwhSFMC7hwd4gyqRmyglASz5jYilga9+6BQICmT7IcAktwYb4GCC8o0BBCmG+3CorD5yAQxSBwFYgwu0EC/Va4fyi0jGS10C3OmkZbNjslKUhm8NPdDpvUvrbn4MIqzpjApDuNTQg9vnDkq1UqhsAfABvdDCx6dnqLnNxbRxw3xLJGRVSCTwI7IGTMeF2BAe3DfWmlomlTgW64IYX07oKYrQRTnUl0XJYg0HZFPELW31iaHe3fakRfTVoJKSC9aw3DTgVZllyRuJD794gSBs7IxaUjLmSEaghj3PUxHNxVeoHTpcFvdEWIwilHPlyu5Yw6YBdSiDwbu/KKpEts6ucoBS7Uq260QYbBhSicxcgN7j2GFiZbjICTmAqbUq3OH4b2WWFgpAql7FqEXv5wxenJcxSVqIqkDrA1AAZ2B490EsOslDJmCtKB1HdV3FN8JMrMxV1hZnIo9DmGjvTjCElUsuE5kbgCRWoCnrmejceMLsCLGTJiMqloGVTJSRlc8Te/ugpLKglPVANwCzG7WLUp3RTMqXMyh1PmcAktUWA3XqbVizOJQiYCwuMtlBxcE25iHX4IiMsoLJUUKJcLIGV3qOBhIUtNCpwarZwoEnTq1cWIESyJc2aHKlFIGZQIABpQCmveIjxGGCS5BAqzEm3tDKaOAXfdEjFjEJSQA7XCmfUu9mNqbhA5aikgJNNcoq2/wANYJYWbJW8vIlVagWsPusHroIjmqlJOVJAJIDdYFHFnrS8HoFGYkAJUJgU93DAbwFMx3NeHyZ6gp61clTFQfdpZ7xYTNSlxMJCElQS5Sx1LMS5fS8NkyszFRISaiumjgecAWC5qUlRJExySbH9mFB71R0X/ujkKxnu38hsD/Uf6kz9uGTegWAVeQf1s39uFCjc5xv83+z/AOoP62b+3HJno92eQR9HLEuWmzRrwmRyFCpDtkafRrswWw3+rO/eQ5Po52aH/wCXv/azT5zI7Ch0FiR6OtnBWYYcg/8Amnbmt6xrQ9Po+2eCT9HqWB+tm6W+3xjkKCgtkKvRpsw3w16//LOvX+04mI1ei7ZZDHCvznTvP1kdhQBbGfzVbK/7Y0/t5/72HfzX7L/7Y/rp/wC8pHYUFBbHJ9GmzRaQr9fP/exw+jLZh/6dX6+f+9hQoKQ+T/TqPRlswWwx7Z04+cyHK9G2zT/03+rN/eQoUFILYv5tdms30c/rp37yOyvRxs1Ps4b/AFZp85kKFCpBbJJ/o+2esMqQSP8AyzR5TIqH0V7Kd/oxf/zz/wB7ChQJITbHyfRlsxL5cMat/TTjbnMh49G2zXzfRyTWpnTjfnMhQoKC2dPo32ab4c/rp37yHj0ebPp9QaW+unfvIUKCkO2SnoJgcpSZJYv/AEs167jncdkRj0fbPy5fUKysKGdOIpa8y/HluhQoKFbOyOgGASGEhTcZ04+cyOr6A4A3kH9bN/bhQoVKx2yth/RjstAIThm/vZx3amZwieZ6PdnEKBww6wZX1kwPzZfjChQ2Kyuj0X7LBf6M54zpx85kPl+jfZqSSMOXN3nTja15lI7CgoLJf5AbP/qP9Wb+3ChQoKQ7Z//Z">
            <a:hlinkClick r:id="rId3"/>
          </p:cNvPr>
          <p:cNvSpPr>
            <a:spLocks noChangeAspect="1" noChangeArrowheads="1"/>
          </p:cNvSpPr>
          <p:nvPr/>
        </p:nvSpPr>
        <p:spPr bwMode="auto">
          <a:xfrm>
            <a:off x="258763" y="-2819400"/>
            <a:ext cx="7810500" cy="5905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12" descr="data:image/jpeg;base64,/9j/4AAQSkZJRgABAQAAAQABAAD/2wCEAAkGBxQTEhQTEhQWFhUWGBgYGRgXGBwaGhwYGhoaHhoYHxwYHCggGBslHBwYITEhJSkrLi4uGB8zODMsNygtLisBCgoKDg0OGhAQGywkHCQsLCwsLCwsLCwsLCwsLCwsLCwsLCwsLCwsLCwsLCwsLCwsLCwsLCwsLCwsLCwsLCwsLP/AABEIAMMBAgMBIgACEQEDEQH/xAAbAAABBQEBAAAAAAAAAAAAAAAFAAIDBAYBB//EAEsQAAECBAMEBgYGBQoGAwAAAAECEQADITEEEkEFUWFxBiKBkaGxBxMywdHwFCNCUmLhcpPS0/EWF0NTY4OSoqOyFSREVHOCM8Li/8QAGQEAAwEBAQAAAAAAAAAAAAAAAAECAwQF/8QAIxEAAgICAwADAAMBAAAAAAAAAAECEQMhEjFBBBNRIjJCBf/aAAwDAQACEQMRAD8A9C6NFtoY9O8oV5/tRr4xuyzl2xiR96Uk93q/zjZQAKFChQAKFChQAKFChQAKFChQAKFChQAKFChQAKBfSHbKMLKK11JohOqlbuW8wTJjyvp7tRM+flR7EkKSToVFnI4BmgAz8+aqYpUyZVSiSSa1PwDQ2ecqQANw7Ifhh1cx1L99vARUx84Zjyq9GHxgRRCmU7tw7/l4nRJCamptXhHUqoA29vKO5dOMDYI6FNCW/afkRGHFT+fCJZcxi5OlvnWJGdlcW4/ARKt1Uag324RACTU9/P5MIzgkOd9n90ZspImJ3cxwFg+6Bsya5YFye4D58o4rGmY6RQO1LkxDNUllZKM2rl9zDXXtEIqh82cEBhcXP8YqonpIdVBU6P8APxjuUA1o9dLnkK7r6xBiJzHQGjgirE25/CEMb9JStsp1bS9KatBFGzyRUjMWJcOBw98C9n4XMsOR1a0oKcjvZ4PGS96cYTY0gXPmerV1jpVQ7AHaoat4qIQkKzMpSg4JJYV/RqotBxYSiiQ/IOX8IEzZ6cyRV72YH4V0MFg0QpxKGssf3ZhQ1eOW565vu/8A1Ch0xHt6jl20n8cj3H9mNpGJ20cu2MGr7yCPCYPfG1EdBznYUKFAAoUKFAAoUKFAAoUKFAAoUKOEwAdiObNCQSTa8CNtdJJMgEZs6/uJNe02T2x5vt7pHMm5nJCSScoNLux3txtCA0fSnpcFZpMg0brTB/tT8e7fGHCXHc/wh8miSTHAKk/PzeEUdUpg+6IRKc9YA2JrqLdnnHZq3IHzSGGdpvaCwO4icnOco07Nw8YiUurvwhE7rmKmLxIQClzmO7TvtAPsnE5va7A4HiYr4vaAQRm13VYakmBmJwsxaFLBFKOXc1qwG6B2ypExM1D5iFuktUjjY6wu9l1XhqZ20x6tOUuLu193IfGKxKpleRNTpy0iBKWUUsoEC5BsDRuUSInBnCr0OYMW914zY0SWAo/I8NHA4xXWlbHMlKUhzlzdZ+7yfdFmbiWagS9A1SfCginNUSAVBmq6qVHL30gGNE9TpcO1gkZi/wB4sHfcIWIkKVX2VPc1La63gjgUqKSUkFL0tFLHTsgJIcnfCvY60R4TDDDpKlKzLW19AOG7XuiylSldYrpoxp4cYz/rlGqmPvi1JxgloJIcO9DY7j874HFiTC6yz1qYrFCVKCVDrO4vTk0Bjj1zuqgZQ9VWAGpJF4vycIJjBClZQwWdVtcFXEtQFhBxrsLslVg60FOYhQWRIYAAM2gFIUKx0epdNDlx+z1/jb/On9qNwIwfpNVlVg5n3Zh80H3RuwqOk5R0KMp0p6VTMJNSgSgtKk5s2Yg3IIZuXfDeivTE4uaZZlBAylSSFEuxGhAa/hAM1sKFCgAUKFHHgA7CiticYhHtKA4a90A9pdKEoSSkAAaq9wgFYdxmMRKQVzFBKRqfmp4R57t/pmqa6JTol2J+0odnsjh/CMztbbkzEzHUo5ATlHzrEKEhuDQmUji8QS4Ft/dEcuWXrXjEzDS4iNCt8IY9+qO0/PzrHJiwlLn5/KGAu3jHJiwxhMCJKtRFebNAqS0ShTCKG2cMhct1CqS7v33pDGXZc0LS6C+gbePKBO1EFKnUaKoOYFqRDgdroQ6E2DMdH1tyEEZC1LYjKpP3rDkBClpFRWwVgyq6wcpzM9mIv3xblyhhySqY5+zSvNg8WcUoMxYggngA1DxrGaxs1+soltBvgjL02WJSi3J0gr/x7MoA1T4+MWTjkJAuXsW8KRkziRmGVAHfbi8ajByD6tKW0c0e9YU+7Y7g4VFdCOPQVpQgkKLu4pQWO8xT2riqhGcNdiag82MRbUliUnOwClHq6kDU8BuHGM3OXUwRimYSlRsMNtNEhKA+ZBFxXt3c4uT8fKxCGD9qdd43Rg5c8imkHdjSZJU6lh9xcJ+eDwSxeoccnhUnj1aspIJGoqPyhoRnORINQXYVpqBvjR7bwCVerV1QEO9GDdl4j2dhAk53BJtoAOELloKJNm4NeUS1sJYDBIYE8VEUftgtIlpQGDUDACwEQSUtx8InCSb2jNlo56zhCh9d3hHYQHpHpWT/AMvKVum+aVfCNlg5wVLQrelJ7wDGF9IWJz4XlMSfMe+CWxdpKOGkV/o0DuSBHUkzjvQT6SdH0YvJnWpGTMxS1QpqF+UZzozsD1UxM6WpScuZP1hBCjVJZCalL1clJ4QZVizAvCbVQkFClpCgtYZwD7ampD4sXI10ieRVcwK5JygdlT4w5W0UxnVT4jmYkC8PiLkaFe1BoO+BGP6QGyT26dkZ7HbTJoPGBa8Qd4godhPHbSYKUovqXuYyO1cYqZU6+AGkT7UxhIyjg/uEUDVoTLR2XSLTaGK6DrFiX3xBoSFVXaK0wWh0w6i1mijtKepuqOsaBoALQmDTjEU0mw30iHBkITlUbb/PviQ4tINKkfPlCsaRIqgAN9Yy/SLFuvI9AHbi574MLxhUVBKTdhGT23MeeeAAs2g98Xjf8hTjSK6pjC0FejmM/oyoAe0HJuLih+WgEpUT7LDzUintNXjGs1aZnDTNTMBdeUvmuSpk7qPSA+GwfrqaILF6Cr+9u8QQk4hYUXykPlo4GvdHNnyVTJhzOUIIDvSv2eAtSMcUHN0jonlUI76KiOjswErFUJL2fyglgEKzG5zMG1G7XXdGlx6kiXmYJAFwGaM+sFLlOUVJNLq3uTR/jG3yPjfWruzHDmU31RH0g2UZgSmWXWkuSpVG1HvjGGUS76XsfKhjQ7Uxc1CVlRAzUpvNH3gM7aUijs5A+iTqAq9ZLSmjlzoDpRz2RhBPiXkaspTpafVkp0bvPnR+6KqJjRa2itI6iQfaKlPvZgOyvfFB41g6Rk3yC8jaJyiXMOZGj6cvhGo2aaU07+FdecYOW5LDXSNhszC+rljMpJFHJ04cuPGMs1dmuOw5LG+kWEAGBCZ6WBLsz2IJHB7xZOMLdVyGdmane7Rzs2SLhnJ+8YUD2P4R3woQz0bpap8LM4ZT/mEd6Mz3wsrgCO5RiPb9cPN/RJ7qxT6ITXw4G5Sh5H3x3enn/wCTRmZGZx2Fl51TFKUPrFClh1QrRJMHFTN8Z7aU9zNSGLrBrxlt7obEg1M2mGocz9gr4xRnY0mBMieyeI0iWROzFm+yo0O4E+6J5bo04acvCaarfFadNCQ8QLxg0Bf9IfCJ5mFC0F1ZWNQQSdODC/jGssU4q2YwzY5OkwTndydYinzwgCLi5KU0JUCLukftQM2ggpXSoUARTiRx+6YxyY5xVtG+LJCcqTLCJhPXFiGY0Y8IsyZ7vod3GKmCQTfV9IgViwhRZzo3frYPQRzpnW4poImYxe+Xee6w+aRVxs0E5zRjyvekDRiJmbMVM+iWblxhs5SgmgZ3tx+03zeD0NJUPxO0HPVS/HR/fDsIFLLvQCtL8LRFg8ApQeo7fdRrw5E9SDkNNb33XoRDAvBQDJ9kfO6M7tXAVnTVKBJsNR1hXu84LrxNKkQNx+IMxKkIAJIrSpatO490ODpkzpozQqWgtsjDAsQmqSSSS4oBcDSvhAmSKl90GtgyiczGpLM9aVdt3GOrJ/SzDH/YNypQKc5WhZ0ShISd5AIqe6Ls7DKyJT7IHWJUWr95jfSraRTlTEoOQIct1WHVF7nRz3xHjMKAVLmTFTDV3oANBT5pGfx+abcfwvLx0pFydMC0FAmlSjRqN3AOB81iaZsxIl9ZWbKndu1juCwEqX1kiu8l4fidpoTQqHIVJ4MLxMpzkqkwSipfxVAXFbOSuW0xQBLFJBcgt3cO2KvR7B+slKQFBKkzCTVi4BF9Ka1ibFySlgnKFP1XLFtdWt5RS6NS1JnTVAkLSSDv1eDEwzIF9IMCqTNyrZzWhfU69kDCIP8ASuQsKStRd3HvsRxMAI1MUPkTcpeNRsvEuwrW/YHeMmYN7JmMoE8ubiMckTfFLw0KZoSSTRJ1LAcqMXffviMzs2arClQzaNVqGGkAsRSlGIDG19LAxybODsopSp6gu7cCwfsjFI0bHZ1cfCFEGT+0l9yj4684UOhWepYzEomSZoQoK6inb9EtAfonjEplKBP2n7wPhAHZ21FSytNesli3M9zV74fsuYA77w3jG7l6c6h4arE41zw0tAmdN66iaBkHfqR2xVn4gp9ogczFDFYskgoYghqm7cvmkT9rKWFBCdiCz8BEmzsalK3J6tiTShu8DDKWsAfVhRchJJ8AYj/4USGVl8374zUqfI2cU48QrkfVB/vUfGDKPrKqUgFg4zJqchTdL3B8BGPGw5R+w/YAPKF/J1FghIB/CCe9QU0deT5vNVJHFj/56xtuLD2NkTFFyMxYBwUmwFWeIVAZUZqEZgQ2jv3VPdAiT0WkCpSDz+ad0E5WyJSfZQB2fCJzfN+yHCtF/H+B9WT7Lt7OTFtZozU3ENOUkn2nI1Yj4+6Nh9DQzNAzF9G5S1BYUoEXFGPCo3UjkjJHdKLKEtQYW7YbLmKJZiU163VAHAm7wTm4cIGTJ1WuQ78BSBE7LJAUD1SWa5Brx3wyeiDFbQWC2YhIsP4APFZG0Qt0qqC7HUcQ3lBtP1nWAoB7UVMNhEy0KZgsl1M9ACcthTXdDTQNMi2fhU3nKBTTKKpJ4N2XgivFjKyRlFmAcnsAr3xCnDJKQcqCd4JuLBg3whKUqifs2pTthMF+GPwSASoH7i+8Bx5Re2DdV6ANVhBdeyZb1RXtr/hi2nBiTUAMbAB/zPONZZk1SIjiaZxCyVaMA7AE2/3d8V8btZCVFKkqUQLsN3E0HCJpiphcOoHQZaeEZbailBZCrt831i/jZHGTon5EE4kuL2xMPVSWRpvbjBDYuHdImE9YuzmAeDkesWlJ1v2CNOjCKZhRmAA3aNEZ2ugwJ9sRxASaAZtKP4G2sZ+fNUmdNUCxKqsWGhN9xg7MmqTQhRJ3ADtt5QFxOBmLnKAocucueQNnrEY9MvMrRSxeJUoAKUSPLsirDSqHJDx0JnMcg3Jw5KUZOsQpJLBmDGrni0BXaNBsfFfaJypZnY3DFrHSM8nZpCqYTxMhSUjLUmtq9la8obhJKQl7cGbspxbyhxnmWAtOVlNdya8Hr3x2fNKqUzfo5Sx4s9zGWzTRUOJ4tws3C0KEcPwknib9vGFD0I05loatfneIB4zaXq8yRRRsd1TFrDEswBYOzirVq++1aNFDF4TOXHIl9N/GBMGqBGJxhV9onfUmLWAxagRld2PV0J07XaIMXgVJBUlJVLH22px7o7sVZzqUz5UlTcfs+IjTRFsLbP2mv6QEKU6RTf1wxKhu1HbGqRvaMNs3CrTOl5klLlR6wagd/dG3lqp884xzeG2D0mEPeKisSkUJA5mK6tqIdkkq/QSVeQjGje0Eyp4QVFJM9R9mWv8A9sqfNT+ETShMOiQN7k+DDzgoOSLGaFmhhwbjrKUeA6o8K+MclYFANEA9j+cKh2SJxKbOkjUOPKB+O2YmZolnsTS/fBhKNwaEQXu0Um0S4qQDn4WYlISlLD8NQOTRUmulJJBUedqb3jVlYapeIp8gKFQCPxfHSGpicTNTZxr6s1poGroeHbV7iGzgAlLqzE2DgE77nh2QTm7ESSfVkgEHq1yk7qVA7+yMjjMJiUzMmXe2ZuNQxblGtcujO1F7DUzFqIZICaMXIu1v4w8SwWUpRdNAHYfnSAR2QoAFbqK2ZiQH40aJpeaWCEFwLg6FnJJDgV0Z+UJwBTLG0cVlDuwBoASa7w8ZTHzsyySSX3wTxOz5qusogBqAVgbhZHrJqUjU34RtiSSbMssm2kSbLH1ia3cd4g4J5cpSlbi56oHFiowN2ngxIWcnWTSu47jFrZk9KgzJcWLF2NwCCMv5w8kVJckTjk4viyZZmrFHyh+sT1jwYC/zWLKcJkQ7mtSzueHy0V04ggXcJB6r0Ph2Q9GLcAqNN169kYbN7Mcu55wgYfjA0xbWzFu+Io6EcrOxrNgEIkpzJUcwUQE6v3Gw+bRko2eAkEy0oALZUirAO34rjhETZcFbHTFy3qUOSxAcnlxbi3ZD8Vg0kpKOuBrV7PZRKWDWeEcOkIUnKXBOiQdGL99rtDDQpTLUpNy2UUJ4vTTnGVmtCr90nj1fhChyZbBlE5heqL63mPHYLFTL83G09lF7ZNYFzcQFkqAAyguNHAP5RYxuKCUukHeHoCd0U5s9CUEhFVuNS41oS12HfFxrwiV+lzoYkmZNSfYMtyDbMSACePtRYmITJVMlJSAeqw3uHZ914u9GJZCFKISMxDMAOqOXF4AdLp5GJBsGHhDrZKkdlTCJxKksbJ5aluMaTZp9bLopi7Fr0sYymGxtCSasz6xd2ZiE5h1/Vnfp3boHG0Up0zRJ2VLBcpzHes5j2ZiWiwmU9j2A07ohw81Srsdy0l0nmL/N4sokzCx9UvgzMRvBURSMnCRrHJEnlJA18IkyxDMwU9qSCR+mjloS1YD7TxOIkdZUmYhAuSy0jj1SSntYQLFJjeWKD7Abz4xFOxoQxV1U208oCbN6RyUpUrEqmslmEuXVTv8AaWyUjnd4KYXpFMmVwWysw0m4ouB+LrEI7lRUcDb2TLOktFvAlU8/VJmK/RST7rcYIL2FMlpzYgy5CfvTpgHgHMAMf0kxRpi9rSsOmxk4BHrFjhmljqnmswLwq8JOymXg5+ImJV1sRjJilJI/EErYvbLT4N44rslZZPo0uJ25gJaaTZ2LIsnDSjlfd6xYY9lYDzsZMmrQVYYyJaZks5CoqUsZg+YE0YVs0SIk5RQBI3UAY7ho24RxSwihfg+rconml0jT62+2aHEYtAKipkguAAw1FsrvaMztJSVHOJZYXJDA1LNXNQHW/CGomqzOpDjUj5rBCZikBABYg8AzcRrA8r/BLCl6AJgJAzKcFwxrpvFRFPE4lIoQ5f7KswrzAANtS0aVOFkrHVApoHAu9B82hkvZMkU9X5/G8L7EPgzG7QxzIdHVKnD2LG/n4xH0dwDvNL0YJA1INX4O0H9o9F0rWFIKsod0fAu45H8ouSpSUJCQkAJDAfkIp5FxpEqDcrYMxktRSygyTcCxeMti5Pql0PVJcEX5RqsXiWIBHDKkacgHv2wCmYRKicyyGJYNWmlYrFKuycsb6J8MQsAkitxf3R2dhQaka3Cmbm9LbuESScGEgOLmymL6MzXv36xOkN1AmpJcPQMKMTRhZoUqvQK62ZXasoJmkAvQG7+IAeKcG+keFCAigBrYG3MirHzgII0i7RlJUxAOW30jcTE1YCWaP1qhmZzlqmmnnGLwyXWkcR5xpsHMCHypfcWtxrV/CJmXAIJxaUoUCgINTbqlrCpcCOy5xWklYEtrKS3YwPwivhMVm9lJmEBy1rnRgYpT0KAQU5y5KmXmDPoNAIyo0sNJXKb21d/5QoD/AEKbxHBjCg4hzLappX9pzWlQBxfhFLGqKinKPtZUjy8fOJFAJQVEsVOkPuFz2274s9FMN6ya5FJZzb6tT49kapUZSdmwwUsIQlH3QA41aMT00qtCv0x4ho3E5TAnhGJ6U0SknWnmYPUJegKTOZotzJosNLwKFIfh1F+2NCQ90bxak4iQkLIQqagKSTQgqAYg6R6/jlTVghbA2BZgPw9keJSGDK1HnGumekTFTV/WTJcsgMMqBXtOvOGmiZRbPTTNngJUXIDCgoQO+tfCBWOxJAIUpKQVPlWUktVxlPlGHxPSSYpLKnTVDUFeVP8AhQwJgb/KMIf2Ryv4XhSk2tIcIJPbCGN2aqXOCsM+QsaBsitQl7perdmgibFyET64r6UtX3BPSZPMCZ1kcmLbzAIdIJiyyEqUTZqQf2Vg1+1iVJKiKSwaDmXqeVOcZOUl+G6jF9WOwKJaC0jCyUkaqCp6u9WVKT/6kQbR65YAmzVKYhkkpCUjeEISEvW7d8UBjCzMw1ax90VMRPJFykNYH3CMnJs1jBRCCkylKYzH3AW42eOSUJzMkK1Lg0Txc68GgPLWo1Qoh9WYngxtFtC/V0YkqFVVFN1B/GJoux208UHYqISXGZI43JfyERmT1QygpxS+usKRVRzKyZj1QonN/hsI4qUpKkkqvQA9thAhEOFkBC86FNvS1C12rSDWExwV7QY2O6BU9QNgUqHLuI98OWKVWEtd6V3QMA6s6QC25gJpOdBBDVS2o+077oI4bEBr98dxeIOXqivzVoSdDezG4dEwgmoyfdUBwZ1GrnRuUSS8M5DlQJuMz04tUdrxHtLGJEwpWl0hVCUhn1IPOJ/piiKFAD3CR5tGzdGKV9jpxGQ1JDlLAFzW7nkztFXESsw6roCWZVcxJvct3Axz6YSplpzKDgNo/IgARCucbChd2Jt+I0az/NmiWUdsSMyUKEwrNQxJO6g3HeOMB8hAJpu79fCDv0ValFaqueCXprWm5ovYCRh1JIKUuLpVUgjc/mIrlSJ42zKYcdZL2cRqZCkpBCSaIpa+415aQ2XhJecqlAABLKDBVyGNaJOmsSzcKlCicwSq4YgdXV3tCk7CKpj8JNVKVnTLSUqAKik+0dHzBxys5McVISokdbRQIUXG8tQEB4bhpjKbMlTgnMpbJtZta8NYYqYQlPq1gJWHCSAa8N26xiSy8JJ/rV9oD+UcgAtcxy4mu9eqq8KCmGgjitnzFlwEpSKJKlB8osWDmt7axpei2B9TIOZlKWrMSDRtGcPbzjKYCWZq0oSaFTPw1Pc8b0SwAwoBQRZlY3aUxkHujH9Kw6ED8f8A9TGm2gXKRxjKdK5jCWBqVHuaF/oa6szyk+EKSm/hzh0pBh3qy/ONCSXDqiPHj2YYKFodNrAAyUgi8SLlA01NA2p0DRGhJemvnBfo7gD69BUUlqtcvYU0qbwm6QJWzVdH9lpkIAbrkOtT/wCUPYecWZk3rnMC3Fu99YeFABlEuNLlvloZUmgPD4/lHK3Z2JUjqgkhiw4A92kRJljMwFO137YRksSAQSKto/MdkQ4lMwsSvKRqKjuf54wIGSzphskEngKjtMVRLmJSVkMl6kqYvyevJoccUCcjuq7McvfSIcpKnNSNAfZ5sIYHZiSojMP/AGL+WveI4vFISQAAVWFC47Tcaxyaq4mFdX9gBmtV3rEGKL0DlVPaFxa3CGhMtSVvUliKaV5xeQy8p0N+YPGtYGJQU+yQSxFe/sMTYadYqYP47jzvCaCwnLYF2Aozu1HvF2W7u5IItp2awDx+KAc5ny6C/wA84J7MxGdD/POJGZ3bGFyzSk1SpJKQTQPfseB+ysODZ2Z3ejg2B1rGj2liUqUAQ+XrO1riAuKl5pmYKypYAEJoN9/a0tGqdqjNpXY2fKCV5kr6zezoz8dHMWMPIucwCiBVQcAasHY8KRzBbPFV5s5IZTljucEWDPSOTMMoMSXNiQH5ePzudklxOBl5aqUom5fKa8hSBH0daVFUohJqNCW3l6e+0X8JiCVAKDN2V09r5qIr7USETUrH2gQwo+tt8TbKpMlwqyX9YrMpg5AAJ3Wo14szJAUkZWP4VVsfj2RWlYkWADnnXwJi5KlgB7NVk+cS5MrimDQspdwgA6ZMu971IHkYsYLADETQojKkJq1K6FNb8YW0sMhRClabjZ30NxA/AKFs1iesgkADhYxV2rIcaew9/JqXumHiVl/KFEYWsUdX+IfCFE2/0ql+FXojhqqWPs9Uc9fBu+NOlcCtjSBKkoTYs55mpggVx0HKU8Yt18vfA3aUkKASoONTurFpS3UT80gRtvHqQsAMeqHeM3d6NY1WymcMlIOUg+HY++KmIFAa84izKUXPZ/DSLExDu9TS1h4VMV0D2DsYKgg3ryvT53xCJ5ifEylPaK/qTujQzZz1xjWdD0ZJa5qgxUWQSbge0W3O4f4RlRJOkbCUlpSEIUFCWMttdTftiMj1ReNbsvTZ/W156fnHTj6AAMQdLtw3dsQJmUyghwzv+TiK6cSA4CR2t3vbsjFI6GwmhYI6obeS1+yOIXMAINeR8WMCJeKJPs9UW4P22i3LxiyA1D58hA0KywVGmejWOnfDTifWe0UgB7kl2tZn74rTlEg1Cnu96fn5xFIQF0KBm3ineIKCy/KMtQaji1yfKI/VKNQHIskjTfW9Ykw+DKqUDa7jy1hs9ASnNMUOwGjE0Z7/AAgGd/4iRRSE0q5ScwGpobcYelaGK9CCez3GIcbkmFJ62VqqFARoDWsU1LDhqgWB7n42goTZe+koWjqjUkOKhhUjxhkzFzJcsAEA7iWLNeKmEnglrEubMOLNwiht6d61hLqwJVo+7wBhqO6Jb1YXweKzKUrfrS71IpziQFC1rbSgYsCRett4aAuzplEgA2Yhi9Bod/GJEyShSkpCwXYBwb7wzP3RXHZPLRdQFIJKQAdE2cuNXZoszs6jlWlKAoGrvUGgceTxRUSS03NmFikgMKXBDg+cd9ZnyhIUokhwSSA7CpsO6GxItZQAWCCXBqrL3P7UOGHK5JBSagigqGNCau9PGIBs9bKykkg9ZgQzagPbSkWEyyhTBdSxBa54nQ2o8ShtgfDqygJmEuNdeXOkSTJnrFZJRJIGh3cTBTGTUKSStB/SSzbmN+9u2KeB+qClSkkgnrMHLUYClRevGBr0fJ0DFIXUEsXbKouxPDQxfw+Fw5cKmKSQwa3uJbwhk+SD17cXBJ/ZveJMLh1KdRUHFgde0WrrrDsC0dmHRFOcKOAHeRwc04RyI2VSD60CG4hbCHSlPFfaJ6pjY5ipKr2xndvpzTlbqeUaKUbPvEVtqykrDasK6jeLU0iE9lpaM0VsK3NtYvYeUSxN7X39sWZOCQnKpLqerqOnDdFhUoP1aC9AxD87xTY0U/UuRuOpGvCIJ0gPRmdqwTTLTUE1LNStfF4YuWhJUlf2Q7uG0oRStdHvAgBcvD1cvlD6M35wwhSFMC7hwd4gyqRmyglASz5jYilga9+6BQICmT7IcAktwYb4GCC8o0BBCmG+3CorD5yAQxSBwFYgwu0EC/Va4fyi0jGS10C3OmkZbNjslKUhm8NPdDpvUvrbn4MIqzpjApDuNTQg9vnDkq1UqhsAfABvdDCx6dnqLnNxbRxw3xLJGRVSCTwI7IGTMeF2BAe3DfWmlomlTgW64IYX07oKYrQRTnUl0XJYg0HZFPELW31iaHe3fakRfTVoJKSC9aw3DTgVZllyRuJD794gSBs7IxaUjLmSEaghj3PUxHNxVeoHTpcFvdEWIwilHPlyu5Yw6YBdSiDwbu/KKpEts6ucoBS7Uq260QYbBhSicxcgN7j2GFiZbjICTmAqbUq3OH4b2WWFgpAql7FqEXv5wxenJcxSVqIqkDrA1AAZ2B490EsOslDJmCtKB1HdV3FN8JMrMxV1hZnIo9DmGjvTjCElUsuE5kbgCRWoCnrmejceMLsCLGTJiMqloGVTJSRlc8Te/ugpLKglPVANwCzG7WLUp3RTMqXMyh1PmcAktUWA3XqbVizOJQiYCwuMtlBxcE25iHX4IiMsoLJUUKJcLIGV3qOBhIUtNCpwarZwoEnTq1cWIESyJc2aHKlFIGZQIABpQCmveIjxGGCS5BAqzEm3tDKaOAXfdEjFjEJSQA7XCmfUu9mNqbhA5aikgJNNcoq2/wANYJYWbJW8vIlVagWsPusHroIjmqlJOVJAJIDdYFHFnrS8HoFGYkAJUJgU93DAbwFMx3NeHyZ6gp61clTFQfdpZ7xYTNSlxMJCElQS5Sx1LMS5fS8NkyszFRISaiumjgecAWC5qUlRJExySbH9mFB71R0X/ujkKxnu38hsD/Uf6kz9uGTegWAVeQf1s39uFCjc5xv83+z/AOoP62b+3HJno92eQR9HLEuWmzRrwmRyFCpDtkafRrswWw3+rO/eQ5Po52aH/wCXv/azT5zI7Ch0FiR6OtnBWYYcg/8Amnbmt6xrQ9Po+2eCT9HqWB+tm6W+3xjkKCgtkKvRpsw3w16//LOvX+04mI1ei7ZZDHCvznTvP1kdhQBbGfzVbK/7Y0/t5/72HfzX7L/7Y/rp/wC8pHYUFBbHJ9GmzRaQr9fP/exw+jLZh/6dX6+f+9hQoKQ+T/TqPRlswWwx7Z04+cyHK9G2zT/03+rN/eQoUFILYv5tdms30c/rp37yOyvRxs1Ps4b/AFZp85kKFCpBbJJ/o+2esMqQSP8AyzR5TIqH0V7Kd/oxf/zz/wB7ChQJITbHyfRlsxL5cMat/TTjbnMh49G2zXzfRyTWpnTjfnMhQoKC2dPo32ab4c/rp37yHj0ebPp9QaW+unfvIUKCkO2SnoJgcpSZJYv/AEs167jncdkRj0fbPy5fUKysKGdOIpa8y/HluhQoKFbOyOgGASGEhTcZ04+cyOr6A4A3kH9bN/bhQoVKx2yth/RjstAIThm/vZx3amZwieZ6PdnEKBww6wZX1kwPzZfjChQ2Kyuj0X7LBf6M54zpx85kPl+jfZqSSMOXN3nTja15lI7CgoLJf5AbP/qP9Wb+3ChQoKQ7Z//Z">
            <a:hlinkClick r:id="rId3"/>
          </p:cNvPr>
          <p:cNvSpPr>
            <a:spLocks noChangeAspect="1" noChangeArrowheads="1"/>
          </p:cNvSpPr>
          <p:nvPr/>
        </p:nvSpPr>
        <p:spPr bwMode="auto">
          <a:xfrm>
            <a:off x="411163" y="-2667000"/>
            <a:ext cx="7810500" cy="5905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1" name="10 CuadroTexto"/>
          <p:cNvSpPr txBox="1"/>
          <p:nvPr/>
        </p:nvSpPr>
        <p:spPr>
          <a:xfrm>
            <a:off x="683568" y="1628800"/>
            <a:ext cx="7848872" cy="369332"/>
          </a:xfrm>
          <a:prstGeom prst="rect">
            <a:avLst/>
          </a:prstGeom>
          <a:noFill/>
        </p:spPr>
        <p:txBody>
          <a:bodyPr wrap="square" rtlCol="0">
            <a:spAutoFit/>
          </a:bodyPr>
          <a:lstStyle/>
          <a:p>
            <a:r>
              <a:rPr lang="es-CL" b="1" dirty="0" smtClean="0">
                <a:solidFill>
                  <a:schemeClr val="bg1"/>
                </a:solidFill>
              </a:rPr>
              <a:t>  </a:t>
            </a:r>
            <a:r>
              <a:rPr lang="es-CL" b="1" dirty="0" err="1" smtClean="0">
                <a:solidFill>
                  <a:schemeClr val="bg1"/>
                </a:solidFill>
              </a:rPr>
              <a:t>Emergency</a:t>
            </a:r>
            <a:r>
              <a:rPr lang="es-CL" b="1" dirty="0" smtClean="0">
                <a:solidFill>
                  <a:schemeClr val="bg1"/>
                </a:solidFill>
              </a:rPr>
              <a:t> Management   </a:t>
            </a:r>
            <a:r>
              <a:rPr lang="es-CL" dirty="0" smtClean="0"/>
              <a:t>: </a:t>
            </a:r>
            <a:r>
              <a:rPr lang="es-CL" dirty="0" err="1" smtClean="0"/>
              <a:t>National</a:t>
            </a:r>
            <a:r>
              <a:rPr lang="es-CL" dirty="0" smtClean="0"/>
              <a:t> Office </a:t>
            </a:r>
            <a:r>
              <a:rPr lang="es-CL" dirty="0" err="1" smtClean="0"/>
              <a:t>for</a:t>
            </a:r>
            <a:r>
              <a:rPr lang="es-CL" dirty="0" smtClean="0"/>
              <a:t> </a:t>
            </a:r>
            <a:r>
              <a:rPr lang="es-CL" dirty="0" err="1" smtClean="0"/>
              <a:t>Emergencies</a:t>
            </a:r>
            <a:r>
              <a:rPr lang="es-CL" dirty="0" smtClean="0"/>
              <a:t>  </a:t>
            </a:r>
          </a:p>
        </p:txBody>
      </p:sp>
      <p:sp>
        <p:nvSpPr>
          <p:cNvPr id="12" name="11 CuadroTexto"/>
          <p:cNvSpPr txBox="1"/>
          <p:nvPr/>
        </p:nvSpPr>
        <p:spPr>
          <a:xfrm>
            <a:off x="899590" y="2348880"/>
            <a:ext cx="8136905" cy="2308324"/>
          </a:xfrm>
          <a:prstGeom prst="rect">
            <a:avLst/>
          </a:prstGeom>
          <a:noFill/>
        </p:spPr>
        <p:txBody>
          <a:bodyPr wrap="square" rtlCol="0">
            <a:spAutoFit/>
          </a:bodyPr>
          <a:lstStyle/>
          <a:p>
            <a:r>
              <a:rPr lang="es-CL" b="1" dirty="0" err="1" smtClean="0">
                <a:solidFill>
                  <a:schemeClr val="bg1"/>
                </a:solidFill>
              </a:rPr>
              <a:t>National</a:t>
            </a:r>
            <a:r>
              <a:rPr lang="es-CL" b="1" dirty="0" smtClean="0">
                <a:solidFill>
                  <a:schemeClr val="bg1"/>
                </a:solidFill>
              </a:rPr>
              <a:t> Data </a:t>
            </a:r>
            <a:r>
              <a:rPr lang="es-CL" b="1" dirty="0" err="1" smtClean="0">
                <a:solidFill>
                  <a:schemeClr val="bg1"/>
                </a:solidFill>
              </a:rPr>
              <a:t>Providers</a:t>
            </a:r>
            <a:r>
              <a:rPr lang="es-CL" dirty="0" smtClean="0"/>
              <a:t>:</a:t>
            </a:r>
          </a:p>
          <a:p>
            <a:endParaRPr lang="es-CL" dirty="0"/>
          </a:p>
          <a:p>
            <a:pPr marL="285750" indent="-285750">
              <a:buFont typeface="Arial" pitchFamily="34" charset="0"/>
              <a:buChar char="•"/>
            </a:pPr>
            <a:r>
              <a:rPr lang="es-CL" dirty="0" err="1" smtClean="0"/>
              <a:t>National</a:t>
            </a:r>
            <a:r>
              <a:rPr lang="es-CL" dirty="0" smtClean="0"/>
              <a:t> </a:t>
            </a:r>
            <a:r>
              <a:rPr lang="es-CL" dirty="0" err="1" smtClean="0"/>
              <a:t>Service</a:t>
            </a:r>
            <a:r>
              <a:rPr lang="es-CL" dirty="0" smtClean="0"/>
              <a:t> </a:t>
            </a:r>
            <a:r>
              <a:rPr lang="es-CL" dirty="0" err="1" smtClean="0"/>
              <a:t>for</a:t>
            </a:r>
            <a:r>
              <a:rPr lang="es-CL" dirty="0" smtClean="0"/>
              <a:t> </a:t>
            </a:r>
            <a:r>
              <a:rPr lang="es-CL" dirty="0" err="1" smtClean="0"/>
              <a:t>Geology</a:t>
            </a:r>
            <a:r>
              <a:rPr lang="es-CL" dirty="0" smtClean="0"/>
              <a:t> and </a:t>
            </a:r>
            <a:r>
              <a:rPr lang="es-CL" dirty="0" err="1" smtClean="0"/>
              <a:t>Mining</a:t>
            </a:r>
            <a:r>
              <a:rPr lang="es-CL" dirty="0" smtClean="0"/>
              <a:t> </a:t>
            </a:r>
          </a:p>
          <a:p>
            <a:pPr marL="285750" indent="-285750">
              <a:buFont typeface="Arial" pitchFamily="34" charset="0"/>
              <a:buChar char="•"/>
            </a:pPr>
            <a:r>
              <a:rPr lang="es-CL" dirty="0" err="1" smtClean="0"/>
              <a:t>Chilean</a:t>
            </a:r>
            <a:r>
              <a:rPr lang="es-CL" dirty="0" smtClean="0"/>
              <a:t> </a:t>
            </a:r>
            <a:r>
              <a:rPr lang="es-CL" dirty="0" err="1" smtClean="0"/>
              <a:t>Meteorological</a:t>
            </a:r>
            <a:r>
              <a:rPr lang="es-CL" dirty="0" smtClean="0"/>
              <a:t> </a:t>
            </a:r>
            <a:r>
              <a:rPr lang="es-CL" dirty="0" err="1" smtClean="0"/>
              <a:t>Direction</a:t>
            </a:r>
            <a:r>
              <a:rPr lang="es-CL" dirty="0" smtClean="0"/>
              <a:t> </a:t>
            </a:r>
          </a:p>
          <a:p>
            <a:pPr marL="285750" indent="-285750">
              <a:buFont typeface="Arial" pitchFamily="34" charset="0"/>
              <a:buChar char="•"/>
            </a:pPr>
            <a:r>
              <a:rPr lang="es-CL" dirty="0" err="1" smtClean="0"/>
              <a:t>Aerophotogrammetric</a:t>
            </a:r>
            <a:r>
              <a:rPr lang="es-CL" dirty="0" smtClean="0"/>
              <a:t> </a:t>
            </a:r>
            <a:r>
              <a:rPr lang="es-CL" dirty="0" err="1" smtClean="0"/>
              <a:t>Service</a:t>
            </a:r>
            <a:r>
              <a:rPr lang="es-CL" dirty="0" smtClean="0"/>
              <a:t> of </a:t>
            </a:r>
            <a:r>
              <a:rPr lang="es-CL" dirty="0" err="1" smtClean="0"/>
              <a:t>the</a:t>
            </a:r>
            <a:r>
              <a:rPr lang="es-CL" dirty="0" smtClean="0"/>
              <a:t> </a:t>
            </a:r>
            <a:r>
              <a:rPr lang="es-CL" dirty="0" err="1" smtClean="0"/>
              <a:t>Airforce</a:t>
            </a:r>
            <a:endParaRPr lang="es-CL" dirty="0" smtClean="0"/>
          </a:p>
          <a:p>
            <a:pPr marL="285750" indent="-285750">
              <a:buFont typeface="Arial" pitchFamily="34" charset="0"/>
              <a:buChar char="•"/>
            </a:pPr>
            <a:r>
              <a:rPr lang="es-CL" dirty="0" err="1" smtClean="0"/>
              <a:t>University</a:t>
            </a:r>
            <a:r>
              <a:rPr lang="es-CL" dirty="0" smtClean="0"/>
              <a:t> Federico Santa María</a:t>
            </a:r>
          </a:p>
          <a:p>
            <a:pPr marL="285750" indent="-285750">
              <a:buFont typeface="Arial" pitchFamily="34" charset="0"/>
              <a:buChar char="•"/>
            </a:pPr>
            <a:r>
              <a:rPr lang="es-CL" dirty="0" err="1" smtClean="0"/>
              <a:t>Hydrographic</a:t>
            </a:r>
            <a:r>
              <a:rPr lang="es-CL" dirty="0" smtClean="0"/>
              <a:t> and </a:t>
            </a:r>
            <a:r>
              <a:rPr lang="es-CL" dirty="0" err="1" smtClean="0"/>
              <a:t>Oceanographic</a:t>
            </a:r>
            <a:r>
              <a:rPr lang="es-CL" dirty="0" smtClean="0"/>
              <a:t> </a:t>
            </a:r>
            <a:r>
              <a:rPr lang="es-CL" dirty="0" err="1" smtClean="0"/>
              <a:t>Service</a:t>
            </a:r>
            <a:endParaRPr lang="es-CL" dirty="0" smtClean="0"/>
          </a:p>
          <a:p>
            <a:pPr marL="285750" indent="-285750">
              <a:buFont typeface="Arial" pitchFamily="34" charset="0"/>
              <a:buChar char="•"/>
            </a:pPr>
            <a:r>
              <a:rPr lang="es-CL" dirty="0" err="1" smtClean="0"/>
              <a:t>National</a:t>
            </a:r>
            <a:r>
              <a:rPr lang="es-CL" dirty="0" smtClean="0"/>
              <a:t> </a:t>
            </a:r>
            <a:r>
              <a:rPr lang="es-CL" dirty="0" err="1" smtClean="0"/>
              <a:t>Seismological</a:t>
            </a:r>
            <a:r>
              <a:rPr lang="es-CL" dirty="0" smtClean="0"/>
              <a:t> </a:t>
            </a:r>
            <a:r>
              <a:rPr lang="es-CL" dirty="0" err="1" smtClean="0"/>
              <a:t>Service</a:t>
            </a:r>
            <a:r>
              <a:rPr lang="es-CL" dirty="0" smtClean="0"/>
              <a:t> (</a:t>
            </a:r>
            <a:r>
              <a:rPr lang="es-CL" dirty="0" err="1" smtClean="0"/>
              <a:t>University</a:t>
            </a:r>
            <a:r>
              <a:rPr lang="es-CL" dirty="0" smtClean="0"/>
              <a:t> of Chile) </a:t>
            </a:r>
          </a:p>
        </p:txBody>
      </p:sp>
      <p:sp>
        <p:nvSpPr>
          <p:cNvPr id="3" name="2 CuadroTexto"/>
          <p:cNvSpPr txBox="1"/>
          <p:nvPr/>
        </p:nvSpPr>
        <p:spPr>
          <a:xfrm>
            <a:off x="3933676" y="1998130"/>
            <a:ext cx="3600400" cy="307777"/>
          </a:xfrm>
          <a:prstGeom prst="rect">
            <a:avLst/>
          </a:prstGeom>
          <a:noFill/>
        </p:spPr>
        <p:txBody>
          <a:bodyPr wrap="square" rtlCol="0">
            <a:spAutoFit/>
          </a:bodyPr>
          <a:lstStyle/>
          <a:p>
            <a:r>
              <a:rPr lang="es-CL" sz="1400" b="1" dirty="0" err="1" smtClean="0"/>
              <a:t>Policy</a:t>
            </a:r>
            <a:r>
              <a:rPr lang="es-CL" sz="1400" b="1" dirty="0" smtClean="0"/>
              <a:t> </a:t>
            </a:r>
            <a:r>
              <a:rPr lang="es-CL" sz="1400" b="1" dirty="0" err="1" smtClean="0"/>
              <a:t>decisions</a:t>
            </a:r>
            <a:r>
              <a:rPr lang="es-CL" sz="1400" b="1" dirty="0" smtClean="0"/>
              <a:t>, </a:t>
            </a:r>
            <a:r>
              <a:rPr lang="es-CL" sz="1400" b="1" dirty="0" err="1" smtClean="0"/>
              <a:t>Information</a:t>
            </a:r>
            <a:r>
              <a:rPr lang="es-CL" sz="1400" b="1" dirty="0" smtClean="0"/>
              <a:t> </a:t>
            </a:r>
            <a:r>
              <a:rPr lang="es-CL" sz="1400" b="1" dirty="0" err="1" smtClean="0"/>
              <a:t>needs</a:t>
            </a:r>
            <a:endParaRPr lang="es-CL" sz="1400" b="1"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6026456"/>
            <a:ext cx="2314595" cy="62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descr="http://www.connectingeo.net/IMG/ConnectinGEO_239.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2" y="6101267"/>
            <a:ext cx="2627783" cy="35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570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866080" y="4149080"/>
            <a:ext cx="428198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Rectángulo redondeado"/>
          <p:cNvSpPr/>
          <p:nvPr/>
        </p:nvSpPr>
        <p:spPr>
          <a:xfrm>
            <a:off x="866080" y="2924944"/>
            <a:ext cx="471403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solidFill>
            </a:endParaRPr>
          </a:p>
        </p:txBody>
      </p:sp>
      <p:sp>
        <p:nvSpPr>
          <p:cNvPr id="3" name="2 Rectángulo redondeado"/>
          <p:cNvSpPr/>
          <p:nvPr/>
        </p:nvSpPr>
        <p:spPr>
          <a:xfrm>
            <a:off x="827657" y="1628800"/>
            <a:ext cx="4320407"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solidFill>
            </a:endParaRPr>
          </a:p>
        </p:txBody>
      </p:sp>
      <p:sp>
        <p:nvSpPr>
          <p:cNvPr id="2" name="Titolo 1"/>
          <p:cNvSpPr>
            <a:spLocks noGrp="1"/>
          </p:cNvSpPr>
          <p:nvPr>
            <p:ph type="title"/>
          </p:nvPr>
        </p:nvSpPr>
        <p:spPr/>
        <p:txBody>
          <a:bodyPr>
            <a:normAutofit fontScale="90000"/>
          </a:bodyPr>
          <a:lstStyle/>
          <a:p>
            <a:pPr algn="ctr"/>
            <a:r>
              <a:rPr lang="en-US" sz="3600" i="1" dirty="0" smtClean="0"/>
              <a:t>Chile Capacity Building WG for disasters </a:t>
            </a:r>
            <a:endParaRPr lang="en-US" sz="3600" i="1" dirty="0"/>
          </a:p>
        </p:txBody>
      </p:sp>
      <p:sp>
        <p:nvSpPr>
          <p:cNvPr id="4" name="AutoShape 12" descr="data:image/jpeg;base64,/9j/4AAQSkZJRgABAQAAAQABAAD/2wCEAAkGBxQTEhQTEhQWFhUWGBgYGRgXGBwaGhwYGhoaHhoYHxwYHCggGBslHBwYITEhJSkrLi4uGB8zODMsNygtLisBCgoKDg0OGhAQGywkHCQsLCwsLCwsLCwsLCwsLCwsLCwsLCwsLCwsLCwsLCwsLCwsLCwsLCwsLCwsLCwsLCwsLP/AABEIAMMBAgMBIgACEQEDEQH/xAAbAAABBQEBAAAAAAAAAAAAAAAFAAIDBAYBB//EAEsQAAECBAMEBgYGBQoGAwAAAAECEQADITEEEkEFUWFxBiKBkaGxBxMywdHwFCNCUmLhcpPS0/EWF0NTY4OSoqOyFSREVHOCM8Li/8QAGQEAAwEBAQAAAAAAAAAAAAAAAAECAwQF/8QAIxEAAgICAwADAAMBAAAAAAAAAAECEQMhEjFBBBNRIjJCBf/aAAwDAQACEQMRAD8A9C6NFtoY9O8oV5/tRr4xuyzl2xiR96Uk93q/zjZQAKFChQAKFChQAKFChQAKFChQAKFChQAKFChQAKBfSHbKMLKK11JohOqlbuW8wTJjyvp7tRM+flR7EkKSToVFnI4BmgAz8+aqYpUyZVSiSSa1PwDQ2ecqQANw7Ifhh1cx1L99vARUx84Zjyq9GHxgRRCmU7tw7/l4nRJCamptXhHUqoA29vKO5dOMDYI6FNCW/afkRGHFT+fCJZcxi5OlvnWJGdlcW4/ARKt1Uag324RACTU9/P5MIzgkOd9n90ZspImJ3cxwFg+6Bsya5YFye4D58o4rGmY6RQO1LkxDNUllZKM2rl9zDXXtEIqh82cEBhcXP8YqonpIdVBU6P8APxjuUA1o9dLnkK7r6xBiJzHQGjgirE25/CEMb9JStsp1bS9KatBFGzyRUjMWJcOBw98C9n4XMsOR1a0oKcjvZ4PGS96cYTY0gXPmerV1jpVQ7AHaoat4qIQkKzMpSg4JJYV/RqotBxYSiiQ/IOX8IEzZ6cyRV72YH4V0MFg0QpxKGssf3ZhQ1eOW565vu/8A1Ch0xHt6jl20n8cj3H9mNpGJ20cu2MGr7yCPCYPfG1EdBznYUKFAAoUKFAAoUKFAAoUKFAAoUKOEwAdiObNCQSTa8CNtdJJMgEZs6/uJNe02T2x5vt7pHMm5nJCSScoNLux3txtCA0fSnpcFZpMg0brTB/tT8e7fGHCXHc/wh8miSTHAKk/PzeEUdUpg+6IRKc9YA2JrqLdnnHZq3IHzSGGdpvaCwO4icnOco07Nw8YiUurvwhE7rmKmLxIQClzmO7TvtAPsnE5va7A4HiYr4vaAQRm13VYakmBmJwsxaFLBFKOXc1qwG6B2ypExM1D5iFuktUjjY6wu9l1XhqZ20x6tOUuLu193IfGKxKpleRNTpy0iBKWUUsoEC5BsDRuUSInBnCr0OYMW914zY0SWAo/I8NHA4xXWlbHMlKUhzlzdZ+7yfdFmbiWagS9A1SfCginNUSAVBmq6qVHL30gGNE9TpcO1gkZi/wB4sHfcIWIkKVX2VPc1La63gjgUqKSUkFL0tFLHTsgJIcnfCvY60R4TDDDpKlKzLW19AOG7XuiylSldYrpoxp4cYz/rlGqmPvi1JxgloJIcO9DY7j874HFiTC6yz1qYrFCVKCVDrO4vTk0Bjj1zuqgZQ9VWAGpJF4vycIJjBClZQwWdVtcFXEtQFhBxrsLslVg60FOYhQWRIYAAM2gFIUKx0epdNDlx+z1/jb/On9qNwIwfpNVlVg5n3Zh80H3RuwqOk5R0KMp0p6VTMJNSgSgtKk5s2Yg3IIZuXfDeivTE4uaZZlBAylSSFEuxGhAa/hAM1sKFCgAUKFHHgA7CiticYhHtKA4a90A9pdKEoSSkAAaq9wgFYdxmMRKQVzFBKRqfmp4R57t/pmqa6JTol2J+0odnsjh/CMztbbkzEzHUo5ATlHzrEKEhuDQmUji8QS4Ft/dEcuWXrXjEzDS4iNCt8IY9+qO0/PzrHJiwlLn5/KGAu3jHJiwxhMCJKtRFebNAqS0ShTCKG2cMhct1CqS7v33pDGXZc0LS6C+gbePKBO1EFKnUaKoOYFqRDgdroQ6E2DMdH1tyEEZC1LYjKpP3rDkBClpFRWwVgyq6wcpzM9mIv3xblyhhySqY5+zSvNg8WcUoMxYggngA1DxrGaxs1+soltBvgjL02WJSi3J0gr/x7MoA1T4+MWTjkJAuXsW8KRkziRmGVAHfbi8ajByD6tKW0c0e9YU+7Y7g4VFdCOPQVpQgkKLu4pQWO8xT2riqhGcNdiag82MRbUliUnOwClHq6kDU8BuHGM3OXUwRimYSlRsMNtNEhKA+ZBFxXt3c4uT8fKxCGD9qdd43Rg5c8imkHdjSZJU6lh9xcJ+eDwSxeoccnhUnj1aspIJGoqPyhoRnORINQXYVpqBvjR7bwCVerV1QEO9GDdl4j2dhAk53BJtoAOELloKJNm4NeUS1sJYDBIYE8VEUftgtIlpQGDUDACwEQSUtx8InCSb2jNlo56zhCh9d3hHYQHpHpWT/AMvKVum+aVfCNlg5wVLQrelJ7wDGF9IWJz4XlMSfMe+CWxdpKOGkV/o0DuSBHUkzjvQT6SdH0YvJnWpGTMxS1QpqF+UZzozsD1UxM6WpScuZP1hBCjVJZCalL1clJ4QZVizAvCbVQkFClpCgtYZwD7ampD4sXI10ieRVcwK5JygdlT4w5W0UxnVT4jmYkC8PiLkaFe1BoO+BGP6QGyT26dkZ7HbTJoPGBa8Qd4godhPHbSYKUovqXuYyO1cYqZU6+AGkT7UxhIyjg/uEUDVoTLR2XSLTaGK6DrFiX3xBoSFVXaK0wWh0w6i1mijtKepuqOsaBoALQmDTjEU0mw30iHBkITlUbb/PviQ4tINKkfPlCsaRIqgAN9Yy/SLFuvI9AHbi574MLxhUVBKTdhGT23MeeeAAs2g98Xjf8hTjSK6pjC0FejmM/oyoAe0HJuLih+WgEpUT7LDzUintNXjGs1aZnDTNTMBdeUvmuSpk7qPSA+GwfrqaILF6Cr+9u8QQk4hYUXykPlo4GvdHNnyVTJhzOUIIDvSv2eAtSMcUHN0jonlUI76KiOjswErFUJL2fyglgEKzG5zMG1G7XXdGlx6kiXmYJAFwGaM+sFLlOUVJNLq3uTR/jG3yPjfWruzHDmU31RH0g2UZgSmWXWkuSpVG1HvjGGUS76XsfKhjQ7Uxc1CVlRAzUpvNH3gM7aUijs5A+iTqAq9ZLSmjlzoDpRz2RhBPiXkaspTpafVkp0bvPnR+6KqJjRa2itI6iQfaKlPvZgOyvfFB41g6Rk3yC8jaJyiXMOZGj6cvhGo2aaU07+FdecYOW5LDXSNhszC+rljMpJFHJ04cuPGMs1dmuOw5LG+kWEAGBCZ6WBLsz2IJHB7xZOMLdVyGdmane7Rzs2SLhnJ+8YUD2P4R3woQz0bpap8LM4ZT/mEd6Mz3wsrgCO5RiPb9cPN/RJ7qxT6ITXw4G5Sh5H3x3enn/wCTRmZGZx2Fl51TFKUPrFClh1QrRJMHFTN8Z7aU9zNSGLrBrxlt7obEg1M2mGocz9gr4xRnY0mBMieyeI0iWROzFm+yo0O4E+6J5bo04acvCaarfFadNCQ8QLxg0Bf9IfCJ5mFC0F1ZWNQQSdODC/jGssU4q2YwzY5OkwTndydYinzwgCLi5KU0JUCLukftQM2ggpXSoUARTiRx+6YxyY5xVtG+LJCcqTLCJhPXFiGY0Y8IsyZ7vod3GKmCQTfV9IgViwhRZzo3frYPQRzpnW4poImYxe+Xee6w+aRVxs0E5zRjyvekDRiJmbMVM+iWblxhs5SgmgZ3tx+03zeD0NJUPxO0HPVS/HR/fDsIFLLvQCtL8LRFg8ApQeo7fdRrw5E9SDkNNb33XoRDAvBQDJ9kfO6M7tXAVnTVKBJsNR1hXu84LrxNKkQNx+IMxKkIAJIrSpatO490ODpkzpozQqWgtsjDAsQmqSSSS4oBcDSvhAmSKl90GtgyiczGpLM9aVdt3GOrJ/SzDH/YNypQKc5WhZ0ShISd5AIqe6Ls7DKyJT7IHWJUWr95jfSraRTlTEoOQIct1WHVF7nRz3xHjMKAVLmTFTDV3oANBT5pGfx+abcfwvLx0pFydMC0FAmlSjRqN3AOB81iaZsxIl9ZWbKndu1juCwEqX1kiu8l4fidpoTQqHIVJ4MLxMpzkqkwSipfxVAXFbOSuW0xQBLFJBcgt3cO2KvR7B+slKQFBKkzCTVi4BF9Ka1ibFySlgnKFP1XLFtdWt5RS6NS1JnTVAkLSSDv1eDEwzIF9IMCqTNyrZzWhfU69kDCIP8ASuQsKStRd3HvsRxMAI1MUPkTcpeNRsvEuwrW/YHeMmYN7JmMoE8ubiMckTfFLw0KZoSSTRJ1LAcqMXffviMzs2arClQzaNVqGGkAsRSlGIDG19LAxybODsopSp6gu7cCwfsjFI0bHZ1cfCFEGT+0l9yj4684UOhWepYzEomSZoQoK6inb9EtAfonjEplKBP2n7wPhAHZ21FSytNesli3M9zV74fsuYA77w3jG7l6c6h4arE41zw0tAmdN66iaBkHfqR2xVn4gp9ogczFDFYskgoYghqm7cvmkT9rKWFBCdiCz8BEmzsalK3J6tiTShu8DDKWsAfVhRchJJ8AYj/4USGVl8374zUqfI2cU48QrkfVB/vUfGDKPrKqUgFg4zJqchTdL3B8BGPGw5R+w/YAPKF/J1FghIB/CCe9QU0deT5vNVJHFj/56xtuLD2NkTFFyMxYBwUmwFWeIVAZUZqEZgQ2jv3VPdAiT0WkCpSDz+ad0E5WyJSfZQB2fCJzfN+yHCtF/H+B9WT7Lt7OTFtZozU3ENOUkn2nI1Yj4+6Nh9DQzNAzF9G5S1BYUoEXFGPCo3UjkjJHdKLKEtQYW7YbLmKJZiU163VAHAm7wTm4cIGTJ1WuQ78BSBE7LJAUD1SWa5Brx3wyeiDFbQWC2YhIsP4APFZG0Qt0qqC7HUcQ3lBtP1nWAoB7UVMNhEy0KZgsl1M9ACcthTXdDTQNMi2fhU3nKBTTKKpJ4N2XgivFjKyRlFmAcnsAr3xCnDJKQcqCd4JuLBg3whKUqifs2pTthMF+GPwSASoH7i+8Bx5Re2DdV6ANVhBdeyZb1RXtr/hi2nBiTUAMbAB/zPONZZk1SIjiaZxCyVaMA7AE2/3d8V8btZCVFKkqUQLsN3E0HCJpiphcOoHQZaeEZbailBZCrt831i/jZHGTon5EE4kuL2xMPVSWRpvbjBDYuHdImE9YuzmAeDkesWlJ1v2CNOjCKZhRmAA3aNEZ2ugwJ9sRxASaAZtKP4G2sZ+fNUmdNUCxKqsWGhN9xg7MmqTQhRJ3ADtt5QFxOBmLnKAocucueQNnrEY9MvMrRSxeJUoAKUSPLsirDSqHJDx0JnMcg3Jw5KUZOsQpJLBmDGrni0BXaNBsfFfaJypZnY3DFrHSM8nZpCqYTxMhSUjLUmtq9la8obhJKQl7cGbspxbyhxnmWAtOVlNdya8Hr3x2fNKqUzfo5Sx4s9zGWzTRUOJ4tws3C0KEcPwknib9vGFD0I05loatfneIB4zaXq8yRRRsd1TFrDEswBYOzirVq++1aNFDF4TOXHIl9N/GBMGqBGJxhV9onfUmLWAxagRld2PV0J07XaIMXgVJBUlJVLH22px7o7sVZzqUz5UlTcfs+IjTRFsLbP2mv6QEKU6RTf1wxKhu1HbGqRvaMNs3CrTOl5klLlR6wagd/dG3lqp884xzeG2D0mEPeKisSkUJA5mK6tqIdkkq/QSVeQjGje0Eyp4QVFJM9R9mWv8A9sqfNT+ETShMOiQN7k+DDzgoOSLGaFmhhwbjrKUeA6o8K+MclYFANEA9j+cKh2SJxKbOkjUOPKB+O2YmZolnsTS/fBhKNwaEQXu0Um0S4qQDn4WYlISlLD8NQOTRUmulJJBUedqb3jVlYapeIp8gKFQCPxfHSGpicTNTZxr6s1poGroeHbV7iGzgAlLqzE2DgE77nh2QTm7ESSfVkgEHq1yk7qVA7+yMjjMJiUzMmXe2ZuNQxblGtcujO1F7DUzFqIZICaMXIu1v4w8SwWUpRdNAHYfnSAR2QoAFbqK2ZiQH40aJpeaWCEFwLg6FnJJDgV0Z+UJwBTLG0cVlDuwBoASa7w8ZTHzsyySSX3wTxOz5qusogBqAVgbhZHrJqUjU34RtiSSbMssm2kSbLH1ia3cd4g4J5cpSlbi56oHFiowN2ngxIWcnWTSu47jFrZk9KgzJcWLF2NwCCMv5w8kVJckTjk4viyZZmrFHyh+sT1jwYC/zWLKcJkQ7mtSzueHy0V04ggXcJB6r0Ph2Q9GLcAqNN169kYbN7Mcu55wgYfjA0xbWzFu+Io6EcrOxrNgEIkpzJUcwUQE6v3Gw+bRko2eAkEy0oALZUirAO34rjhETZcFbHTFy3qUOSxAcnlxbi3ZD8Vg0kpKOuBrV7PZRKWDWeEcOkIUnKXBOiQdGL99rtDDQpTLUpNy2UUJ4vTTnGVmtCr90nj1fhChyZbBlE5heqL63mPHYLFTL83G09lF7ZNYFzcQFkqAAyguNHAP5RYxuKCUukHeHoCd0U5s9CUEhFVuNS41oS12HfFxrwiV+lzoYkmZNSfYMtyDbMSACePtRYmITJVMlJSAeqw3uHZ914u9GJZCFKISMxDMAOqOXF4AdLp5GJBsGHhDrZKkdlTCJxKksbJ5aluMaTZp9bLopi7Fr0sYymGxtCSasz6xd2ZiE5h1/Vnfp3boHG0Up0zRJ2VLBcpzHes5j2ZiWiwmU9j2A07ohw81Srsdy0l0nmL/N4sokzCx9UvgzMRvBURSMnCRrHJEnlJA18IkyxDMwU9qSCR+mjloS1YD7TxOIkdZUmYhAuSy0jj1SSntYQLFJjeWKD7Abz4xFOxoQxV1U208oCbN6RyUpUrEqmslmEuXVTv8AaWyUjnd4KYXpFMmVwWysw0m4ouB+LrEI7lRUcDb2TLOktFvAlU8/VJmK/RST7rcYIL2FMlpzYgy5CfvTpgHgHMAMf0kxRpi9rSsOmxk4BHrFjhmljqnmswLwq8JOymXg5+ImJV1sRjJilJI/EErYvbLT4N44rslZZPo0uJ25gJaaTZ2LIsnDSjlfd6xYY9lYDzsZMmrQVYYyJaZks5CoqUsZg+YE0YVs0SIk5RQBI3UAY7ho24RxSwihfg+rconml0jT62+2aHEYtAKipkguAAw1FsrvaMztJSVHOJZYXJDA1LNXNQHW/CGomqzOpDjUj5rBCZikBABYg8AzcRrA8r/BLCl6AJgJAzKcFwxrpvFRFPE4lIoQ5f7KswrzAANtS0aVOFkrHVApoHAu9B82hkvZMkU9X5/G8L7EPgzG7QxzIdHVKnD2LG/n4xH0dwDvNL0YJA1INX4O0H9o9F0rWFIKsod0fAu45H8ouSpSUJCQkAJDAfkIp5FxpEqDcrYMxktRSygyTcCxeMti5Pql0PVJcEX5RqsXiWIBHDKkacgHv2wCmYRKicyyGJYNWmlYrFKuycsb6J8MQsAkitxf3R2dhQaka3Cmbm9LbuESScGEgOLmymL6MzXv36xOkN1AmpJcPQMKMTRhZoUqvQK62ZXasoJmkAvQG7+IAeKcG+keFCAigBrYG3MirHzgII0i7RlJUxAOW30jcTE1YCWaP1qhmZzlqmmnnGLwyXWkcR5xpsHMCHypfcWtxrV/CJmXAIJxaUoUCgINTbqlrCpcCOy5xWklYEtrKS3YwPwivhMVm9lJmEBy1rnRgYpT0KAQU5y5KmXmDPoNAIyo0sNJXKb21d/5QoD/AEKbxHBjCg4hzLappX9pzWlQBxfhFLGqKinKPtZUjy8fOJFAJQVEsVOkPuFz2274s9FMN6ya5FJZzb6tT49kapUZSdmwwUsIQlH3QA41aMT00qtCv0x4ho3E5TAnhGJ6U0SknWnmYPUJegKTOZotzJosNLwKFIfh1F+2NCQ90bxak4iQkLIQqagKSTQgqAYg6R6/jlTVghbA2BZgPw9keJSGDK1HnGumekTFTV/WTJcsgMMqBXtOvOGmiZRbPTTNngJUXIDCgoQO+tfCBWOxJAIUpKQVPlWUktVxlPlGHxPSSYpLKnTVDUFeVP8AhQwJgb/KMIf2Ryv4XhSk2tIcIJPbCGN2aqXOCsM+QsaBsitQl7perdmgibFyET64r6UtX3BPSZPMCZ1kcmLbzAIdIJiyyEqUTZqQf2Vg1+1iVJKiKSwaDmXqeVOcZOUl+G6jF9WOwKJaC0jCyUkaqCp6u9WVKT/6kQbR65YAmzVKYhkkpCUjeEISEvW7d8UBjCzMw1ax90VMRPJFykNYH3CMnJs1jBRCCkylKYzH3AW42eOSUJzMkK1Lg0Txc68GgPLWo1Qoh9WYngxtFtC/V0YkqFVVFN1B/GJoux208UHYqISXGZI43JfyERmT1QygpxS+usKRVRzKyZj1QonN/hsI4qUpKkkqvQA9thAhEOFkBC86FNvS1C12rSDWExwV7QY2O6BU9QNgUqHLuI98OWKVWEtd6V3QMA6s6QC25gJpOdBBDVS2o+077oI4bEBr98dxeIOXqivzVoSdDezG4dEwgmoyfdUBwZ1GrnRuUSS8M5DlQJuMz04tUdrxHtLGJEwpWl0hVCUhn1IPOJ/piiKFAD3CR5tGzdGKV9jpxGQ1JDlLAFzW7nkztFXESsw6roCWZVcxJvct3Axz6YSplpzKDgNo/IgARCucbChd2Jt+I0az/NmiWUdsSMyUKEwrNQxJO6g3HeOMB8hAJpu79fCDv0ValFaqueCXprWm5ovYCRh1JIKUuLpVUgjc/mIrlSJ42zKYcdZL2cRqZCkpBCSaIpa+415aQ2XhJecqlAABLKDBVyGNaJOmsSzcKlCicwSq4YgdXV3tCk7CKpj8JNVKVnTLSUqAKik+0dHzBxys5McVISokdbRQIUXG8tQEB4bhpjKbMlTgnMpbJtZta8NYYqYQlPq1gJWHCSAa8N26xiSy8JJ/rV9oD+UcgAtcxy4mu9eqq8KCmGgjitnzFlwEpSKJKlB8osWDmt7axpei2B9TIOZlKWrMSDRtGcPbzjKYCWZq0oSaFTPw1Pc8b0SwAwoBQRZlY3aUxkHujH9Kw6ED8f8A9TGm2gXKRxjKdK5jCWBqVHuaF/oa6szyk+EKSm/hzh0pBh3qy/ONCSXDqiPHj2YYKFodNrAAyUgi8SLlA01NA2p0DRGhJemvnBfo7gD69BUUlqtcvYU0qbwm6QJWzVdH9lpkIAbrkOtT/wCUPYecWZk3rnMC3Fu99YeFABlEuNLlvloZUmgPD4/lHK3Z2JUjqgkhiw4A92kRJljMwFO137YRksSAQSKto/MdkQ4lMwsSvKRqKjuf54wIGSzphskEngKjtMVRLmJSVkMl6kqYvyevJoccUCcjuq7McvfSIcpKnNSNAfZ5sIYHZiSojMP/AGL+WveI4vFISQAAVWFC47Tcaxyaq4mFdX9gBmtV3rEGKL0DlVPaFxa3CGhMtSVvUliKaV5xeQy8p0N+YPGtYGJQU+yQSxFe/sMTYadYqYP47jzvCaCwnLYF2Aozu1HvF2W7u5IItp2awDx+KAc5ny6C/wA84J7MxGdD/POJGZ3bGFyzSk1SpJKQTQPfseB+ysODZ2Z3ejg2B1rGj2liUqUAQ+XrO1riAuKl5pmYKypYAEJoN9/a0tGqdqjNpXY2fKCV5kr6zezoz8dHMWMPIucwCiBVQcAasHY8KRzBbPFV5s5IZTljucEWDPSOTMMoMSXNiQH5ePzudklxOBl5aqUom5fKa8hSBH0daVFUohJqNCW3l6e+0X8JiCVAKDN2V09r5qIr7USETUrH2gQwo+tt8TbKpMlwqyX9YrMpg5AAJ3Wo14szJAUkZWP4VVsfj2RWlYkWADnnXwJi5KlgB7NVk+cS5MrimDQspdwgA6ZMu971IHkYsYLADETQojKkJq1K6FNb8YW0sMhRClabjZ30NxA/AKFs1iesgkADhYxV2rIcaew9/JqXumHiVl/KFEYWsUdX+IfCFE2/0ql+FXojhqqWPs9Uc9fBu+NOlcCtjSBKkoTYs55mpggVx0HKU8Yt18vfA3aUkKASoONTurFpS3UT80gRtvHqQsAMeqHeM3d6NY1WymcMlIOUg+HY++KmIFAa84izKUXPZ/DSLExDu9TS1h4VMV0D2DsYKgg3ryvT53xCJ5ifEylPaK/qTujQzZz1xjWdD0ZJa5qgxUWQSbge0W3O4f4RlRJOkbCUlpSEIUFCWMttdTftiMj1ReNbsvTZ/W156fnHTj6AAMQdLtw3dsQJmUyghwzv+TiK6cSA4CR2t3vbsjFI6GwmhYI6obeS1+yOIXMAINeR8WMCJeKJPs9UW4P22i3LxiyA1D58hA0KywVGmejWOnfDTifWe0UgB7kl2tZn74rTlEg1Cnu96fn5xFIQF0KBm3ineIKCy/KMtQaji1yfKI/VKNQHIskjTfW9Ykw+DKqUDa7jy1hs9ASnNMUOwGjE0Z7/AAgGd/4iRRSE0q5ScwGpobcYelaGK9CCez3GIcbkmFJ62VqqFARoDWsU1LDhqgWB7n42goTZe+koWjqjUkOKhhUjxhkzFzJcsAEA7iWLNeKmEnglrEubMOLNwiht6d61hLqwJVo+7wBhqO6Jb1YXweKzKUrfrS71IpziQFC1rbSgYsCRett4aAuzplEgA2Yhi9Bod/GJEyShSkpCwXYBwb7wzP3RXHZPLRdQFIJKQAdE2cuNXZoszs6jlWlKAoGrvUGgceTxRUSS03NmFikgMKXBDg+cd9ZnyhIUokhwSSA7CpsO6GxItZQAWCCXBqrL3P7UOGHK5JBSagigqGNCau9PGIBs9bKykkg9ZgQzagPbSkWEyyhTBdSxBa54nQ2o8ShtgfDqygJmEuNdeXOkSTJnrFZJRJIGh3cTBTGTUKSStB/SSzbmN+9u2KeB+qClSkkgnrMHLUYClRevGBr0fJ0DFIXUEsXbKouxPDQxfw+Fw5cKmKSQwa3uJbwhk+SD17cXBJ/ZveJMLh1KdRUHFgde0WrrrDsC0dmHRFOcKOAHeRwc04RyI2VSD60CG4hbCHSlPFfaJ6pjY5ipKr2xndvpzTlbqeUaKUbPvEVtqykrDasK6jeLU0iE9lpaM0VsK3NtYvYeUSxN7X39sWZOCQnKpLqerqOnDdFhUoP1aC9AxD87xTY0U/UuRuOpGvCIJ0gPRmdqwTTLTUE1LNStfF4YuWhJUlf2Q7uG0oRStdHvAgBcvD1cvlD6M35wwhSFMC7hwd4gyqRmyglASz5jYilga9+6BQICmT7IcAktwYb4GCC8o0BBCmG+3CorD5yAQxSBwFYgwu0EC/Va4fyi0jGS10C3OmkZbNjslKUhm8NPdDpvUvrbn4MIqzpjApDuNTQg9vnDkq1UqhsAfABvdDCx6dnqLnNxbRxw3xLJGRVSCTwI7IGTMeF2BAe3DfWmlomlTgW64IYX07oKYrQRTnUl0XJYg0HZFPELW31iaHe3fakRfTVoJKSC9aw3DTgVZllyRuJD794gSBs7IxaUjLmSEaghj3PUxHNxVeoHTpcFvdEWIwilHPlyu5Yw6YBdSiDwbu/KKpEts6ucoBS7Uq260QYbBhSicxcgN7j2GFiZbjICTmAqbUq3OH4b2WWFgpAql7FqEXv5wxenJcxSVqIqkDrA1AAZ2B490EsOslDJmCtKB1HdV3FN8JMrMxV1hZnIo9DmGjvTjCElUsuE5kbgCRWoCnrmejceMLsCLGTJiMqloGVTJSRlc8Te/ugpLKglPVANwCzG7WLUp3RTMqXMyh1PmcAktUWA3XqbVizOJQiYCwuMtlBxcE25iHX4IiMsoLJUUKJcLIGV3qOBhIUtNCpwarZwoEnTq1cWIESyJc2aHKlFIGZQIABpQCmveIjxGGCS5BAqzEm3tDKaOAXfdEjFjEJSQA7XCmfUu9mNqbhA5aikgJNNcoq2/wANYJYWbJW8vIlVagWsPusHroIjmqlJOVJAJIDdYFHFnrS8HoFGYkAJUJgU93DAbwFMx3NeHyZ6gp61clTFQfdpZ7xYTNSlxMJCElQS5Sx1LMS5fS8NkyszFRISaiumjgecAWC5qUlRJExySbH9mFB71R0X/ujkKxnu38hsD/Uf6kz9uGTegWAVeQf1s39uFCjc5xv83+z/AOoP62b+3HJno92eQR9HLEuWmzRrwmRyFCpDtkafRrswWw3+rO/eQ5Po52aH/wCXv/azT5zI7Ch0FiR6OtnBWYYcg/8Amnbmt6xrQ9Po+2eCT9HqWB+tm6W+3xjkKCgtkKvRpsw3w16//LOvX+04mI1ei7ZZDHCvznTvP1kdhQBbGfzVbK/7Y0/t5/72HfzX7L/7Y/rp/wC8pHYUFBbHJ9GmzRaQr9fP/exw+jLZh/6dX6+f+9hQoKQ+T/TqPRlswWwx7Z04+cyHK9G2zT/03+rN/eQoUFILYv5tdms30c/rp37yOyvRxs1Ps4b/AFZp85kKFCpBbJJ/o+2esMqQSP8AyzR5TIqH0V7Kd/oxf/zz/wB7ChQJITbHyfRlsxL5cMat/TTjbnMh49G2zXzfRyTWpnTjfnMhQoKC2dPo32ab4c/rp37yHj0ebPp9QaW+unfvIUKCkO2SnoJgcpSZJYv/AEs167jncdkRj0fbPy5fUKysKGdOIpa8y/HluhQoKFbOyOgGASGEhTcZ04+cyOr6A4A3kH9bN/bhQoVKx2yth/RjstAIThm/vZx3amZwieZ6PdnEKBww6wZX1kwPzZfjChQ2Kyuj0X7LBf6M54zpx85kPl+jfZqSSMOXN3nTja15lI7CgoLJf5AbP/qP9Wb+3ChQoKQ7Z//Z">
            <a:hlinkClick r:id="rId3"/>
          </p:cNvPr>
          <p:cNvSpPr>
            <a:spLocks noChangeAspect="1" noChangeArrowheads="1"/>
          </p:cNvSpPr>
          <p:nvPr/>
        </p:nvSpPr>
        <p:spPr bwMode="auto">
          <a:xfrm>
            <a:off x="258763" y="-2819400"/>
            <a:ext cx="7810500" cy="5905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12" descr="data:image/jpeg;base64,/9j/4AAQSkZJRgABAQAAAQABAAD/2wCEAAkGBxQTEhQTEhQWFhUWGBgYGRgXGBwaGhwYGhoaHhoYHxwYHCggGBslHBwYITEhJSkrLi4uGB8zODMsNygtLisBCgoKDg0OGhAQGywkHCQsLCwsLCwsLCwsLCwsLCwsLCwsLCwsLCwsLCwsLCwsLCwsLCwsLCwsLCwsLCwsLCwsLP/AABEIAMMBAgMBIgACEQEDEQH/xAAbAAABBQEBAAAAAAAAAAAAAAAFAAIDBAYBB//EAEsQAAECBAMEBgYGBQoGAwAAAAECEQADITEEEkEFUWFxBiKBkaGxBxMywdHwFCNCUmLhcpPS0/EWF0NTY4OSoqOyFSREVHOCM8Li/8QAGQEAAwEBAQAAAAAAAAAAAAAAAAECAwQF/8QAIxEAAgICAwADAAMBAAAAAAAAAAECEQMhEjFBBBNRIjJCBf/aAAwDAQACEQMRAD8A9C6NFtoY9O8oV5/tRr4xuyzl2xiR96Uk93q/zjZQAKFChQAKFChQAKFChQAKFChQAKFChQAKFChQAKBfSHbKMLKK11JohOqlbuW8wTJjyvp7tRM+flR7EkKSToVFnI4BmgAz8+aqYpUyZVSiSSa1PwDQ2ecqQANw7Ifhh1cx1L99vARUx84Zjyq9GHxgRRCmU7tw7/l4nRJCamptXhHUqoA29vKO5dOMDYI6FNCW/afkRGHFT+fCJZcxi5OlvnWJGdlcW4/ARKt1Uag324RACTU9/P5MIzgkOd9n90ZspImJ3cxwFg+6Bsya5YFye4D58o4rGmY6RQO1LkxDNUllZKM2rl9zDXXtEIqh82cEBhcXP8YqonpIdVBU6P8APxjuUA1o9dLnkK7r6xBiJzHQGjgirE25/CEMb9JStsp1bS9KatBFGzyRUjMWJcOBw98C9n4XMsOR1a0oKcjvZ4PGS96cYTY0gXPmerV1jpVQ7AHaoat4qIQkKzMpSg4JJYV/RqotBxYSiiQ/IOX8IEzZ6cyRV72YH4V0MFg0QpxKGssf3ZhQ1eOW565vu/8A1Ch0xHt6jl20n8cj3H9mNpGJ20cu2MGr7yCPCYPfG1EdBznYUKFAAoUKFAAoUKFAAoUKFAAoUKOEwAdiObNCQSTa8CNtdJJMgEZs6/uJNe02T2x5vt7pHMm5nJCSScoNLux3txtCA0fSnpcFZpMg0brTB/tT8e7fGHCXHc/wh8miSTHAKk/PzeEUdUpg+6IRKc9YA2JrqLdnnHZq3IHzSGGdpvaCwO4icnOco07Nw8YiUurvwhE7rmKmLxIQClzmO7TvtAPsnE5va7A4HiYr4vaAQRm13VYakmBmJwsxaFLBFKOXc1qwG6B2ypExM1D5iFuktUjjY6wu9l1XhqZ20x6tOUuLu193IfGKxKpleRNTpy0iBKWUUsoEC5BsDRuUSInBnCr0OYMW914zY0SWAo/I8NHA4xXWlbHMlKUhzlzdZ+7yfdFmbiWagS9A1SfCginNUSAVBmq6qVHL30gGNE9TpcO1gkZi/wB4sHfcIWIkKVX2VPc1La63gjgUqKSUkFL0tFLHTsgJIcnfCvY60R4TDDDpKlKzLW19AOG7XuiylSldYrpoxp4cYz/rlGqmPvi1JxgloJIcO9DY7j874HFiTC6yz1qYrFCVKCVDrO4vTk0Bjj1zuqgZQ9VWAGpJF4vycIJjBClZQwWdVtcFXEtQFhBxrsLslVg60FOYhQWRIYAAM2gFIUKx0epdNDlx+z1/jb/On9qNwIwfpNVlVg5n3Zh80H3RuwqOk5R0KMp0p6VTMJNSgSgtKk5s2Yg3IIZuXfDeivTE4uaZZlBAylSSFEuxGhAa/hAM1sKFCgAUKFHHgA7CiticYhHtKA4a90A9pdKEoSSkAAaq9wgFYdxmMRKQVzFBKRqfmp4R57t/pmqa6JTol2J+0odnsjh/CMztbbkzEzHUo5ATlHzrEKEhuDQmUji8QS4Ft/dEcuWXrXjEzDS4iNCt8IY9+qO0/PzrHJiwlLn5/KGAu3jHJiwxhMCJKtRFebNAqS0ShTCKG2cMhct1CqS7v33pDGXZc0LS6C+gbePKBO1EFKnUaKoOYFqRDgdroQ6E2DMdH1tyEEZC1LYjKpP3rDkBClpFRWwVgyq6wcpzM9mIv3xblyhhySqY5+zSvNg8WcUoMxYggngA1DxrGaxs1+soltBvgjL02WJSi3J0gr/x7MoA1T4+MWTjkJAuXsW8KRkziRmGVAHfbi8ajByD6tKW0c0e9YU+7Y7g4VFdCOPQVpQgkKLu4pQWO8xT2riqhGcNdiag82MRbUliUnOwClHq6kDU8BuHGM3OXUwRimYSlRsMNtNEhKA+ZBFxXt3c4uT8fKxCGD9qdd43Rg5c8imkHdjSZJU6lh9xcJ+eDwSxeoccnhUnj1aspIJGoqPyhoRnORINQXYVpqBvjR7bwCVerV1QEO9GDdl4j2dhAk53BJtoAOELloKJNm4NeUS1sJYDBIYE8VEUftgtIlpQGDUDACwEQSUtx8InCSb2jNlo56zhCh9d3hHYQHpHpWT/AMvKVum+aVfCNlg5wVLQrelJ7wDGF9IWJz4XlMSfMe+CWxdpKOGkV/o0DuSBHUkzjvQT6SdH0YvJnWpGTMxS1QpqF+UZzozsD1UxM6WpScuZP1hBCjVJZCalL1clJ4QZVizAvCbVQkFClpCgtYZwD7ampD4sXI10ieRVcwK5JygdlT4w5W0UxnVT4jmYkC8PiLkaFe1BoO+BGP6QGyT26dkZ7HbTJoPGBa8Qd4godhPHbSYKUovqXuYyO1cYqZU6+AGkT7UxhIyjg/uEUDVoTLR2XSLTaGK6DrFiX3xBoSFVXaK0wWh0w6i1mijtKepuqOsaBoALQmDTjEU0mw30iHBkITlUbb/PviQ4tINKkfPlCsaRIqgAN9Yy/SLFuvI9AHbi574MLxhUVBKTdhGT23MeeeAAs2g98Xjf8hTjSK6pjC0FejmM/oyoAe0HJuLih+WgEpUT7LDzUintNXjGs1aZnDTNTMBdeUvmuSpk7qPSA+GwfrqaILF6Cr+9u8QQk4hYUXykPlo4GvdHNnyVTJhzOUIIDvSv2eAtSMcUHN0jonlUI76KiOjswErFUJL2fyglgEKzG5zMG1G7XXdGlx6kiXmYJAFwGaM+sFLlOUVJNLq3uTR/jG3yPjfWruzHDmU31RH0g2UZgSmWXWkuSpVG1HvjGGUS76XsfKhjQ7Uxc1CVlRAzUpvNH3gM7aUijs5A+iTqAq9ZLSmjlzoDpRz2RhBPiXkaspTpafVkp0bvPnR+6KqJjRa2itI6iQfaKlPvZgOyvfFB41g6Rk3yC8jaJyiXMOZGj6cvhGo2aaU07+FdecYOW5LDXSNhszC+rljMpJFHJ04cuPGMs1dmuOw5LG+kWEAGBCZ6WBLsz2IJHB7xZOMLdVyGdmane7Rzs2SLhnJ+8YUD2P4R3woQz0bpap8LM4ZT/mEd6Mz3wsrgCO5RiPb9cPN/RJ7qxT6ITXw4G5Sh5H3x3enn/wCTRmZGZx2Fl51TFKUPrFClh1QrRJMHFTN8Z7aU9zNSGLrBrxlt7obEg1M2mGocz9gr4xRnY0mBMieyeI0iWROzFm+yo0O4E+6J5bo04acvCaarfFadNCQ8QLxg0Bf9IfCJ5mFC0F1ZWNQQSdODC/jGssU4q2YwzY5OkwTndydYinzwgCLi5KU0JUCLukftQM2ggpXSoUARTiRx+6YxyY5xVtG+LJCcqTLCJhPXFiGY0Y8IsyZ7vod3GKmCQTfV9IgViwhRZzo3frYPQRzpnW4poImYxe+Xee6w+aRVxs0E5zRjyvekDRiJmbMVM+iWblxhs5SgmgZ3tx+03zeD0NJUPxO0HPVS/HR/fDsIFLLvQCtL8LRFg8ApQeo7fdRrw5E9SDkNNb33XoRDAvBQDJ9kfO6M7tXAVnTVKBJsNR1hXu84LrxNKkQNx+IMxKkIAJIrSpatO490ODpkzpozQqWgtsjDAsQmqSSSS4oBcDSvhAmSKl90GtgyiczGpLM9aVdt3GOrJ/SzDH/YNypQKc5WhZ0ShISd5AIqe6Ls7DKyJT7IHWJUWr95jfSraRTlTEoOQIct1WHVF7nRz3xHjMKAVLmTFTDV3oANBT5pGfx+abcfwvLx0pFydMC0FAmlSjRqN3AOB81iaZsxIl9ZWbKndu1juCwEqX1kiu8l4fidpoTQqHIVJ4MLxMpzkqkwSipfxVAXFbOSuW0xQBLFJBcgt3cO2KvR7B+slKQFBKkzCTVi4BF9Ka1ibFySlgnKFP1XLFtdWt5RS6NS1JnTVAkLSSDv1eDEwzIF9IMCqTNyrZzWhfU69kDCIP8ASuQsKStRd3HvsRxMAI1MUPkTcpeNRsvEuwrW/YHeMmYN7JmMoE8ubiMckTfFLw0KZoSSTRJ1LAcqMXffviMzs2arClQzaNVqGGkAsRSlGIDG19LAxybODsopSp6gu7cCwfsjFI0bHZ1cfCFEGT+0l9yj4684UOhWepYzEomSZoQoK6inb9EtAfonjEplKBP2n7wPhAHZ21FSytNesli3M9zV74fsuYA77w3jG7l6c6h4arE41zw0tAmdN66iaBkHfqR2xVn4gp9ogczFDFYskgoYghqm7cvmkT9rKWFBCdiCz8BEmzsalK3J6tiTShu8DDKWsAfVhRchJJ8AYj/4USGVl8374zUqfI2cU48QrkfVB/vUfGDKPrKqUgFg4zJqchTdL3B8BGPGw5R+w/YAPKF/J1FghIB/CCe9QU0deT5vNVJHFj/56xtuLD2NkTFFyMxYBwUmwFWeIVAZUZqEZgQ2jv3VPdAiT0WkCpSDz+ad0E5WyJSfZQB2fCJzfN+yHCtF/H+B9WT7Lt7OTFtZozU3ENOUkn2nI1Yj4+6Nh9DQzNAzF9G5S1BYUoEXFGPCo3UjkjJHdKLKEtQYW7YbLmKJZiU163VAHAm7wTm4cIGTJ1WuQ78BSBE7LJAUD1SWa5Brx3wyeiDFbQWC2YhIsP4APFZG0Qt0qqC7HUcQ3lBtP1nWAoB7UVMNhEy0KZgsl1M9ACcthTXdDTQNMi2fhU3nKBTTKKpJ4N2XgivFjKyRlFmAcnsAr3xCnDJKQcqCd4JuLBg3whKUqifs2pTthMF+GPwSASoH7i+8Bx5Re2DdV6ANVhBdeyZb1RXtr/hi2nBiTUAMbAB/zPONZZk1SIjiaZxCyVaMA7AE2/3d8V8btZCVFKkqUQLsN3E0HCJpiphcOoHQZaeEZbailBZCrt831i/jZHGTon5EE4kuL2xMPVSWRpvbjBDYuHdImE9YuzmAeDkesWlJ1v2CNOjCKZhRmAA3aNEZ2ugwJ9sRxASaAZtKP4G2sZ+fNUmdNUCxKqsWGhN9xg7MmqTQhRJ3ADtt5QFxOBmLnKAocucueQNnrEY9MvMrRSxeJUoAKUSPLsirDSqHJDx0JnMcg3Jw5KUZOsQpJLBmDGrni0BXaNBsfFfaJypZnY3DFrHSM8nZpCqYTxMhSUjLUmtq9la8obhJKQl7cGbspxbyhxnmWAtOVlNdya8Hr3x2fNKqUzfo5Sx4s9zGWzTRUOJ4tws3C0KEcPwknib9vGFD0I05loatfneIB4zaXq8yRRRsd1TFrDEswBYOzirVq++1aNFDF4TOXHIl9N/GBMGqBGJxhV9onfUmLWAxagRld2PV0J07XaIMXgVJBUlJVLH22px7o7sVZzqUz5UlTcfs+IjTRFsLbP2mv6QEKU6RTf1wxKhu1HbGqRvaMNs3CrTOl5klLlR6wagd/dG3lqp884xzeG2D0mEPeKisSkUJA5mK6tqIdkkq/QSVeQjGje0Eyp4QVFJM9R9mWv8A9sqfNT+ETShMOiQN7k+DDzgoOSLGaFmhhwbjrKUeA6o8K+MclYFANEA9j+cKh2SJxKbOkjUOPKB+O2YmZolnsTS/fBhKNwaEQXu0Um0S4qQDn4WYlISlLD8NQOTRUmulJJBUedqb3jVlYapeIp8gKFQCPxfHSGpicTNTZxr6s1poGroeHbV7iGzgAlLqzE2DgE77nh2QTm7ESSfVkgEHq1yk7qVA7+yMjjMJiUzMmXe2ZuNQxblGtcujO1F7DUzFqIZICaMXIu1v4w8SwWUpRdNAHYfnSAR2QoAFbqK2ZiQH40aJpeaWCEFwLg6FnJJDgV0Z+UJwBTLG0cVlDuwBoASa7w8ZTHzsyySSX3wTxOz5qusogBqAVgbhZHrJqUjU34RtiSSbMssm2kSbLH1ia3cd4g4J5cpSlbi56oHFiowN2ngxIWcnWTSu47jFrZk9KgzJcWLF2NwCCMv5w8kVJckTjk4viyZZmrFHyh+sT1jwYC/zWLKcJkQ7mtSzueHy0V04ggXcJB6r0Ph2Q9GLcAqNN169kYbN7Mcu55wgYfjA0xbWzFu+Io6EcrOxrNgEIkpzJUcwUQE6v3Gw+bRko2eAkEy0oALZUirAO34rjhETZcFbHTFy3qUOSxAcnlxbi3ZD8Vg0kpKOuBrV7PZRKWDWeEcOkIUnKXBOiQdGL99rtDDQpTLUpNy2UUJ4vTTnGVmtCr90nj1fhChyZbBlE5heqL63mPHYLFTL83G09lF7ZNYFzcQFkqAAyguNHAP5RYxuKCUukHeHoCd0U5s9CUEhFVuNS41oS12HfFxrwiV+lzoYkmZNSfYMtyDbMSACePtRYmITJVMlJSAeqw3uHZ914u9GJZCFKISMxDMAOqOXF4AdLp5GJBsGHhDrZKkdlTCJxKksbJ5aluMaTZp9bLopi7Fr0sYymGxtCSasz6xd2ZiE5h1/Vnfp3boHG0Up0zRJ2VLBcpzHes5j2ZiWiwmU9j2A07ohw81Srsdy0l0nmL/N4sokzCx9UvgzMRvBURSMnCRrHJEnlJA18IkyxDMwU9qSCR+mjloS1YD7TxOIkdZUmYhAuSy0jj1SSntYQLFJjeWKD7Abz4xFOxoQxV1U208oCbN6RyUpUrEqmslmEuXVTv8AaWyUjnd4KYXpFMmVwWysw0m4ouB+LrEI7lRUcDb2TLOktFvAlU8/VJmK/RST7rcYIL2FMlpzYgy5CfvTpgHgHMAMf0kxRpi9rSsOmxk4BHrFjhmljqnmswLwq8JOymXg5+ImJV1sRjJilJI/EErYvbLT4N44rslZZPo0uJ25gJaaTZ2LIsnDSjlfd6xYY9lYDzsZMmrQVYYyJaZks5CoqUsZg+YE0YVs0SIk5RQBI3UAY7ho24RxSwihfg+rconml0jT62+2aHEYtAKipkguAAw1FsrvaMztJSVHOJZYXJDA1LNXNQHW/CGomqzOpDjUj5rBCZikBABYg8AzcRrA8r/BLCl6AJgJAzKcFwxrpvFRFPE4lIoQ5f7KswrzAANtS0aVOFkrHVApoHAu9B82hkvZMkU9X5/G8L7EPgzG7QxzIdHVKnD2LG/n4xH0dwDvNL0YJA1INX4O0H9o9F0rWFIKsod0fAu45H8ouSpSUJCQkAJDAfkIp5FxpEqDcrYMxktRSygyTcCxeMti5Pql0PVJcEX5RqsXiWIBHDKkacgHv2wCmYRKicyyGJYNWmlYrFKuycsb6J8MQsAkitxf3R2dhQaka3Cmbm9LbuESScGEgOLmymL6MzXv36xOkN1AmpJcPQMKMTRhZoUqvQK62ZXasoJmkAvQG7+IAeKcG+keFCAigBrYG3MirHzgII0i7RlJUxAOW30jcTE1YCWaP1qhmZzlqmmnnGLwyXWkcR5xpsHMCHypfcWtxrV/CJmXAIJxaUoUCgINTbqlrCpcCOy5xWklYEtrKS3YwPwivhMVm9lJmEBy1rnRgYpT0KAQU5y5KmXmDPoNAIyo0sNJXKb21d/5QoD/AEKbxHBjCg4hzLappX9pzWlQBxfhFLGqKinKPtZUjy8fOJFAJQVEsVOkPuFz2274s9FMN6ya5FJZzb6tT49kapUZSdmwwUsIQlH3QA41aMT00qtCv0x4ho3E5TAnhGJ6U0SknWnmYPUJegKTOZotzJosNLwKFIfh1F+2NCQ90bxak4iQkLIQqagKSTQgqAYg6R6/jlTVghbA2BZgPw9keJSGDK1HnGumekTFTV/WTJcsgMMqBXtOvOGmiZRbPTTNngJUXIDCgoQO+tfCBWOxJAIUpKQVPlWUktVxlPlGHxPSSYpLKnTVDUFeVP8AhQwJgb/KMIf2Ryv4XhSk2tIcIJPbCGN2aqXOCsM+QsaBsitQl7perdmgibFyET64r6UtX3BPSZPMCZ1kcmLbzAIdIJiyyEqUTZqQf2Vg1+1iVJKiKSwaDmXqeVOcZOUl+G6jF9WOwKJaC0jCyUkaqCp6u9WVKT/6kQbR65YAmzVKYhkkpCUjeEISEvW7d8UBjCzMw1ax90VMRPJFykNYH3CMnJs1jBRCCkylKYzH3AW42eOSUJzMkK1Lg0Txc68GgPLWo1Qoh9WYngxtFtC/V0YkqFVVFN1B/GJoux208UHYqISXGZI43JfyERmT1QygpxS+usKRVRzKyZj1QonN/hsI4qUpKkkqvQA9thAhEOFkBC86FNvS1C12rSDWExwV7QY2O6BU9QNgUqHLuI98OWKVWEtd6V3QMA6s6QC25gJpOdBBDVS2o+077oI4bEBr98dxeIOXqivzVoSdDezG4dEwgmoyfdUBwZ1GrnRuUSS8M5DlQJuMz04tUdrxHtLGJEwpWl0hVCUhn1IPOJ/piiKFAD3CR5tGzdGKV9jpxGQ1JDlLAFzW7nkztFXESsw6roCWZVcxJvct3Axz6YSplpzKDgNo/IgARCucbChd2Jt+I0az/NmiWUdsSMyUKEwrNQxJO6g3HeOMB8hAJpu79fCDv0ValFaqueCXprWm5ovYCRh1JIKUuLpVUgjc/mIrlSJ42zKYcdZL2cRqZCkpBCSaIpa+415aQ2XhJecqlAABLKDBVyGNaJOmsSzcKlCicwSq4YgdXV3tCk7CKpj8JNVKVnTLSUqAKik+0dHzBxys5McVISokdbRQIUXG8tQEB4bhpjKbMlTgnMpbJtZta8NYYqYQlPq1gJWHCSAa8N26xiSy8JJ/rV9oD+UcgAtcxy4mu9eqq8KCmGgjitnzFlwEpSKJKlB8osWDmt7axpei2B9TIOZlKWrMSDRtGcPbzjKYCWZq0oSaFTPw1Pc8b0SwAwoBQRZlY3aUxkHujH9Kw6ED8f8A9TGm2gXKRxjKdK5jCWBqVHuaF/oa6szyk+EKSm/hzh0pBh3qy/ONCSXDqiPHj2YYKFodNrAAyUgi8SLlA01NA2p0DRGhJemvnBfo7gD69BUUlqtcvYU0qbwm6QJWzVdH9lpkIAbrkOtT/wCUPYecWZk3rnMC3Fu99YeFABlEuNLlvloZUmgPD4/lHK3Z2JUjqgkhiw4A92kRJljMwFO137YRksSAQSKto/MdkQ4lMwsSvKRqKjuf54wIGSzphskEngKjtMVRLmJSVkMl6kqYvyevJoccUCcjuq7McvfSIcpKnNSNAfZ5sIYHZiSojMP/AGL+WveI4vFISQAAVWFC47Tcaxyaq4mFdX9gBmtV3rEGKL0DlVPaFxa3CGhMtSVvUliKaV5xeQy8p0N+YPGtYGJQU+yQSxFe/sMTYadYqYP47jzvCaCwnLYF2Aozu1HvF2W7u5IItp2awDx+KAc5ny6C/wA84J7MxGdD/POJGZ3bGFyzSk1SpJKQTQPfseB+ysODZ2Z3ejg2B1rGj2liUqUAQ+XrO1riAuKl5pmYKypYAEJoN9/a0tGqdqjNpXY2fKCV5kr6zezoz8dHMWMPIucwCiBVQcAasHY8KRzBbPFV5s5IZTljucEWDPSOTMMoMSXNiQH5ePzudklxOBl5aqUom5fKa8hSBH0daVFUohJqNCW3l6e+0X8JiCVAKDN2V09r5qIr7USETUrH2gQwo+tt8TbKpMlwqyX9YrMpg5AAJ3Wo14szJAUkZWP4VVsfj2RWlYkWADnnXwJi5KlgB7NVk+cS5MrimDQspdwgA6ZMu971IHkYsYLADETQojKkJq1K6FNb8YW0sMhRClabjZ30NxA/AKFs1iesgkADhYxV2rIcaew9/JqXumHiVl/KFEYWsUdX+IfCFE2/0ql+FXojhqqWPs9Uc9fBu+NOlcCtjSBKkoTYs55mpggVx0HKU8Yt18vfA3aUkKASoONTurFpS3UT80gRtvHqQsAMeqHeM3d6NY1WymcMlIOUg+HY++KmIFAa84izKUXPZ/DSLExDu9TS1h4VMV0D2DsYKgg3ryvT53xCJ5ifEylPaK/qTujQzZz1xjWdD0ZJa5qgxUWQSbge0W3O4f4RlRJOkbCUlpSEIUFCWMttdTftiMj1ReNbsvTZ/W156fnHTj6AAMQdLtw3dsQJmUyghwzv+TiK6cSA4CR2t3vbsjFI6GwmhYI6obeS1+yOIXMAINeR8WMCJeKJPs9UW4P22i3LxiyA1D58hA0KywVGmejWOnfDTifWe0UgB7kl2tZn74rTlEg1Cnu96fn5xFIQF0KBm3ineIKCy/KMtQaji1yfKI/VKNQHIskjTfW9Ykw+DKqUDa7jy1hs9ASnNMUOwGjE0Z7/AAgGd/4iRRSE0q5ScwGpobcYelaGK9CCez3GIcbkmFJ62VqqFARoDWsU1LDhqgWB7n42goTZe+koWjqjUkOKhhUjxhkzFzJcsAEA7iWLNeKmEnglrEubMOLNwiht6d61hLqwJVo+7wBhqO6Jb1YXweKzKUrfrS71IpziQFC1rbSgYsCRett4aAuzplEgA2Yhi9Bod/GJEyShSkpCwXYBwb7wzP3RXHZPLRdQFIJKQAdE2cuNXZoszs6jlWlKAoGrvUGgceTxRUSS03NmFikgMKXBDg+cd9ZnyhIUokhwSSA7CpsO6GxItZQAWCCXBqrL3P7UOGHK5JBSagigqGNCau9PGIBs9bKykkg9ZgQzagPbSkWEyyhTBdSxBa54nQ2o8ShtgfDqygJmEuNdeXOkSTJnrFZJRJIGh3cTBTGTUKSStB/SSzbmN+9u2KeB+qClSkkgnrMHLUYClRevGBr0fJ0DFIXUEsXbKouxPDQxfw+Fw5cKmKSQwa3uJbwhk+SD17cXBJ/ZveJMLh1KdRUHFgde0WrrrDsC0dmHRFOcKOAHeRwc04RyI2VSD60CG4hbCHSlPFfaJ6pjY5ipKr2xndvpzTlbqeUaKUbPvEVtqykrDasK6jeLU0iE9lpaM0VsK3NtYvYeUSxN7X39sWZOCQnKpLqerqOnDdFhUoP1aC9AxD87xTY0U/UuRuOpGvCIJ0gPRmdqwTTLTUE1LNStfF4YuWhJUlf2Q7uG0oRStdHvAgBcvD1cvlD6M35wwhSFMC7hwd4gyqRmyglASz5jYilga9+6BQICmT7IcAktwYb4GCC8o0BBCmG+3CorD5yAQxSBwFYgwu0EC/Va4fyi0jGS10C3OmkZbNjslKUhm8NPdDpvUvrbn4MIqzpjApDuNTQg9vnDkq1UqhsAfABvdDCx6dnqLnNxbRxw3xLJGRVSCTwI7IGTMeF2BAe3DfWmlomlTgW64IYX07oKYrQRTnUl0XJYg0HZFPELW31iaHe3fakRfTVoJKSC9aw3DTgVZllyRuJD794gSBs7IxaUjLmSEaghj3PUxHNxVeoHTpcFvdEWIwilHPlyu5Yw6YBdSiDwbu/KKpEts6ucoBS7Uq260QYbBhSicxcgN7j2GFiZbjICTmAqbUq3OH4b2WWFgpAql7FqEXv5wxenJcxSVqIqkDrA1AAZ2B490EsOslDJmCtKB1HdV3FN8JMrMxV1hZnIo9DmGjvTjCElUsuE5kbgCRWoCnrmejceMLsCLGTJiMqloGVTJSRlc8Te/ugpLKglPVANwCzG7WLUp3RTMqXMyh1PmcAktUWA3XqbVizOJQiYCwuMtlBxcE25iHX4IiMsoLJUUKJcLIGV3qOBhIUtNCpwarZwoEnTq1cWIESyJc2aHKlFIGZQIABpQCmveIjxGGCS5BAqzEm3tDKaOAXfdEjFjEJSQA7XCmfUu9mNqbhA5aikgJNNcoq2/wANYJYWbJW8vIlVagWsPusHroIjmqlJOVJAJIDdYFHFnrS8HoFGYkAJUJgU93DAbwFMx3NeHyZ6gp61clTFQfdpZ7xYTNSlxMJCElQS5Sx1LMS5fS8NkyszFRISaiumjgecAWC5qUlRJExySbH9mFB71R0X/ujkKxnu38hsD/Uf6kz9uGTegWAVeQf1s39uFCjc5xv83+z/AOoP62b+3HJno92eQR9HLEuWmzRrwmRyFCpDtkafRrswWw3+rO/eQ5Po52aH/wCXv/azT5zI7Ch0FiR6OtnBWYYcg/8Amnbmt6xrQ9Po+2eCT9HqWB+tm6W+3xjkKCgtkKvRpsw3w16//LOvX+04mI1ei7ZZDHCvznTvP1kdhQBbGfzVbK/7Y0/t5/72HfzX7L/7Y/rp/wC8pHYUFBbHJ9GmzRaQr9fP/exw+jLZh/6dX6+f+9hQoKQ+T/TqPRlswWwx7Z04+cyHK9G2zT/03+rN/eQoUFILYv5tdms30c/rp37yOyvRxs1Ps4b/AFZp85kKFCpBbJJ/o+2esMqQSP8AyzR5TIqH0V7Kd/oxf/zz/wB7ChQJITbHyfRlsxL5cMat/TTjbnMh49G2zXzfRyTWpnTjfnMhQoKC2dPo32ab4c/rp37yHj0ebPp9QaW+unfvIUKCkO2SnoJgcpSZJYv/AEs167jncdkRj0fbPy5fUKysKGdOIpa8y/HluhQoKFbOyOgGASGEhTcZ04+cyOr6A4A3kH9bN/bhQoVKx2yth/RjstAIThm/vZx3amZwieZ6PdnEKBww6wZX1kwPzZfjChQ2Kyuj0X7LBf6M54zpx85kPl+jfZqSSMOXN3nTja15lI7CgoLJf5AbP/qP9Wb+3ChQoKQ7Z//Z">
            <a:hlinkClick r:id="rId3"/>
          </p:cNvPr>
          <p:cNvSpPr>
            <a:spLocks noChangeAspect="1" noChangeArrowheads="1"/>
          </p:cNvSpPr>
          <p:nvPr/>
        </p:nvSpPr>
        <p:spPr bwMode="auto">
          <a:xfrm>
            <a:off x="411163" y="-2667000"/>
            <a:ext cx="7810500" cy="5905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1" name="10 CuadroTexto"/>
          <p:cNvSpPr txBox="1"/>
          <p:nvPr/>
        </p:nvSpPr>
        <p:spPr>
          <a:xfrm>
            <a:off x="866080" y="1628800"/>
            <a:ext cx="6370216" cy="1200329"/>
          </a:xfrm>
          <a:prstGeom prst="rect">
            <a:avLst/>
          </a:prstGeom>
          <a:noFill/>
        </p:spPr>
        <p:txBody>
          <a:bodyPr wrap="square" rtlCol="0">
            <a:spAutoFit/>
          </a:bodyPr>
          <a:lstStyle/>
          <a:p>
            <a:r>
              <a:rPr lang="es-CL" b="1" dirty="0" err="1" smtClean="0">
                <a:solidFill>
                  <a:schemeClr val="bg1"/>
                </a:solidFill>
              </a:rPr>
              <a:t>National</a:t>
            </a:r>
            <a:r>
              <a:rPr lang="es-CL" b="1" dirty="0" smtClean="0">
                <a:solidFill>
                  <a:schemeClr val="bg1"/>
                </a:solidFill>
              </a:rPr>
              <a:t> Data </a:t>
            </a:r>
            <a:r>
              <a:rPr lang="es-CL" b="1" dirty="0" err="1" smtClean="0">
                <a:solidFill>
                  <a:schemeClr val="bg1"/>
                </a:solidFill>
              </a:rPr>
              <a:t>Discovery</a:t>
            </a:r>
            <a:r>
              <a:rPr lang="es-CL" b="1" dirty="0" smtClean="0">
                <a:solidFill>
                  <a:schemeClr val="bg1"/>
                </a:solidFill>
              </a:rPr>
              <a:t> and Access</a:t>
            </a:r>
            <a:r>
              <a:rPr lang="es-CL" dirty="0" smtClean="0">
                <a:solidFill>
                  <a:schemeClr val="bg1"/>
                </a:solidFill>
              </a:rPr>
              <a:t>: </a:t>
            </a:r>
          </a:p>
          <a:p>
            <a:endParaRPr lang="es-CL" dirty="0"/>
          </a:p>
          <a:p>
            <a:pPr marL="285750" indent="-285750">
              <a:buFont typeface="Arial" pitchFamily="34" charset="0"/>
              <a:buChar char="•"/>
            </a:pPr>
            <a:r>
              <a:rPr lang="es-CL" dirty="0" err="1" smtClean="0"/>
              <a:t>Geoportal</a:t>
            </a:r>
            <a:r>
              <a:rPr lang="es-CL" dirty="0" smtClean="0"/>
              <a:t> of Chile - </a:t>
            </a:r>
            <a:r>
              <a:rPr lang="es-CL" dirty="0" err="1" smtClean="0"/>
              <a:t>Ministry</a:t>
            </a:r>
            <a:r>
              <a:rPr lang="es-CL" dirty="0" smtClean="0"/>
              <a:t> of </a:t>
            </a:r>
            <a:r>
              <a:rPr lang="es-CL" dirty="0" err="1" smtClean="0"/>
              <a:t>National</a:t>
            </a:r>
            <a:r>
              <a:rPr lang="es-CL" dirty="0" smtClean="0"/>
              <a:t> </a:t>
            </a:r>
            <a:r>
              <a:rPr lang="es-CL" dirty="0" err="1" smtClean="0"/>
              <a:t>Property</a:t>
            </a:r>
            <a:r>
              <a:rPr lang="es-CL" dirty="0"/>
              <a:t>/</a:t>
            </a:r>
            <a:r>
              <a:rPr lang="es-CL" dirty="0" smtClean="0"/>
              <a:t> SDI Chile </a:t>
            </a:r>
          </a:p>
        </p:txBody>
      </p:sp>
      <p:sp>
        <p:nvSpPr>
          <p:cNvPr id="12" name="11 CuadroTexto"/>
          <p:cNvSpPr txBox="1"/>
          <p:nvPr/>
        </p:nvSpPr>
        <p:spPr>
          <a:xfrm>
            <a:off x="827657" y="4149080"/>
            <a:ext cx="7776865" cy="1200329"/>
          </a:xfrm>
          <a:prstGeom prst="rect">
            <a:avLst/>
          </a:prstGeom>
          <a:noFill/>
        </p:spPr>
        <p:txBody>
          <a:bodyPr wrap="square" rtlCol="0">
            <a:spAutoFit/>
          </a:bodyPr>
          <a:lstStyle/>
          <a:p>
            <a:r>
              <a:rPr lang="es-CL" b="1" dirty="0" smtClean="0">
                <a:solidFill>
                  <a:schemeClr val="bg1"/>
                </a:solidFill>
              </a:rPr>
              <a:t>International </a:t>
            </a:r>
            <a:r>
              <a:rPr lang="es-CL" b="1" dirty="0" err="1" smtClean="0">
                <a:solidFill>
                  <a:schemeClr val="bg1"/>
                </a:solidFill>
              </a:rPr>
              <a:t>National</a:t>
            </a:r>
            <a:r>
              <a:rPr lang="es-CL" b="1" dirty="0" smtClean="0">
                <a:solidFill>
                  <a:schemeClr val="bg1"/>
                </a:solidFill>
              </a:rPr>
              <a:t> Data </a:t>
            </a:r>
            <a:r>
              <a:rPr lang="es-CL" b="1" dirty="0" err="1" smtClean="0">
                <a:solidFill>
                  <a:schemeClr val="bg1"/>
                </a:solidFill>
              </a:rPr>
              <a:t>Providers</a:t>
            </a:r>
            <a:r>
              <a:rPr lang="es-CL" dirty="0" smtClean="0">
                <a:solidFill>
                  <a:schemeClr val="bg1"/>
                </a:solidFill>
              </a:rPr>
              <a:t>:</a:t>
            </a:r>
          </a:p>
          <a:p>
            <a:endParaRPr lang="es-CL" dirty="0"/>
          </a:p>
          <a:p>
            <a:pPr marL="285750" indent="-285750">
              <a:buFont typeface="Arial" pitchFamily="34" charset="0"/>
              <a:buChar char="•"/>
            </a:pPr>
            <a:r>
              <a:rPr lang="es-CL" dirty="0" smtClean="0"/>
              <a:t>NASA</a:t>
            </a:r>
          </a:p>
          <a:p>
            <a:pPr marL="285750" indent="-285750">
              <a:buFont typeface="Arial" pitchFamily="34" charset="0"/>
              <a:buChar char="•"/>
            </a:pPr>
            <a:r>
              <a:rPr lang="es-CL" dirty="0" err="1" smtClean="0"/>
              <a:t>Multiple</a:t>
            </a:r>
            <a:r>
              <a:rPr lang="es-CL" dirty="0" smtClean="0"/>
              <a:t> </a:t>
            </a:r>
            <a:r>
              <a:rPr lang="es-CL" dirty="0" err="1"/>
              <a:t>i</a:t>
            </a:r>
            <a:r>
              <a:rPr lang="es-CL" dirty="0" err="1" smtClean="0"/>
              <a:t>magery</a:t>
            </a:r>
            <a:r>
              <a:rPr lang="es-CL" dirty="0" smtClean="0"/>
              <a:t> </a:t>
            </a:r>
            <a:r>
              <a:rPr lang="es-CL" dirty="0" err="1" smtClean="0"/>
              <a:t>sources</a:t>
            </a:r>
            <a:r>
              <a:rPr lang="es-CL" dirty="0" smtClean="0"/>
              <a:t> </a:t>
            </a:r>
          </a:p>
        </p:txBody>
      </p:sp>
      <p:sp>
        <p:nvSpPr>
          <p:cNvPr id="7" name="6 CuadroTexto"/>
          <p:cNvSpPr txBox="1"/>
          <p:nvPr/>
        </p:nvSpPr>
        <p:spPr>
          <a:xfrm>
            <a:off x="866080" y="2924944"/>
            <a:ext cx="6370216" cy="923330"/>
          </a:xfrm>
          <a:prstGeom prst="rect">
            <a:avLst/>
          </a:prstGeom>
          <a:noFill/>
        </p:spPr>
        <p:txBody>
          <a:bodyPr wrap="square" rtlCol="0">
            <a:spAutoFit/>
          </a:bodyPr>
          <a:lstStyle/>
          <a:p>
            <a:r>
              <a:rPr lang="es-CL" b="1" dirty="0" smtClean="0">
                <a:solidFill>
                  <a:schemeClr val="bg1"/>
                </a:solidFill>
              </a:rPr>
              <a:t>International Data </a:t>
            </a:r>
            <a:r>
              <a:rPr lang="es-CL" b="1" dirty="0" err="1" smtClean="0">
                <a:solidFill>
                  <a:schemeClr val="bg1"/>
                </a:solidFill>
              </a:rPr>
              <a:t>Discovery</a:t>
            </a:r>
            <a:r>
              <a:rPr lang="es-CL" b="1" dirty="0" smtClean="0">
                <a:solidFill>
                  <a:schemeClr val="bg1"/>
                </a:solidFill>
              </a:rPr>
              <a:t> and Access</a:t>
            </a:r>
            <a:r>
              <a:rPr lang="es-CL" dirty="0" smtClean="0">
                <a:solidFill>
                  <a:schemeClr val="bg1"/>
                </a:solidFill>
              </a:rPr>
              <a:t>: </a:t>
            </a:r>
          </a:p>
          <a:p>
            <a:endParaRPr lang="es-CL" dirty="0"/>
          </a:p>
          <a:p>
            <a:pPr marL="285750" indent="-285750">
              <a:buFont typeface="Arial" pitchFamily="34" charset="0"/>
              <a:buChar char="•"/>
            </a:pPr>
            <a:r>
              <a:rPr lang="es-CL" dirty="0" smtClean="0"/>
              <a:t>GEOSS - Portal </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6026456"/>
            <a:ext cx="2314595" cy="62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descr="http://www.connectingeo.net/IMG/ConnectinGEO_239.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2" y="6101267"/>
            <a:ext cx="2627783" cy="35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639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lvl="0"/>
            <a:r>
              <a:rPr lang="en-GB" sz="2000" b="1" dirty="0" smtClean="0"/>
              <a:t>Our </a:t>
            </a:r>
            <a:r>
              <a:rPr lang="en-GB" sz="2000" b="1" dirty="0"/>
              <a:t>community developing a set of area-specific </a:t>
            </a:r>
            <a:r>
              <a:rPr lang="en-GB" sz="2000" b="1" dirty="0" err="1" smtClean="0"/>
              <a:t>Evs</a:t>
            </a:r>
            <a:r>
              <a:rPr lang="en-GB" sz="2000" b="1" dirty="0" smtClean="0"/>
              <a:t>.</a:t>
            </a:r>
          </a:p>
          <a:p>
            <a:pPr marL="109728" lvl="0" indent="0">
              <a:buNone/>
            </a:pPr>
            <a:endParaRPr lang="en-GB" sz="2000" b="1" dirty="0" smtClean="0"/>
          </a:p>
          <a:p>
            <a:pPr lvl="1">
              <a:buFont typeface="Arial" panose="020B0604020202020204" pitchFamily="34" charset="0"/>
              <a:buChar char="•"/>
            </a:pPr>
            <a:r>
              <a:rPr lang="en-GB" sz="1800" dirty="0" smtClean="0"/>
              <a:t>We define EV as measures of metadata web services accessible, searchable and discoverable nationally and internationally (through geoportal in Chile and GEOSS) and variables useful to measure processes and models.</a:t>
            </a:r>
          </a:p>
          <a:p>
            <a:pPr marL="393192" lvl="1" indent="0">
              <a:buNone/>
            </a:pPr>
            <a:endParaRPr lang="en-GB" sz="1800" dirty="0" smtClean="0"/>
          </a:p>
          <a:p>
            <a:pPr lvl="1">
              <a:buFont typeface="Arial" panose="020B0604020202020204" pitchFamily="34" charset="0"/>
              <a:buChar char="•"/>
            </a:pPr>
            <a:r>
              <a:rPr lang="en-GB" sz="1800" dirty="0" smtClean="0"/>
              <a:t>Some of our members have discussed and proposed usability matrices to measure EV.</a:t>
            </a:r>
          </a:p>
          <a:p>
            <a:pPr lvl="0"/>
            <a:endParaRPr lang="it-IT" sz="2400" dirty="0">
              <a:ea typeface="Calibri"/>
              <a:cs typeface="Times New Roman"/>
            </a:endParaRPr>
          </a:p>
          <a:p>
            <a:endParaRPr lang="en-US" dirty="0"/>
          </a:p>
        </p:txBody>
      </p:sp>
      <p:sp>
        <p:nvSpPr>
          <p:cNvPr id="2" name="Titolo 1"/>
          <p:cNvSpPr>
            <a:spLocks noGrp="1"/>
          </p:cNvSpPr>
          <p:nvPr>
            <p:ph type="title"/>
          </p:nvPr>
        </p:nvSpPr>
        <p:spPr/>
        <p:txBody>
          <a:bodyPr>
            <a:normAutofit fontScale="90000"/>
          </a:bodyPr>
          <a:lstStyle/>
          <a:p>
            <a:pPr algn="ctr"/>
            <a:r>
              <a:rPr lang="en-US" sz="3600" i="1" dirty="0" smtClean="0"/>
              <a:t>Status of existing EVs in Chile disasters SBA</a:t>
            </a:r>
            <a:endParaRPr lang="en-US" sz="3600" i="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026456"/>
            <a:ext cx="2314595" cy="62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descr="http://www.connectingeo.net/IMG/ConnectinGEO_239.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6101267"/>
            <a:ext cx="2627783" cy="35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800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en-US" sz="3600" i="1" dirty="0" smtClean="0"/>
              <a:t>Status of existing EVs in Chile disasters SBA</a:t>
            </a:r>
            <a:endParaRPr lang="en-US" sz="3600" i="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340767"/>
            <a:ext cx="6566495" cy="506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p:nvPr/>
        </p:nvSpPr>
        <p:spPr>
          <a:xfrm>
            <a:off x="1115616" y="4221088"/>
            <a:ext cx="1296144" cy="28803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036165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05347"/>
            <a:ext cx="756084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normAutofit fontScale="90000"/>
          </a:bodyPr>
          <a:lstStyle/>
          <a:p>
            <a:pPr algn="ctr"/>
            <a:r>
              <a:rPr lang="en-US" sz="3600" i="1" dirty="0" smtClean="0"/>
              <a:t>Status of existing EVs in Chile disasters SBA</a:t>
            </a:r>
            <a:endParaRPr lang="en-US" sz="3600" i="1" dirty="0"/>
          </a:p>
        </p:txBody>
      </p:sp>
      <p:sp>
        <p:nvSpPr>
          <p:cNvPr id="5" name="4 Elipse"/>
          <p:cNvSpPr/>
          <p:nvPr/>
        </p:nvSpPr>
        <p:spPr>
          <a:xfrm>
            <a:off x="467544" y="1844824"/>
            <a:ext cx="1296144" cy="28803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6026456"/>
            <a:ext cx="2314595" cy="62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http://www.connectingeo.net/IMG/ConnectinGEO_239.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2" y="6101267"/>
            <a:ext cx="2627783" cy="35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805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40768"/>
            <a:ext cx="7399932" cy="421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normAutofit fontScale="90000"/>
          </a:bodyPr>
          <a:lstStyle/>
          <a:p>
            <a:pPr algn="ctr"/>
            <a:r>
              <a:rPr lang="en-US" sz="3600" i="1" dirty="0" smtClean="0"/>
              <a:t>Status of existing EVs in Chile disasters SBA</a:t>
            </a:r>
            <a:endParaRPr lang="en-US" sz="3600" i="1" dirty="0"/>
          </a:p>
        </p:txBody>
      </p:sp>
      <p:sp>
        <p:nvSpPr>
          <p:cNvPr id="5" name="4 Elipse"/>
          <p:cNvSpPr/>
          <p:nvPr/>
        </p:nvSpPr>
        <p:spPr>
          <a:xfrm>
            <a:off x="2195736" y="3632448"/>
            <a:ext cx="2043782" cy="28803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94671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481328"/>
            <a:ext cx="8712968" cy="4525963"/>
          </a:xfrm>
        </p:spPr>
        <p:txBody>
          <a:bodyPr>
            <a:normAutofit/>
          </a:bodyPr>
          <a:lstStyle/>
          <a:p>
            <a:pPr lvl="0"/>
            <a:r>
              <a:rPr lang="en-GB" sz="2000" b="1" dirty="0" smtClean="0"/>
              <a:t>Chile CB WG will develop a </a:t>
            </a:r>
            <a:r>
              <a:rPr lang="en-GB" sz="2000" b="1" dirty="0"/>
              <a:t>set of </a:t>
            </a:r>
            <a:r>
              <a:rPr lang="en-GB" sz="2000" b="1" dirty="0" smtClean="0"/>
              <a:t>area-specific EVs.</a:t>
            </a:r>
          </a:p>
          <a:p>
            <a:pPr marL="109728" lvl="0" indent="0">
              <a:buNone/>
            </a:pPr>
            <a:endParaRPr lang="en-GB" sz="2000" b="1" dirty="0" smtClean="0"/>
          </a:p>
          <a:p>
            <a:pPr lvl="1">
              <a:buFont typeface="Arial" panose="020B0604020202020204" pitchFamily="34" charset="0"/>
              <a:buChar char="•"/>
            </a:pPr>
            <a:r>
              <a:rPr lang="en-GB" sz="1800" dirty="0" smtClean="0"/>
              <a:t>We define EV as measures of metadata web services </a:t>
            </a:r>
            <a:r>
              <a:rPr lang="en-GB" sz="1800" dirty="0" err="1" smtClean="0"/>
              <a:t>accessibile</a:t>
            </a:r>
            <a:r>
              <a:rPr lang="en-GB" sz="1800" dirty="0" smtClean="0"/>
              <a:t>, searchable and discoverable nationally and internationally (though geoportal).</a:t>
            </a:r>
          </a:p>
          <a:p>
            <a:pPr marL="393192" lvl="1" indent="0">
              <a:buNone/>
            </a:pPr>
            <a:endParaRPr lang="en-GB" sz="1800" dirty="0" smtClean="0"/>
          </a:p>
          <a:p>
            <a:pPr lvl="1">
              <a:buFont typeface="Arial" panose="020B0604020202020204" pitchFamily="34" charset="0"/>
              <a:buChar char="•"/>
            </a:pPr>
            <a:r>
              <a:rPr lang="en-GB" sz="1800" dirty="0" smtClean="0"/>
              <a:t>This a draft of EVs for our six testing areas:</a:t>
            </a:r>
          </a:p>
          <a:p>
            <a:pPr marL="457200" lvl="1" indent="0">
              <a:buNone/>
            </a:pPr>
            <a:endParaRPr lang="it-IT" b="1" dirty="0"/>
          </a:p>
          <a:p>
            <a:pPr lvl="0"/>
            <a:endParaRPr lang="it-IT" sz="2400" dirty="0" smtClean="0">
              <a:ea typeface="Calibri"/>
              <a:cs typeface="Times New Roman"/>
            </a:endParaRPr>
          </a:p>
          <a:p>
            <a:endParaRPr lang="en-US" dirty="0"/>
          </a:p>
        </p:txBody>
      </p:sp>
      <p:sp>
        <p:nvSpPr>
          <p:cNvPr id="2" name="Titolo 1"/>
          <p:cNvSpPr>
            <a:spLocks noGrp="1"/>
          </p:cNvSpPr>
          <p:nvPr>
            <p:ph type="title"/>
          </p:nvPr>
        </p:nvSpPr>
        <p:spPr/>
        <p:txBody>
          <a:bodyPr>
            <a:normAutofit fontScale="90000"/>
          </a:bodyPr>
          <a:lstStyle/>
          <a:p>
            <a:pPr algn="ctr"/>
            <a:r>
              <a:rPr lang="en-US" sz="3600" i="1" dirty="0" smtClean="0"/>
              <a:t>Status of existing EVs in Chile disasters SBA</a:t>
            </a:r>
            <a:endParaRPr lang="en-US" sz="3600" i="1" dirty="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861048"/>
            <a:ext cx="7289967"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1800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US" sz="3600" i="1" dirty="0" smtClean="0"/>
              <a:t>Chile: the country</a:t>
            </a:r>
            <a:endParaRPr lang="en-US" sz="3600" i="1" dirty="0"/>
          </a:p>
        </p:txBody>
      </p:sp>
      <p:pic>
        <p:nvPicPr>
          <p:cNvPr id="13" name="Picture 2" descr="http://training.holaquetal.com/www.holaquetal.com/blog-hispanoamerica/wp-content/uploads/2010/10/hispano07-im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650" y="1566863"/>
            <a:ext cx="2425700"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CuadroTexto"/>
          <p:cNvSpPr txBox="1"/>
          <p:nvPr/>
        </p:nvSpPr>
        <p:spPr>
          <a:xfrm>
            <a:off x="4572000" y="1609725"/>
            <a:ext cx="3744416" cy="369332"/>
          </a:xfrm>
          <a:prstGeom prst="rect">
            <a:avLst/>
          </a:prstGeom>
          <a:noFill/>
        </p:spPr>
        <p:txBody>
          <a:bodyPr wrap="square">
            <a:spAutoFit/>
          </a:bodyPr>
          <a:lstStyle/>
          <a:p>
            <a:pPr>
              <a:defRPr/>
            </a:pPr>
            <a:r>
              <a:rPr lang="es-CL" b="1" dirty="0" err="1" smtClean="0">
                <a:solidFill>
                  <a:schemeClr val="tx1">
                    <a:lumMod val="65000"/>
                    <a:lumOff val="35000"/>
                  </a:schemeClr>
                </a:solidFill>
                <a:latin typeface="+mn-lt"/>
              </a:rPr>
              <a:t>Population</a:t>
            </a:r>
            <a:r>
              <a:rPr lang="es-CL" dirty="0" smtClean="0">
                <a:solidFill>
                  <a:schemeClr val="tx1">
                    <a:lumMod val="65000"/>
                    <a:lumOff val="35000"/>
                  </a:schemeClr>
                </a:solidFill>
                <a:latin typeface="+mn-lt"/>
              </a:rPr>
              <a:t>: </a:t>
            </a:r>
            <a:r>
              <a:rPr lang="es-CL" dirty="0">
                <a:solidFill>
                  <a:schemeClr val="tx1">
                    <a:lumMod val="65000"/>
                    <a:lumOff val="35000"/>
                  </a:schemeClr>
                </a:solidFill>
                <a:latin typeface="+mn-lt"/>
              </a:rPr>
              <a:t>16.572.475 (2012)</a:t>
            </a:r>
          </a:p>
        </p:txBody>
      </p:sp>
      <p:sp>
        <p:nvSpPr>
          <p:cNvPr id="15" name="14 CuadroTexto"/>
          <p:cNvSpPr txBox="1"/>
          <p:nvPr/>
        </p:nvSpPr>
        <p:spPr>
          <a:xfrm>
            <a:off x="4572000" y="2132013"/>
            <a:ext cx="3600450" cy="646331"/>
          </a:xfrm>
          <a:prstGeom prst="rect">
            <a:avLst/>
          </a:prstGeom>
          <a:noFill/>
        </p:spPr>
        <p:txBody>
          <a:bodyPr>
            <a:spAutoFit/>
          </a:bodyPr>
          <a:lstStyle/>
          <a:p>
            <a:pPr>
              <a:defRPr/>
            </a:pPr>
            <a:r>
              <a:rPr lang="es-CL" b="1" dirty="0" err="1" smtClean="0">
                <a:solidFill>
                  <a:schemeClr val="tx1">
                    <a:lumMod val="65000"/>
                    <a:lumOff val="35000"/>
                  </a:schemeClr>
                </a:solidFill>
                <a:latin typeface="+mn-lt"/>
              </a:rPr>
              <a:t>Area</a:t>
            </a:r>
            <a:r>
              <a:rPr lang="es-CL" dirty="0">
                <a:solidFill>
                  <a:schemeClr val="tx1">
                    <a:lumMod val="65000"/>
                    <a:lumOff val="35000"/>
                  </a:schemeClr>
                </a:solidFill>
                <a:latin typeface="+mn-lt"/>
              </a:rPr>
              <a:t>: 775.776 Km2 (IGM 2007)</a:t>
            </a:r>
          </a:p>
        </p:txBody>
      </p:sp>
      <p:sp>
        <p:nvSpPr>
          <p:cNvPr id="16" name="15 CuadroTexto"/>
          <p:cNvSpPr txBox="1"/>
          <p:nvPr/>
        </p:nvSpPr>
        <p:spPr>
          <a:xfrm>
            <a:off x="4594845" y="2904113"/>
            <a:ext cx="3600450" cy="646331"/>
          </a:xfrm>
          <a:prstGeom prst="rect">
            <a:avLst/>
          </a:prstGeom>
          <a:noFill/>
        </p:spPr>
        <p:txBody>
          <a:bodyPr>
            <a:spAutoFit/>
          </a:bodyPr>
          <a:lstStyle/>
          <a:p>
            <a:pPr>
              <a:defRPr/>
            </a:pPr>
            <a:r>
              <a:rPr lang="es-CL" b="1" dirty="0" err="1" smtClean="0">
                <a:solidFill>
                  <a:schemeClr val="tx1">
                    <a:lumMod val="65000"/>
                    <a:lumOff val="35000"/>
                  </a:schemeClr>
                </a:solidFill>
                <a:latin typeface="+mn-lt"/>
              </a:rPr>
              <a:t>Lenght</a:t>
            </a:r>
            <a:r>
              <a:rPr lang="es-CL" dirty="0" smtClean="0">
                <a:solidFill>
                  <a:schemeClr val="tx1">
                    <a:lumMod val="65000"/>
                    <a:lumOff val="35000"/>
                  </a:schemeClr>
                </a:solidFill>
                <a:latin typeface="+mn-lt"/>
              </a:rPr>
              <a:t>: </a:t>
            </a:r>
            <a:r>
              <a:rPr lang="es-CL" dirty="0">
                <a:solidFill>
                  <a:schemeClr val="tx1">
                    <a:lumMod val="65000"/>
                    <a:lumOff val="35000"/>
                  </a:schemeClr>
                </a:solidFill>
                <a:latin typeface="+mn-lt"/>
              </a:rPr>
              <a:t>4.337 Km2 (IGM 2007)</a:t>
            </a:r>
          </a:p>
        </p:txBody>
      </p:sp>
      <p:sp>
        <p:nvSpPr>
          <p:cNvPr id="17" name="16 CuadroTexto"/>
          <p:cNvSpPr txBox="1"/>
          <p:nvPr/>
        </p:nvSpPr>
        <p:spPr>
          <a:xfrm>
            <a:off x="4600178" y="3534569"/>
            <a:ext cx="3600450" cy="368300"/>
          </a:xfrm>
          <a:prstGeom prst="rect">
            <a:avLst/>
          </a:prstGeom>
          <a:noFill/>
        </p:spPr>
        <p:txBody>
          <a:bodyPr>
            <a:spAutoFit/>
          </a:bodyPr>
          <a:lstStyle/>
          <a:p>
            <a:pPr>
              <a:defRPr/>
            </a:pPr>
            <a:r>
              <a:rPr lang="es-CL" b="1" dirty="0" err="1" smtClean="0">
                <a:solidFill>
                  <a:schemeClr val="tx1">
                    <a:lumMod val="65000"/>
                    <a:lumOff val="35000"/>
                  </a:schemeClr>
                </a:solidFill>
                <a:latin typeface="+mn-lt"/>
              </a:rPr>
              <a:t>Regions</a:t>
            </a:r>
            <a:r>
              <a:rPr lang="es-CL" dirty="0">
                <a:solidFill>
                  <a:schemeClr val="tx1">
                    <a:lumMod val="65000"/>
                    <a:lumOff val="35000"/>
                  </a:schemeClr>
                </a:solidFill>
                <a:latin typeface="+mn-lt"/>
              </a:rPr>
              <a:t>: 15</a:t>
            </a:r>
          </a:p>
        </p:txBody>
      </p:sp>
      <p:sp>
        <p:nvSpPr>
          <p:cNvPr id="18" name="17 CuadroTexto"/>
          <p:cNvSpPr txBox="1"/>
          <p:nvPr/>
        </p:nvSpPr>
        <p:spPr>
          <a:xfrm>
            <a:off x="4600575" y="4020453"/>
            <a:ext cx="3600450" cy="646331"/>
          </a:xfrm>
          <a:prstGeom prst="rect">
            <a:avLst/>
          </a:prstGeom>
          <a:noFill/>
        </p:spPr>
        <p:txBody>
          <a:bodyPr>
            <a:spAutoFit/>
          </a:bodyPr>
          <a:lstStyle/>
          <a:p>
            <a:pPr>
              <a:defRPr/>
            </a:pPr>
            <a:r>
              <a:rPr lang="es-CL" b="1" dirty="0" err="1" smtClean="0">
                <a:solidFill>
                  <a:schemeClr val="tx1">
                    <a:lumMod val="65000"/>
                    <a:lumOff val="35000"/>
                  </a:schemeClr>
                </a:solidFill>
                <a:latin typeface="+mn-lt"/>
              </a:rPr>
              <a:t>Comunnes</a:t>
            </a:r>
            <a:r>
              <a:rPr lang="es-CL" dirty="0" smtClean="0">
                <a:solidFill>
                  <a:schemeClr val="tx1">
                    <a:lumMod val="65000"/>
                    <a:lumOff val="35000"/>
                  </a:schemeClr>
                </a:solidFill>
                <a:latin typeface="+mn-lt"/>
              </a:rPr>
              <a:t> </a:t>
            </a:r>
            <a:r>
              <a:rPr lang="es-CL" dirty="0">
                <a:solidFill>
                  <a:schemeClr val="tx1">
                    <a:lumMod val="65000"/>
                    <a:lumOff val="35000"/>
                  </a:schemeClr>
                </a:solidFill>
                <a:latin typeface="+mn-lt"/>
              </a:rPr>
              <a:t>(</a:t>
            </a:r>
            <a:r>
              <a:rPr lang="es-CL" dirty="0" err="1" smtClean="0">
                <a:solidFill>
                  <a:schemeClr val="tx1">
                    <a:lumMod val="65000"/>
                    <a:lumOff val="35000"/>
                  </a:schemeClr>
                </a:solidFill>
                <a:latin typeface="+mn-lt"/>
              </a:rPr>
              <a:t>municipalities</a:t>
            </a:r>
            <a:r>
              <a:rPr lang="es-CL" dirty="0" smtClean="0">
                <a:solidFill>
                  <a:schemeClr val="tx1">
                    <a:lumMod val="65000"/>
                    <a:lumOff val="35000"/>
                  </a:schemeClr>
                </a:solidFill>
                <a:latin typeface="+mn-lt"/>
              </a:rPr>
              <a:t>): 346</a:t>
            </a:r>
            <a:endParaRPr lang="es-CL" dirty="0">
              <a:solidFill>
                <a:schemeClr val="tx1">
                  <a:lumMod val="65000"/>
                  <a:lumOff val="35000"/>
                </a:schemeClr>
              </a:solidFill>
              <a:latin typeface="+mn-lt"/>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6026456"/>
            <a:ext cx="2314595" cy="62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descr="http://www.connectingeo.net/IMG/ConnectinGEO_239.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2" y="6101267"/>
            <a:ext cx="2627783" cy="35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800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481328"/>
            <a:ext cx="8712968" cy="4525963"/>
          </a:xfrm>
        </p:spPr>
        <p:txBody>
          <a:bodyPr>
            <a:normAutofit/>
          </a:bodyPr>
          <a:lstStyle/>
          <a:p>
            <a:pPr lvl="0"/>
            <a:r>
              <a:rPr lang="en-GB" sz="1800" dirty="0" smtClean="0"/>
              <a:t>Chile CB WG  has developed a draft of </a:t>
            </a:r>
            <a:r>
              <a:rPr lang="en-GB" sz="1800" dirty="0" err="1" smtClean="0"/>
              <a:t>Evs</a:t>
            </a:r>
            <a:r>
              <a:rPr lang="en-GB" sz="1800" dirty="0" smtClean="0"/>
              <a:t> for our six testing areas:</a:t>
            </a:r>
          </a:p>
          <a:p>
            <a:pPr marL="457200" lvl="1" indent="0">
              <a:buNone/>
            </a:pPr>
            <a:endParaRPr lang="it-IT" b="1" dirty="0"/>
          </a:p>
          <a:p>
            <a:pPr lvl="0"/>
            <a:endParaRPr lang="it-IT" sz="2400" dirty="0">
              <a:ea typeface="Calibri"/>
              <a:cs typeface="Times New Roman"/>
            </a:endParaRPr>
          </a:p>
          <a:p>
            <a:endParaRPr lang="en-US" dirty="0"/>
          </a:p>
        </p:txBody>
      </p:sp>
      <p:sp>
        <p:nvSpPr>
          <p:cNvPr id="2" name="Titolo 1"/>
          <p:cNvSpPr>
            <a:spLocks noGrp="1"/>
          </p:cNvSpPr>
          <p:nvPr>
            <p:ph type="title"/>
          </p:nvPr>
        </p:nvSpPr>
        <p:spPr/>
        <p:txBody>
          <a:bodyPr>
            <a:normAutofit fontScale="90000"/>
          </a:bodyPr>
          <a:lstStyle/>
          <a:p>
            <a:pPr algn="ctr"/>
            <a:r>
              <a:rPr lang="en-US" sz="3600" i="1" dirty="0" smtClean="0"/>
              <a:t>Status of existing EVs in Chile disasters SBA</a:t>
            </a:r>
            <a:endParaRPr lang="en-US" sz="3600" i="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026456"/>
            <a:ext cx="2314595" cy="62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descr="http://www.connectingeo.net/IMG/ConnectinGEO_239.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6101267"/>
            <a:ext cx="2627783" cy="355712"/>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8478" y="1902826"/>
            <a:ext cx="6410569" cy="40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1800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en-US" sz="3600" i="1" dirty="0" smtClean="0"/>
              <a:t>Status of existing EVs in Chile disasters SBA</a:t>
            </a:r>
            <a:endParaRPr lang="en-US" sz="3600" i="1"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81314"/>
            <a:ext cx="9163853" cy="508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353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marL="109728" lvl="0" indent="0">
              <a:buNone/>
            </a:pPr>
            <a:endParaRPr lang="en-GB" sz="2100" b="1" dirty="0" smtClean="0"/>
          </a:p>
          <a:p>
            <a:pPr lvl="1">
              <a:buFont typeface="Arial" panose="020B0604020202020204" pitchFamily="34" charset="0"/>
              <a:buChar char="•"/>
            </a:pPr>
            <a:r>
              <a:rPr lang="en-GB" sz="1800" dirty="0" smtClean="0"/>
              <a:t>The Capacity Building WG will consider others EV, depending on the type and scale of disasters, that means, we consider it a form of validation of the data and/or model.</a:t>
            </a:r>
          </a:p>
          <a:p>
            <a:pPr marL="393192" lvl="1" indent="0">
              <a:buNone/>
            </a:pPr>
            <a:endParaRPr lang="en-GB" sz="1800" dirty="0" smtClean="0"/>
          </a:p>
          <a:p>
            <a:pPr lvl="1">
              <a:buFont typeface="Arial" panose="020B0604020202020204" pitchFamily="34" charset="0"/>
              <a:buChar char="•"/>
            </a:pPr>
            <a:r>
              <a:rPr lang="en-GB" sz="1800" dirty="0" smtClean="0"/>
              <a:t>We are also open to hear about reference documents from other domains.</a:t>
            </a:r>
          </a:p>
          <a:p>
            <a:pPr marL="393192" lvl="1" indent="0">
              <a:buNone/>
            </a:pPr>
            <a:r>
              <a:rPr lang="en-GB" sz="1800" dirty="0" smtClean="0"/>
              <a:t> </a:t>
            </a:r>
          </a:p>
          <a:p>
            <a:pPr lvl="1">
              <a:buFont typeface="Arial" panose="020B0604020202020204" pitchFamily="34" charset="0"/>
              <a:buChar char="•"/>
            </a:pPr>
            <a:r>
              <a:rPr lang="en-GB" sz="1800" dirty="0" smtClean="0"/>
              <a:t>Please let us know it. </a:t>
            </a:r>
          </a:p>
          <a:p>
            <a:pPr lvl="0"/>
            <a:endParaRPr lang="it-IT" sz="2400" dirty="0">
              <a:ea typeface="Calibri"/>
              <a:cs typeface="Times New Roman"/>
            </a:endParaRPr>
          </a:p>
          <a:p>
            <a:endParaRPr lang="en-US" dirty="0"/>
          </a:p>
        </p:txBody>
      </p:sp>
      <p:sp>
        <p:nvSpPr>
          <p:cNvPr id="2" name="Titolo 1"/>
          <p:cNvSpPr>
            <a:spLocks noGrp="1"/>
          </p:cNvSpPr>
          <p:nvPr>
            <p:ph type="title"/>
          </p:nvPr>
        </p:nvSpPr>
        <p:spPr/>
        <p:txBody>
          <a:bodyPr>
            <a:normAutofit fontScale="90000"/>
          </a:bodyPr>
          <a:lstStyle/>
          <a:p>
            <a:pPr algn="ctr"/>
            <a:r>
              <a:rPr lang="en-US" sz="3600" i="1" dirty="0" smtClean="0"/>
              <a:t>Status of existing EVs in Chile disasters SBA</a:t>
            </a:r>
            <a:endParaRPr lang="en-US" sz="3600" i="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026456"/>
            <a:ext cx="2314595" cy="62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descr="http://www.connectingeo.net/IMG/ConnectinGEO_239.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6101267"/>
            <a:ext cx="2627783" cy="35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800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20000"/>
          </a:bodyPr>
          <a:lstStyle/>
          <a:p>
            <a:endParaRPr lang="en-US" sz="2000" dirty="0" smtClean="0"/>
          </a:p>
          <a:p>
            <a:r>
              <a:rPr lang="en-US" sz="2000" dirty="0"/>
              <a:t>Priorities for EVs operational monitoring</a:t>
            </a:r>
            <a:r>
              <a:rPr lang="en-US" sz="2000" dirty="0" smtClean="0"/>
              <a:t>:</a:t>
            </a:r>
          </a:p>
          <a:p>
            <a:endParaRPr lang="en-US" sz="2000" dirty="0"/>
          </a:p>
          <a:p>
            <a:r>
              <a:rPr lang="en-US" sz="2000" dirty="0"/>
              <a:t>Our team will focus on the disaster events for the selected Testing Areas in Chile  for the 2015. For essentially these types of events, and depending on their scale, we plan to formulate the EV as inputs to our WPS models and we look to their outputs. </a:t>
            </a:r>
            <a:endParaRPr lang="en-US" sz="2000" dirty="0" smtClean="0"/>
          </a:p>
          <a:p>
            <a:endParaRPr lang="en-US" sz="2000" dirty="0"/>
          </a:p>
          <a:p>
            <a:r>
              <a:rPr lang="en-US" sz="2000" dirty="0"/>
              <a:t>We are also in the process of formulating their </a:t>
            </a:r>
            <a:r>
              <a:rPr lang="en-US" sz="2000" b="1" dirty="0"/>
              <a:t>EVs accuracy</a:t>
            </a:r>
            <a:r>
              <a:rPr lang="en-US" sz="2000" dirty="0" smtClean="0"/>
              <a:t>.</a:t>
            </a:r>
          </a:p>
          <a:p>
            <a:endParaRPr lang="en-US" sz="2000" dirty="0"/>
          </a:p>
          <a:p>
            <a:r>
              <a:rPr lang="en-US" sz="2000" b="1" dirty="0"/>
              <a:t>Our recommendation to GEO/GEOSS </a:t>
            </a:r>
            <a:r>
              <a:rPr lang="en-US" sz="2000" dirty="0"/>
              <a:t>will be following our work. Our Chile Capacity Building WG will suggest EVs validation processes both for the events considered and for the people involved in this project</a:t>
            </a:r>
            <a:r>
              <a:rPr lang="en-US" sz="2000" dirty="0" smtClean="0"/>
              <a:t>.</a:t>
            </a:r>
          </a:p>
          <a:p>
            <a:endParaRPr lang="en-US" sz="2000" dirty="0"/>
          </a:p>
          <a:p>
            <a:r>
              <a:rPr lang="en-US" sz="2000" b="1" dirty="0"/>
              <a:t>Future work</a:t>
            </a:r>
            <a:r>
              <a:rPr lang="en-US" sz="2000" dirty="0"/>
              <a:t>: identifying policies to acquire common EV parameters for events in other overlapping SBA (such as geographic coordinates, depth, relief, infrastructures, population exposure); continue to refine EVs both as input and output parameters to models; work on their validation.</a:t>
            </a:r>
          </a:p>
        </p:txBody>
      </p:sp>
      <p:sp>
        <p:nvSpPr>
          <p:cNvPr id="2" name="Titolo 1"/>
          <p:cNvSpPr>
            <a:spLocks noGrp="1"/>
          </p:cNvSpPr>
          <p:nvPr>
            <p:ph type="title"/>
          </p:nvPr>
        </p:nvSpPr>
        <p:spPr/>
        <p:txBody>
          <a:bodyPr>
            <a:normAutofit/>
          </a:bodyPr>
          <a:lstStyle/>
          <a:p>
            <a:pPr algn="ctr"/>
            <a:r>
              <a:rPr lang="en-US" sz="3600" i="1" dirty="0" smtClean="0"/>
              <a:t>Conclusions</a:t>
            </a:r>
            <a:endParaRPr lang="en-US" sz="3600" i="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6026456"/>
            <a:ext cx="2314595" cy="62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descr="http://www.connectingeo.net/IMG/ConnectinGEO_239.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6101267"/>
            <a:ext cx="2627783" cy="35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875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endParaRPr lang="en-US" sz="1800" dirty="0" smtClean="0"/>
          </a:p>
          <a:p>
            <a:r>
              <a:rPr lang="en-US" sz="2000" dirty="0" smtClean="0"/>
              <a:t>National Spatial Data Infrastructure providing a platform for accessing to public geospatial information</a:t>
            </a:r>
          </a:p>
          <a:p>
            <a:endParaRPr lang="en-US" sz="2000" dirty="0"/>
          </a:p>
          <a:p>
            <a:r>
              <a:rPr lang="en-US" sz="2000" dirty="0" smtClean="0"/>
              <a:t>Collaborative work among State, University and International Organizations</a:t>
            </a:r>
          </a:p>
          <a:p>
            <a:endParaRPr lang="en-US" sz="2000" dirty="0" smtClean="0"/>
          </a:p>
          <a:p>
            <a:r>
              <a:rPr lang="en-US" sz="2000" dirty="0" smtClean="0"/>
              <a:t>Strengthen links with national SDI bodies, in order to connect with governmental data</a:t>
            </a:r>
            <a:endParaRPr lang="en-US" sz="2000" dirty="0"/>
          </a:p>
          <a:p>
            <a:pPr marL="109728" indent="0">
              <a:buNone/>
            </a:pPr>
            <a:endParaRPr lang="en-US" sz="2000" dirty="0" smtClean="0"/>
          </a:p>
          <a:p>
            <a:r>
              <a:rPr lang="en-US" sz="2000" dirty="0" smtClean="0"/>
              <a:t>Connecting new organizations, increasing metadata and web services available</a:t>
            </a:r>
            <a:endParaRPr lang="en-US" sz="2000" dirty="0"/>
          </a:p>
        </p:txBody>
      </p:sp>
      <p:sp>
        <p:nvSpPr>
          <p:cNvPr id="2" name="Titolo 1"/>
          <p:cNvSpPr>
            <a:spLocks noGrp="1"/>
          </p:cNvSpPr>
          <p:nvPr>
            <p:ph type="title"/>
          </p:nvPr>
        </p:nvSpPr>
        <p:spPr/>
        <p:txBody>
          <a:bodyPr>
            <a:normAutofit/>
          </a:bodyPr>
          <a:lstStyle/>
          <a:p>
            <a:pPr algn="ctr"/>
            <a:r>
              <a:rPr lang="en-US" sz="3600" i="1" dirty="0" smtClean="0"/>
              <a:t>Conclusions</a:t>
            </a:r>
            <a:endParaRPr lang="en-US" sz="3600" i="1" dirty="0"/>
          </a:p>
        </p:txBody>
      </p:sp>
    </p:spTree>
    <p:extLst>
      <p:ext uri="{BB962C8B-B14F-4D97-AF65-F5344CB8AC3E}">
        <p14:creationId xmlns:p14="http://schemas.microsoft.com/office/powerpoint/2010/main" val="662341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564904"/>
            <a:ext cx="8229600" cy="1143000"/>
          </a:xfrm>
        </p:spPr>
        <p:txBody>
          <a:bodyPr>
            <a:normAutofit/>
          </a:bodyPr>
          <a:lstStyle/>
          <a:p>
            <a:pPr algn="ctr"/>
            <a:r>
              <a:rPr lang="en-US" sz="3600" i="1" dirty="0" smtClean="0"/>
              <a:t>Thank you very much</a:t>
            </a:r>
            <a:br>
              <a:rPr lang="en-US" sz="3600" i="1" dirty="0" smtClean="0"/>
            </a:br>
            <a:r>
              <a:rPr lang="en-US" sz="1800" i="1" dirty="0" smtClean="0">
                <a:hlinkClick r:id="rId2"/>
              </a:rPr>
              <a:t>amoneth@mbienes.cl</a:t>
            </a:r>
            <a:r>
              <a:rPr lang="en-US" sz="1800" i="1" dirty="0" smtClean="0"/>
              <a:t> </a:t>
            </a:r>
            <a:endParaRPr lang="en-US" sz="3600" i="1" dirty="0"/>
          </a:p>
        </p:txBody>
      </p:sp>
    </p:spTree>
    <p:extLst>
      <p:ext uri="{BB962C8B-B14F-4D97-AF65-F5344CB8AC3E}">
        <p14:creationId xmlns:p14="http://schemas.microsoft.com/office/powerpoint/2010/main" val="3262391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US" sz="3600" i="1" dirty="0"/>
              <a:t>A</a:t>
            </a:r>
            <a:r>
              <a:rPr lang="en-US" sz="3600" i="1" dirty="0" smtClean="0"/>
              <a:t> diverse geography</a:t>
            </a:r>
            <a:endParaRPr lang="en-US" sz="3600" i="1" dirty="0"/>
          </a:p>
        </p:txBody>
      </p:sp>
      <p:pic>
        <p:nvPicPr>
          <p:cNvPr id="10" name="Picture 4" descr="CHILE PICTURES - VALLE DE LA LUNA - INMENSIDAD DEL VALLE DE LA LUNA UN CONTRASTE DE ARENA Y ROCAS. - SAN PEDRO DE ATACAMA - REGION DE ANTOFAGASTA - CH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566" y="1628800"/>
            <a:ext cx="340518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comercialcmx.cl/sitio/wp-content/uploads/2013/03/03_glaciar_grey_patagonia-700x527.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111650"/>
            <a:ext cx="31877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robledaviajes.com/graficos/fotos/f630-584.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1628800"/>
            <a:ext cx="318770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http://www.rutaschile.com/parques/Images/conguillio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0491" y="4111650"/>
            <a:ext cx="333375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276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US" sz="3600" i="1" dirty="0" smtClean="0"/>
              <a:t>Long story of disasters</a:t>
            </a:r>
            <a:endParaRPr lang="en-US" sz="3600" i="1" dirty="0"/>
          </a:p>
        </p:txBody>
      </p:sp>
      <p:pic>
        <p:nvPicPr>
          <p:cNvPr id="1026" name="Picture 2" descr="http://static.diario.latercera.com/201103/120646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581920"/>
            <a:ext cx="3309289" cy="20372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4/42/Terremoto_Valpara%C3%ADso_1906-Teatro_de_la_Victori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6" y="1560564"/>
            <a:ext cx="3525313" cy="20593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emol.com/2012/02/13/tsunami_1343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4" y="3782615"/>
            <a:ext cx="3525313" cy="2022649"/>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2552695" y="3140968"/>
            <a:ext cx="2088232" cy="369332"/>
          </a:xfrm>
          <a:prstGeom prst="rect">
            <a:avLst/>
          </a:prstGeom>
          <a:noFill/>
        </p:spPr>
        <p:txBody>
          <a:bodyPr wrap="square" rtlCol="0">
            <a:spAutoFit/>
          </a:bodyPr>
          <a:lstStyle/>
          <a:p>
            <a:r>
              <a:rPr lang="es-CL" b="1" dirty="0" smtClean="0">
                <a:solidFill>
                  <a:schemeClr val="bg1"/>
                </a:solidFill>
              </a:rPr>
              <a:t>Valparaíso, 1906</a:t>
            </a:r>
            <a:endParaRPr lang="es-CL" b="1" dirty="0">
              <a:solidFill>
                <a:schemeClr val="bg1"/>
              </a:solidFill>
            </a:endParaRPr>
          </a:p>
        </p:txBody>
      </p:sp>
      <p:sp>
        <p:nvSpPr>
          <p:cNvPr id="13" name="12 CuadroTexto"/>
          <p:cNvSpPr txBox="1"/>
          <p:nvPr/>
        </p:nvSpPr>
        <p:spPr>
          <a:xfrm>
            <a:off x="6300192" y="3140968"/>
            <a:ext cx="1800200" cy="369332"/>
          </a:xfrm>
          <a:prstGeom prst="rect">
            <a:avLst/>
          </a:prstGeom>
          <a:noFill/>
        </p:spPr>
        <p:txBody>
          <a:bodyPr wrap="square" rtlCol="0">
            <a:spAutoFit/>
          </a:bodyPr>
          <a:lstStyle/>
          <a:p>
            <a:r>
              <a:rPr lang="es-CL" b="1" dirty="0" smtClean="0">
                <a:solidFill>
                  <a:schemeClr val="bg1"/>
                </a:solidFill>
              </a:rPr>
              <a:t>Valdivia, 1960</a:t>
            </a:r>
            <a:endParaRPr lang="es-CL" b="1" dirty="0">
              <a:solidFill>
                <a:schemeClr val="bg1"/>
              </a:solidFill>
            </a:endParaRPr>
          </a:p>
        </p:txBody>
      </p:sp>
      <p:sp>
        <p:nvSpPr>
          <p:cNvPr id="14" name="13 CuadroTexto"/>
          <p:cNvSpPr txBox="1"/>
          <p:nvPr/>
        </p:nvSpPr>
        <p:spPr>
          <a:xfrm>
            <a:off x="2385487" y="5423853"/>
            <a:ext cx="2255440" cy="369332"/>
          </a:xfrm>
          <a:prstGeom prst="rect">
            <a:avLst/>
          </a:prstGeom>
          <a:noFill/>
        </p:spPr>
        <p:txBody>
          <a:bodyPr wrap="square" rtlCol="0">
            <a:spAutoFit/>
          </a:bodyPr>
          <a:lstStyle/>
          <a:p>
            <a:r>
              <a:rPr lang="es-CL" b="1" dirty="0" smtClean="0">
                <a:solidFill>
                  <a:schemeClr val="bg1"/>
                </a:solidFill>
              </a:rPr>
              <a:t>Concepción, 2010</a:t>
            </a:r>
            <a:endParaRPr lang="es-CL" b="1" dirty="0">
              <a:solidFill>
                <a:schemeClr val="bg1"/>
              </a:solidFill>
            </a:endParaRPr>
          </a:p>
        </p:txBody>
      </p:sp>
      <p:pic>
        <p:nvPicPr>
          <p:cNvPr id="16" name="Picture 4" descr="http://neuquenalinstante.com.ar/wp-content/uploads/capuhue.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1627" y="3782615"/>
            <a:ext cx="3297693" cy="2010570"/>
          </a:xfrm>
          <a:prstGeom prst="rect">
            <a:avLst/>
          </a:prstGeom>
          <a:noFill/>
          <a:extLst>
            <a:ext uri="{909E8E84-426E-40DD-AFC4-6F175D3DCCD1}">
              <a14:hiddenFill xmlns:a14="http://schemas.microsoft.com/office/drawing/2010/main">
                <a:solidFill>
                  <a:srgbClr val="FFFFFF"/>
                </a:solidFill>
              </a14:hiddenFill>
            </a:ext>
          </a:extLst>
        </p:spPr>
      </p:pic>
      <p:sp>
        <p:nvSpPr>
          <p:cNvPr id="17" name="16 CuadroTexto"/>
          <p:cNvSpPr txBox="1"/>
          <p:nvPr/>
        </p:nvSpPr>
        <p:spPr>
          <a:xfrm>
            <a:off x="5706960" y="5392024"/>
            <a:ext cx="2471464" cy="369332"/>
          </a:xfrm>
          <a:prstGeom prst="rect">
            <a:avLst/>
          </a:prstGeom>
          <a:noFill/>
        </p:spPr>
        <p:txBody>
          <a:bodyPr wrap="square" rtlCol="0">
            <a:spAutoFit/>
          </a:bodyPr>
          <a:lstStyle/>
          <a:p>
            <a:r>
              <a:rPr lang="es-CL" b="1" dirty="0" err="1" smtClean="0">
                <a:solidFill>
                  <a:schemeClr val="bg1"/>
                </a:solidFill>
              </a:rPr>
              <a:t>Vn</a:t>
            </a:r>
            <a:r>
              <a:rPr lang="es-CL" b="1" dirty="0" smtClean="0">
                <a:solidFill>
                  <a:schemeClr val="bg1"/>
                </a:solidFill>
              </a:rPr>
              <a:t>. </a:t>
            </a:r>
            <a:r>
              <a:rPr lang="es-CL" b="1" dirty="0" err="1" smtClean="0">
                <a:solidFill>
                  <a:schemeClr val="bg1"/>
                </a:solidFill>
              </a:rPr>
              <a:t>Copahue</a:t>
            </a:r>
            <a:r>
              <a:rPr lang="es-CL" b="1" dirty="0" smtClean="0">
                <a:solidFill>
                  <a:schemeClr val="bg1"/>
                </a:solidFill>
              </a:rPr>
              <a:t>, 2010</a:t>
            </a:r>
            <a:endParaRPr lang="es-CL" b="1" dirty="0">
              <a:solidFill>
                <a:schemeClr val="bg1"/>
              </a:solidFill>
            </a:endParaRPr>
          </a:p>
        </p:txBody>
      </p:sp>
    </p:spTree>
    <p:extLst>
      <p:ext uri="{BB962C8B-B14F-4D97-AF65-F5344CB8AC3E}">
        <p14:creationId xmlns:p14="http://schemas.microsoft.com/office/powerpoint/2010/main" val="2789154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US" sz="3600" i="1" dirty="0" smtClean="0"/>
              <a:t>Long story of disasters</a:t>
            </a:r>
            <a:endParaRPr lang="en-US" sz="3600" i="1" dirty="0"/>
          </a:p>
        </p:txBody>
      </p:sp>
      <p:sp>
        <p:nvSpPr>
          <p:cNvPr id="3" name="2 CuadroTexto"/>
          <p:cNvSpPr txBox="1"/>
          <p:nvPr/>
        </p:nvSpPr>
        <p:spPr>
          <a:xfrm>
            <a:off x="2552695" y="3140968"/>
            <a:ext cx="2088232" cy="369332"/>
          </a:xfrm>
          <a:prstGeom prst="rect">
            <a:avLst/>
          </a:prstGeom>
          <a:noFill/>
        </p:spPr>
        <p:txBody>
          <a:bodyPr wrap="square" rtlCol="0">
            <a:spAutoFit/>
          </a:bodyPr>
          <a:lstStyle/>
          <a:p>
            <a:r>
              <a:rPr lang="es-CL" b="1" dirty="0" smtClean="0">
                <a:solidFill>
                  <a:schemeClr val="bg1"/>
                </a:solidFill>
              </a:rPr>
              <a:t>Valparaíso, 1906</a:t>
            </a:r>
            <a:endParaRPr lang="es-CL" b="1" dirty="0">
              <a:solidFill>
                <a:schemeClr val="bg1"/>
              </a:solidFill>
            </a:endParaRPr>
          </a:p>
        </p:txBody>
      </p:sp>
      <p:sp>
        <p:nvSpPr>
          <p:cNvPr id="13" name="12 CuadroTexto"/>
          <p:cNvSpPr txBox="1"/>
          <p:nvPr/>
        </p:nvSpPr>
        <p:spPr>
          <a:xfrm>
            <a:off x="6300192" y="3140968"/>
            <a:ext cx="1800200" cy="369332"/>
          </a:xfrm>
          <a:prstGeom prst="rect">
            <a:avLst/>
          </a:prstGeom>
          <a:noFill/>
        </p:spPr>
        <p:txBody>
          <a:bodyPr wrap="square" rtlCol="0">
            <a:spAutoFit/>
          </a:bodyPr>
          <a:lstStyle/>
          <a:p>
            <a:r>
              <a:rPr lang="es-CL" b="1" dirty="0" smtClean="0">
                <a:solidFill>
                  <a:schemeClr val="bg1"/>
                </a:solidFill>
              </a:rPr>
              <a:t>Valdivia, 1960</a:t>
            </a:r>
            <a:endParaRPr lang="es-CL" b="1" dirty="0">
              <a:solidFill>
                <a:schemeClr val="bg1"/>
              </a:solidFill>
            </a:endParaRPr>
          </a:p>
        </p:txBody>
      </p:sp>
      <p:sp>
        <p:nvSpPr>
          <p:cNvPr id="14" name="13 CuadroTexto"/>
          <p:cNvSpPr txBox="1"/>
          <p:nvPr/>
        </p:nvSpPr>
        <p:spPr>
          <a:xfrm>
            <a:off x="3731096" y="5325566"/>
            <a:ext cx="792088" cy="369332"/>
          </a:xfrm>
          <a:prstGeom prst="rect">
            <a:avLst/>
          </a:prstGeom>
          <a:noFill/>
        </p:spPr>
        <p:txBody>
          <a:bodyPr wrap="square" rtlCol="0">
            <a:spAutoFit/>
          </a:bodyPr>
          <a:lstStyle/>
          <a:p>
            <a:r>
              <a:rPr lang="es-CL" b="1" dirty="0" smtClean="0">
                <a:solidFill>
                  <a:schemeClr val="bg1"/>
                </a:solidFill>
              </a:rPr>
              <a:t>2010</a:t>
            </a:r>
            <a:endParaRPr lang="es-CL" b="1" dirty="0">
              <a:solidFill>
                <a:schemeClr val="bg1"/>
              </a:solidFill>
            </a:endParaRPr>
          </a:p>
        </p:txBody>
      </p:sp>
      <p:sp>
        <p:nvSpPr>
          <p:cNvPr id="15" name="14 CuadroTexto"/>
          <p:cNvSpPr txBox="1"/>
          <p:nvPr/>
        </p:nvSpPr>
        <p:spPr>
          <a:xfrm>
            <a:off x="7308304" y="5352950"/>
            <a:ext cx="792088" cy="369332"/>
          </a:xfrm>
          <a:prstGeom prst="rect">
            <a:avLst/>
          </a:prstGeom>
          <a:noFill/>
        </p:spPr>
        <p:txBody>
          <a:bodyPr wrap="square" rtlCol="0">
            <a:spAutoFit/>
          </a:bodyPr>
          <a:lstStyle/>
          <a:p>
            <a:r>
              <a:rPr lang="es-CL" b="1" dirty="0" smtClean="0">
                <a:solidFill>
                  <a:schemeClr val="bg1"/>
                </a:solidFill>
              </a:rPr>
              <a:t>2015</a:t>
            </a:r>
            <a:endParaRPr lang="es-CL" b="1" dirty="0">
              <a:solidFill>
                <a:schemeClr val="bg1"/>
              </a:solidFill>
            </a:endParaRPr>
          </a:p>
        </p:txBody>
      </p:sp>
      <p:pic>
        <p:nvPicPr>
          <p:cNvPr id="2054" name="Picture 6" descr="http://static.latercera.com/20150422/2104883_62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740277"/>
            <a:ext cx="3168352" cy="20132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www.theclinic.cl/wp-content/uploads/2015/03/6cha%C3%B1aral-A1.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3895" y="3730876"/>
            <a:ext cx="3309289" cy="2022649"/>
          </a:xfrm>
          <a:prstGeom prst="rect">
            <a:avLst/>
          </a:prstGeom>
          <a:noFill/>
          <a:extLst>
            <a:ext uri="{909E8E84-426E-40DD-AFC4-6F175D3DCCD1}">
              <a14:hiddenFill xmlns:a14="http://schemas.microsoft.com/office/drawing/2010/main">
                <a:solidFill>
                  <a:srgbClr val="FFFFFF"/>
                </a:solidFill>
              </a14:hiddenFill>
            </a:ext>
          </a:extLst>
        </p:spPr>
      </p:pic>
      <p:sp>
        <p:nvSpPr>
          <p:cNvPr id="17" name="16 CuadroTexto"/>
          <p:cNvSpPr txBox="1"/>
          <p:nvPr/>
        </p:nvSpPr>
        <p:spPr>
          <a:xfrm>
            <a:off x="2552695" y="5340513"/>
            <a:ext cx="1849499" cy="369332"/>
          </a:xfrm>
          <a:prstGeom prst="rect">
            <a:avLst/>
          </a:prstGeom>
          <a:noFill/>
        </p:spPr>
        <p:txBody>
          <a:bodyPr wrap="square" rtlCol="0">
            <a:spAutoFit/>
          </a:bodyPr>
          <a:lstStyle/>
          <a:p>
            <a:r>
              <a:rPr lang="es-CL" b="1" dirty="0" smtClean="0">
                <a:solidFill>
                  <a:schemeClr val="bg1"/>
                </a:solidFill>
              </a:rPr>
              <a:t>Copiapó, 2015</a:t>
            </a:r>
            <a:endParaRPr lang="es-CL" b="1" dirty="0">
              <a:solidFill>
                <a:schemeClr val="bg1"/>
              </a:solidFill>
            </a:endParaRPr>
          </a:p>
        </p:txBody>
      </p:sp>
      <p:sp>
        <p:nvSpPr>
          <p:cNvPr id="18" name="17 CuadroTexto"/>
          <p:cNvSpPr txBox="1"/>
          <p:nvPr/>
        </p:nvSpPr>
        <p:spPr>
          <a:xfrm>
            <a:off x="5868144" y="5340513"/>
            <a:ext cx="2448272" cy="369332"/>
          </a:xfrm>
          <a:prstGeom prst="rect">
            <a:avLst/>
          </a:prstGeom>
          <a:noFill/>
        </p:spPr>
        <p:txBody>
          <a:bodyPr wrap="square" rtlCol="0">
            <a:spAutoFit/>
          </a:bodyPr>
          <a:lstStyle/>
          <a:p>
            <a:r>
              <a:rPr lang="es-CL" b="1" dirty="0" err="1" smtClean="0">
                <a:solidFill>
                  <a:schemeClr val="bg1"/>
                </a:solidFill>
              </a:rPr>
              <a:t>Vn</a:t>
            </a:r>
            <a:r>
              <a:rPr lang="es-CL" b="1" dirty="0" smtClean="0">
                <a:solidFill>
                  <a:schemeClr val="bg1"/>
                </a:solidFill>
              </a:rPr>
              <a:t>. </a:t>
            </a:r>
            <a:r>
              <a:rPr lang="es-CL" b="1" dirty="0" err="1" smtClean="0">
                <a:solidFill>
                  <a:schemeClr val="bg1"/>
                </a:solidFill>
              </a:rPr>
              <a:t>Calbuco</a:t>
            </a:r>
            <a:r>
              <a:rPr lang="es-CL" b="1" dirty="0" smtClean="0">
                <a:solidFill>
                  <a:schemeClr val="bg1"/>
                </a:solidFill>
              </a:rPr>
              <a:t>, 2015</a:t>
            </a:r>
            <a:endParaRPr lang="es-CL" b="1" dirty="0">
              <a:solidFill>
                <a:schemeClr val="bg1"/>
              </a:solidFill>
            </a:endParaRPr>
          </a:p>
        </p:txBody>
      </p:sp>
      <p:pic>
        <p:nvPicPr>
          <p:cNvPr id="2056" name="Picture 8" descr="http://g.cdn.ecn.cl/fotografia/files/2014/04/incendio-valparaiso-3.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0825" y="1354358"/>
            <a:ext cx="3279200" cy="2034500"/>
          </a:xfrm>
          <a:prstGeom prst="rect">
            <a:avLst/>
          </a:prstGeom>
          <a:noFill/>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2241637" y="2966367"/>
            <a:ext cx="2281547" cy="369332"/>
          </a:xfrm>
          <a:prstGeom prst="rect">
            <a:avLst/>
          </a:prstGeom>
          <a:noFill/>
        </p:spPr>
        <p:txBody>
          <a:bodyPr wrap="square" rtlCol="0">
            <a:spAutoFit/>
          </a:bodyPr>
          <a:lstStyle/>
          <a:p>
            <a:r>
              <a:rPr lang="es-CL" b="1" dirty="0" smtClean="0">
                <a:solidFill>
                  <a:schemeClr val="bg1"/>
                </a:solidFill>
              </a:rPr>
              <a:t>Valparaíso, 2014</a:t>
            </a:r>
            <a:endParaRPr lang="es-CL" b="1" dirty="0">
              <a:solidFill>
                <a:schemeClr val="bg1"/>
              </a:solidFill>
            </a:endParaRPr>
          </a:p>
        </p:txBody>
      </p:sp>
      <p:sp>
        <p:nvSpPr>
          <p:cNvPr id="4" name="AutoShape 10" descr="data:image/jpeg;base64,/9j/4AAQSkZJRgABAQAAAQABAAD/2wCEAAkGBxQTEhQTEhQWFhUWGBgYGRgXGBwaGhwYGhoaHhoYHxwYHCggGBslHBwYITEhJSkrLi4uGB8zODMsNygtLisBCgoKDg0OGhAQGywkHCQsLCwsLCwsLCwsLCwsLCwsLCwsLCwsLCwsLCwsLCwsLCwsLCwsLCwsLCwsLCwsLCwsLP/AABEIAMMBAgMBIgACEQEDEQH/xAAbAAABBQEBAAAAAAAAAAAAAAAFAAIDBAYBB//EAEsQAAECBAMEBgYGBQoGAwAAAAECEQADITEEEkEFUWFxBiKBkaGxBxMywdHwFCNCUmLhcpPS0/EWF0NTY4OSoqOyFSREVHOCM8Li/8QAGQEAAwEBAQAAAAAAAAAAAAAAAAECAwQF/8QAIxEAAgICAwADAAMBAAAAAAAAAAECEQMhEjFBBBNRIjJCBf/aAAwDAQACEQMRAD8A9C6NFtoY9O8oV5/tRr4xuyzl2xiR96Uk93q/zjZQAKFChQAKFChQAKFChQAKFChQAKFChQAKFChQAKBfSHbKMLKK11JohOqlbuW8wTJjyvp7tRM+flR7EkKSToVFnI4BmgAz8+aqYpUyZVSiSSa1PwDQ2ecqQANw7Ifhh1cx1L99vARUx84Zjyq9GHxgRRCmU7tw7/l4nRJCamptXhHUqoA29vKO5dOMDYI6FNCW/afkRGHFT+fCJZcxi5OlvnWJGdlcW4/ARKt1Uag324RACTU9/P5MIzgkOd9n90ZspImJ3cxwFg+6Bsya5YFye4D58o4rGmY6RQO1LkxDNUllZKM2rl9zDXXtEIqh82cEBhcXP8YqonpIdVBU6P8APxjuUA1o9dLnkK7r6xBiJzHQGjgirE25/CEMb9JStsp1bS9KatBFGzyRUjMWJcOBw98C9n4XMsOR1a0oKcjvZ4PGS96cYTY0gXPmerV1jpVQ7AHaoat4qIQkKzMpSg4JJYV/RqotBxYSiiQ/IOX8IEzZ6cyRV72YH4V0MFg0QpxKGssf3ZhQ1eOW565vu/8A1Ch0xHt6jl20n8cj3H9mNpGJ20cu2MGr7yCPCYPfG1EdBznYUKFAAoUKFAAoUKFAAoUKFAAoUKOEwAdiObNCQSTa8CNtdJJMgEZs6/uJNe02T2x5vt7pHMm5nJCSScoNLux3txtCA0fSnpcFZpMg0brTB/tT8e7fGHCXHc/wh8miSTHAKk/PzeEUdUpg+6IRKc9YA2JrqLdnnHZq3IHzSGGdpvaCwO4icnOco07Nw8YiUurvwhE7rmKmLxIQClzmO7TvtAPsnE5va7A4HiYr4vaAQRm13VYakmBmJwsxaFLBFKOXc1qwG6B2ypExM1D5iFuktUjjY6wu9l1XhqZ20x6tOUuLu193IfGKxKpleRNTpy0iBKWUUsoEC5BsDRuUSInBnCr0OYMW914zY0SWAo/I8NHA4xXWlbHMlKUhzlzdZ+7yfdFmbiWagS9A1SfCginNUSAVBmq6qVHL30gGNE9TpcO1gkZi/wB4sHfcIWIkKVX2VPc1La63gjgUqKSUkFL0tFLHTsgJIcnfCvY60R4TDDDpKlKzLW19AOG7XuiylSldYrpoxp4cYz/rlGqmPvi1JxgloJIcO9DY7j874HFiTC6yz1qYrFCVKCVDrO4vTk0Bjj1zuqgZQ9VWAGpJF4vycIJjBClZQwWdVtcFXEtQFhBxrsLslVg60FOYhQWRIYAAM2gFIUKx0epdNDlx+z1/jb/On9qNwIwfpNVlVg5n3Zh80H3RuwqOk5R0KMp0p6VTMJNSgSgtKk5s2Yg3IIZuXfDeivTE4uaZZlBAylSSFEuxGhAa/hAM1sKFCgAUKFHHgA7CiticYhHtKA4a90A9pdKEoSSkAAaq9wgFYdxmMRKQVzFBKRqfmp4R57t/pmqa6JTol2J+0odnsjh/CMztbbkzEzHUo5ATlHzrEKEhuDQmUji8QS4Ft/dEcuWXrXjEzDS4iNCt8IY9+qO0/PzrHJiwlLn5/KGAu3jHJiwxhMCJKtRFebNAqS0ShTCKG2cMhct1CqS7v33pDGXZc0LS6C+gbePKBO1EFKnUaKoOYFqRDgdroQ6E2DMdH1tyEEZC1LYjKpP3rDkBClpFRWwVgyq6wcpzM9mIv3xblyhhySqY5+zSvNg8WcUoMxYggngA1DxrGaxs1+soltBvgjL02WJSi3J0gr/x7MoA1T4+MWTjkJAuXsW8KRkziRmGVAHfbi8ajByD6tKW0c0e9YU+7Y7g4VFdCOPQVpQgkKLu4pQWO8xT2riqhGcNdiag82MRbUliUnOwClHq6kDU8BuHGM3OXUwRimYSlRsMNtNEhKA+ZBFxXt3c4uT8fKxCGD9qdd43Rg5c8imkHdjSZJU6lh9xcJ+eDwSxeoccnhUnj1aspIJGoqPyhoRnORINQXYVpqBvjR7bwCVerV1QEO9GDdl4j2dhAk53BJtoAOELloKJNm4NeUS1sJYDBIYE8VEUftgtIlpQGDUDACwEQSUtx8InCSb2jNlo56zhCh9d3hHYQHpHpWT/AMvKVum+aVfCNlg5wVLQrelJ7wDGF9IWJz4XlMSfMe+CWxdpKOGkV/o0DuSBHUkzjvQT6SdH0YvJnWpGTMxS1QpqF+UZzozsD1UxM6WpScuZP1hBCjVJZCalL1clJ4QZVizAvCbVQkFClpCgtYZwD7ampD4sXI10ieRVcwK5JygdlT4w5W0UxnVT4jmYkC8PiLkaFe1BoO+BGP6QGyT26dkZ7HbTJoPGBa8Qd4godhPHbSYKUovqXuYyO1cYqZU6+AGkT7UxhIyjg/uEUDVoTLR2XSLTaGK6DrFiX3xBoSFVXaK0wWh0w6i1mijtKepuqOsaBoALQmDTjEU0mw30iHBkITlUbb/PviQ4tINKkfPlCsaRIqgAN9Yy/SLFuvI9AHbi574MLxhUVBKTdhGT23MeeeAAs2g98Xjf8hTjSK6pjC0FejmM/oyoAe0HJuLih+WgEpUT7LDzUintNXjGs1aZnDTNTMBdeUvmuSpk7qPSA+GwfrqaILF6Cr+9u8QQk4hYUXykPlo4GvdHNnyVTJhzOUIIDvSv2eAtSMcUHN0jonlUI76KiOjswErFUJL2fyglgEKzG5zMG1G7XXdGlx6kiXmYJAFwGaM+sFLlOUVJNLq3uTR/jG3yPjfWruzHDmU31RH0g2UZgSmWXWkuSpVG1HvjGGUS76XsfKhjQ7Uxc1CVlRAzUpvNH3gM7aUijs5A+iTqAq9ZLSmjlzoDpRz2RhBPiXkaspTpafVkp0bvPnR+6KqJjRa2itI6iQfaKlPvZgOyvfFB41g6Rk3yC8jaJyiXMOZGj6cvhGo2aaU07+FdecYOW5LDXSNhszC+rljMpJFHJ04cuPGMs1dmuOw5LG+kWEAGBCZ6WBLsz2IJHB7xZOMLdVyGdmane7Rzs2SLhnJ+8YUD2P4R3woQz0bpap8LM4ZT/mEd6Mz3wsrgCO5RiPb9cPN/RJ7qxT6ITXw4G5Sh5H3x3enn/wCTRmZGZx2Fl51TFKUPrFClh1QrRJMHFTN8Z7aU9zNSGLrBrxlt7obEg1M2mGocz9gr4xRnY0mBMieyeI0iWROzFm+yo0O4E+6J5bo04acvCaarfFadNCQ8QLxg0Bf9IfCJ5mFC0F1ZWNQQSdODC/jGssU4q2YwzY5OkwTndydYinzwgCLi5KU0JUCLukftQM2ggpXSoUARTiRx+6YxyY5xVtG+LJCcqTLCJhPXFiGY0Y8IsyZ7vod3GKmCQTfV9IgViwhRZzo3frYPQRzpnW4poImYxe+Xee6w+aRVxs0E5zRjyvekDRiJmbMVM+iWblxhs5SgmgZ3tx+03zeD0NJUPxO0HPVS/HR/fDsIFLLvQCtL8LRFg8ApQeo7fdRrw5E9SDkNNb33XoRDAvBQDJ9kfO6M7tXAVnTVKBJsNR1hXu84LrxNKkQNx+IMxKkIAJIrSpatO490ODpkzpozQqWgtsjDAsQmqSSSS4oBcDSvhAmSKl90GtgyiczGpLM9aVdt3GOrJ/SzDH/YNypQKc5WhZ0ShISd5AIqe6Ls7DKyJT7IHWJUWr95jfSraRTlTEoOQIct1WHVF7nRz3xHjMKAVLmTFTDV3oANBT5pGfx+abcfwvLx0pFydMC0FAmlSjRqN3AOB81iaZsxIl9ZWbKndu1juCwEqX1kiu8l4fidpoTQqHIVJ4MLxMpzkqkwSipfxVAXFbOSuW0xQBLFJBcgt3cO2KvR7B+slKQFBKkzCTVi4BF9Ka1ibFySlgnKFP1XLFtdWt5RS6NS1JnTVAkLSSDv1eDEwzIF9IMCqTNyrZzWhfU69kDCIP8ASuQsKStRd3HvsRxMAI1MUPkTcpeNRsvEuwrW/YHeMmYN7JmMoE8ubiMckTfFLw0KZoSSTRJ1LAcqMXffviMzs2arClQzaNVqGGkAsRSlGIDG19LAxybODsopSp6gu7cCwfsjFI0bHZ1cfCFEGT+0l9yj4684UOhWepYzEomSZoQoK6inb9EtAfonjEplKBP2n7wPhAHZ21FSytNesli3M9zV74fsuYA77w3jG7l6c6h4arE41zw0tAmdN66iaBkHfqR2xVn4gp9ogczFDFYskgoYghqm7cvmkT9rKWFBCdiCz8BEmzsalK3J6tiTShu8DDKWsAfVhRchJJ8AYj/4USGVl8374zUqfI2cU48QrkfVB/vUfGDKPrKqUgFg4zJqchTdL3B8BGPGw5R+w/YAPKF/J1FghIB/CCe9QU0deT5vNVJHFj/56xtuLD2NkTFFyMxYBwUmwFWeIVAZUZqEZgQ2jv3VPdAiT0WkCpSDz+ad0E5WyJSfZQB2fCJzfN+yHCtF/H+B9WT7Lt7OTFtZozU3ENOUkn2nI1Yj4+6Nh9DQzNAzF9G5S1BYUoEXFGPCo3UjkjJHdKLKEtQYW7YbLmKJZiU163VAHAm7wTm4cIGTJ1WuQ78BSBE7LJAUD1SWa5Brx3wyeiDFbQWC2YhIsP4APFZG0Qt0qqC7HUcQ3lBtP1nWAoB7UVMNhEy0KZgsl1M9ACcthTXdDTQNMi2fhU3nKBTTKKpJ4N2XgivFjKyRlFmAcnsAr3xCnDJKQcqCd4JuLBg3whKUqifs2pTthMF+GPwSASoH7i+8Bx5Re2DdV6ANVhBdeyZb1RXtr/hi2nBiTUAMbAB/zPONZZk1SIjiaZxCyVaMA7AE2/3d8V8btZCVFKkqUQLsN3E0HCJpiphcOoHQZaeEZbailBZCrt831i/jZHGTon5EE4kuL2xMPVSWRpvbjBDYuHdImE9YuzmAeDkesWlJ1v2CNOjCKZhRmAA3aNEZ2ugwJ9sRxASaAZtKP4G2sZ+fNUmdNUCxKqsWGhN9xg7MmqTQhRJ3ADtt5QFxOBmLnKAocucueQNnrEY9MvMrRSxeJUoAKUSPLsirDSqHJDx0JnMcg3Jw5KUZOsQpJLBmDGrni0BXaNBsfFfaJypZnY3DFrHSM8nZpCqYTxMhSUjLUmtq9la8obhJKQl7cGbspxbyhxnmWAtOVlNdya8Hr3x2fNKqUzfo5Sx4s9zGWzTRUOJ4tws3C0KEcPwknib9vGFD0I05loatfneIB4zaXq8yRRRsd1TFrDEswBYOzirVq++1aNFDF4TOXHIl9N/GBMGqBGJxhV9onfUmLWAxagRld2PV0J07XaIMXgVJBUlJVLH22px7o7sVZzqUz5UlTcfs+IjTRFsLbP2mv6QEKU6RTf1wxKhu1HbGqRvaMNs3CrTOl5klLlR6wagd/dG3lqp884xzeG2D0mEPeKisSkUJA5mK6tqIdkkq/QSVeQjGje0Eyp4QVFJM9R9mWv8A9sqfNT+ETShMOiQN7k+DDzgoOSLGaFmhhwbjrKUeA6o8K+MclYFANEA9j+cKh2SJxKbOkjUOPKB+O2YmZolnsTS/fBhKNwaEQXu0Um0S4qQDn4WYlISlLD8NQOTRUmulJJBUedqb3jVlYapeIp8gKFQCPxfHSGpicTNTZxr6s1poGroeHbV7iGzgAlLqzE2DgE77nh2QTm7ESSfVkgEHq1yk7qVA7+yMjjMJiUzMmXe2ZuNQxblGtcujO1F7DUzFqIZICaMXIu1v4w8SwWUpRdNAHYfnSAR2QoAFbqK2ZiQH40aJpeaWCEFwLg6FnJJDgV0Z+UJwBTLG0cVlDuwBoASa7w8ZTHzsyySSX3wTxOz5qusogBqAVgbhZHrJqUjU34RtiSSbMssm2kSbLH1ia3cd4g4J5cpSlbi56oHFiowN2ngxIWcnWTSu47jFrZk9KgzJcWLF2NwCCMv5w8kVJckTjk4viyZZmrFHyh+sT1jwYC/zWLKcJkQ7mtSzueHy0V04ggXcJB6r0Ph2Q9GLcAqNN169kYbN7Mcu55wgYfjA0xbWzFu+Io6EcrOxrNgEIkpzJUcwUQE6v3Gw+bRko2eAkEy0oALZUirAO34rjhETZcFbHTFy3qUOSxAcnlxbi3ZD8Vg0kpKOuBrV7PZRKWDWeEcOkIUnKXBOiQdGL99rtDDQpTLUpNy2UUJ4vTTnGVmtCr90nj1fhChyZbBlE5heqL63mPHYLFTL83G09lF7ZNYFzcQFkqAAyguNHAP5RYxuKCUukHeHoCd0U5s9CUEhFVuNS41oS12HfFxrwiV+lzoYkmZNSfYMtyDbMSACePtRYmITJVMlJSAeqw3uHZ914u9GJZCFKISMxDMAOqOXF4AdLp5GJBsGHhDrZKkdlTCJxKksbJ5aluMaTZp9bLopi7Fr0sYymGxtCSasz6xd2ZiE5h1/Vnfp3boHG0Up0zRJ2VLBcpzHes5j2ZiWiwmU9j2A07ohw81Srsdy0l0nmL/N4sokzCx9UvgzMRvBURSMnCRrHJEnlJA18IkyxDMwU9qSCR+mjloS1YD7TxOIkdZUmYhAuSy0jj1SSntYQLFJjeWKD7Abz4xFOxoQxV1U208oCbN6RyUpUrEqmslmEuXVTv8AaWyUjnd4KYXpFMmVwWysw0m4ouB+LrEI7lRUcDb2TLOktFvAlU8/VJmK/RST7rcYIL2FMlpzYgy5CfvTpgHgHMAMf0kxRpi9rSsOmxk4BHrFjhmljqnmswLwq8JOymXg5+ImJV1sRjJilJI/EErYvbLT4N44rslZZPo0uJ25gJaaTZ2LIsnDSjlfd6xYY9lYDzsZMmrQVYYyJaZks5CoqUsZg+YE0YVs0SIk5RQBI3UAY7ho24RxSwihfg+rconml0jT62+2aHEYtAKipkguAAw1FsrvaMztJSVHOJZYXJDA1LNXNQHW/CGomqzOpDjUj5rBCZikBABYg8AzcRrA8r/BLCl6AJgJAzKcFwxrpvFRFPE4lIoQ5f7KswrzAANtS0aVOFkrHVApoHAu9B82hkvZMkU9X5/G8L7EPgzG7QxzIdHVKnD2LG/n4xH0dwDvNL0YJA1INX4O0H9o9F0rWFIKsod0fAu45H8ouSpSUJCQkAJDAfkIp5FxpEqDcrYMxktRSygyTcCxeMti5Pql0PVJcEX5RqsXiWIBHDKkacgHv2wCmYRKicyyGJYNWmlYrFKuycsb6J8MQsAkitxf3R2dhQaka3Cmbm9LbuESScGEgOLmymL6MzXv36xOkN1AmpJcPQMKMTRhZoUqvQK62ZXasoJmkAvQG7+IAeKcG+keFCAigBrYG3MirHzgII0i7RlJUxAOW30jcTE1YCWaP1qhmZzlqmmnnGLwyXWkcR5xpsHMCHypfcWtxrV/CJmXAIJxaUoUCgINTbqlrCpcCOy5xWklYEtrKS3YwPwivhMVm9lJmEBy1rnRgYpT0KAQU5y5KmXmDPoNAIyo0sNJXKb21d/5QoD/AEKbxHBjCg4hzLappX9pzWlQBxfhFLGqKinKPtZUjy8fOJFAJQVEsVOkPuFz2274s9FMN6ya5FJZzb6tT49kapUZSdmwwUsIQlH3QA41aMT00qtCv0x4ho3E5TAnhGJ6U0SknWnmYPUJegKTOZotzJosNLwKFIfh1F+2NCQ90bxak4iQkLIQqagKSTQgqAYg6R6/jlTVghbA2BZgPw9keJSGDK1HnGumekTFTV/WTJcsgMMqBXtOvOGmiZRbPTTNngJUXIDCgoQO+tfCBWOxJAIUpKQVPlWUktVxlPlGHxPSSYpLKnTVDUFeVP8AhQwJgb/KMIf2Ryv4XhSk2tIcIJPbCGN2aqXOCsM+QsaBsitQl7perdmgibFyET64r6UtX3BPSZPMCZ1kcmLbzAIdIJiyyEqUTZqQf2Vg1+1iVJKiKSwaDmXqeVOcZOUl+G6jF9WOwKJaC0jCyUkaqCp6u9WVKT/6kQbR65YAmzVKYhkkpCUjeEISEvW7d8UBjCzMw1ax90VMRPJFykNYH3CMnJs1jBRCCkylKYzH3AW42eOSUJzMkK1Lg0Txc68GgPLWo1Qoh9WYngxtFtC/V0YkqFVVFN1B/GJoux208UHYqISXGZI43JfyERmT1QygpxS+usKRVRzKyZj1QonN/hsI4qUpKkkqvQA9thAhEOFkBC86FNvS1C12rSDWExwV7QY2O6BU9QNgUqHLuI98OWKVWEtd6V3QMA6s6QC25gJpOdBBDVS2o+077oI4bEBr98dxeIOXqivzVoSdDezG4dEwgmoyfdUBwZ1GrnRuUSS8M5DlQJuMz04tUdrxHtLGJEwpWl0hVCUhn1IPOJ/piiKFAD3CR5tGzdGKV9jpxGQ1JDlLAFzW7nkztFXESsw6roCWZVcxJvct3Axz6YSplpzKDgNo/IgARCucbChd2Jt+I0az/NmiWUdsSMyUKEwrNQxJO6g3HeOMB8hAJpu79fCDv0ValFaqueCXprWm5ovYCRh1JIKUuLpVUgjc/mIrlSJ42zKYcdZL2cRqZCkpBCSaIpa+415aQ2XhJecqlAABLKDBVyGNaJOmsSzcKlCicwSq4YgdXV3tCk7CKpj8JNVKVnTLSUqAKik+0dHzBxys5McVISokdbRQIUXG8tQEB4bhpjKbMlTgnMpbJtZta8NYYqYQlPq1gJWHCSAa8N26xiSy8JJ/rV9oD+UcgAtcxy4mu9eqq8KCmGgjitnzFlwEpSKJKlB8osWDmt7axpei2B9TIOZlKWrMSDRtGcPbzjKYCWZq0oSaFTPw1Pc8b0SwAwoBQRZlY3aUxkHujH9Kw6ED8f8A9TGm2gXKRxjKdK5jCWBqVHuaF/oa6szyk+EKSm/hzh0pBh3qy/ONCSXDqiPHj2YYKFodNrAAyUgi8SLlA01NA2p0DRGhJemvnBfo7gD69BUUlqtcvYU0qbwm6QJWzVdH9lpkIAbrkOtT/wCUPYecWZk3rnMC3Fu99YeFABlEuNLlvloZUmgPD4/lHK3Z2JUjqgkhiw4A92kRJljMwFO137YRksSAQSKto/MdkQ4lMwsSvKRqKjuf54wIGSzphskEngKjtMVRLmJSVkMl6kqYvyevJoccUCcjuq7McvfSIcpKnNSNAfZ5sIYHZiSojMP/AGL+WveI4vFISQAAVWFC47Tcaxyaq4mFdX9gBmtV3rEGKL0DlVPaFxa3CGhMtSVvUliKaV5xeQy8p0N+YPGtYGJQU+yQSxFe/sMTYadYqYP47jzvCaCwnLYF2Aozu1HvF2W7u5IItp2awDx+KAc5ny6C/wA84J7MxGdD/POJGZ3bGFyzSk1SpJKQTQPfseB+ysODZ2Z3ejg2B1rGj2liUqUAQ+XrO1riAuKl5pmYKypYAEJoN9/a0tGqdqjNpXY2fKCV5kr6zezoz8dHMWMPIucwCiBVQcAasHY8KRzBbPFV5s5IZTljucEWDPSOTMMoMSXNiQH5ePzudklxOBl5aqUom5fKa8hSBH0daVFUohJqNCW3l6e+0X8JiCVAKDN2V09r5qIr7USETUrH2gQwo+tt8TbKpMlwqyX9YrMpg5AAJ3Wo14szJAUkZWP4VVsfj2RWlYkWADnnXwJi5KlgB7NVk+cS5MrimDQspdwgA6ZMu971IHkYsYLADETQojKkJq1K6FNb8YW0sMhRClabjZ30NxA/AKFs1iesgkADhYxV2rIcaew9/JqXumHiVl/KFEYWsUdX+IfCFE2/0ql+FXojhqqWPs9Uc9fBu+NOlcCtjSBKkoTYs55mpggVx0HKU8Yt18vfA3aUkKASoONTurFpS3UT80gRtvHqQsAMeqHeM3d6NY1WymcMlIOUg+HY++KmIFAa84izKUXPZ/DSLExDu9TS1h4VMV0D2DsYKgg3ryvT53xCJ5ifEylPaK/qTujQzZz1xjWdD0ZJa5qgxUWQSbge0W3O4f4RlRJOkbCUlpSEIUFCWMttdTftiMj1ReNbsvTZ/W156fnHTj6AAMQdLtw3dsQJmUyghwzv+TiK6cSA4CR2t3vbsjFI6GwmhYI6obeS1+yOIXMAINeR8WMCJeKJPs9UW4P22i3LxiyA1D58hA0KywVGmejWOnfDTifWe0UgB7kl2tZn74rTlEg1Cnu96fn5xFIQF0KBm3ineIKCy/KMtQaji1yfKI/VKNQHIskjTfW9Ykw+DKqUDa7jy1hs9ASnNMUOwGjE0Z7/AAgGd/4iRRSE0q5ScwGpobcYelaGK9CCez3GIcbkmFJ62VqqFARoDWsU1LDhqgWB7n42goTZe+koWjqjUkOKhhUjxhkzFzJcsAEA7iWLNeKmEnglrEubMOLNwiht6d61hLqwJVo+7wBhqO6Jb1YXweKzKUrfrS71IpziQFC1rbSgYsCRett4aAuzplEgA2Yhi9Bod/GJEyShSkpCwXYBwb7wzP3RXHZPLRdQFIJKQAdE2cuNXZoszs6jlWlKAoGrvUGgceTxRUSS03NmFikgMKXBDg+cd9ZnyhIUokhwSSA7CpsO6GxItZQAWCCXBqrL3P7UOGHK5JBSagigqGNCau9PGIBs9bKykkg9ZgQzagPbSkWEyyhTBdSxBa54nQ2o8ShtgfDqygJmEuNdeXOkSTJnrFZJRJIGh3cTBTGTUKSStB/SSzbmN+9u2KeB+qClSkkgnrMHLUYClRevGBr0fJ0DFIXUEsXbKouxPDQxfw+Fw5cKmKSQwa3uJbwhk+SD17cXBJ/ZveJMLh1KdRUHFgde0WrrrDsC0dmHRFOcKOAHeRwc04RyI2VSD60CG4hbCHSlPFfaJ6pjY5ipKr2xndvpzTlbqeUaKUbPvEVtqykrDasK6jeLU0iE9lpaM0VsK3NtYvYeUSxN7X39sWZOCQnKpLqerqOnDdFhUoP1aC9AxD87xTY0U/UuRuOpGvCIJ0gPRmdqwTTLTUE1LNStfF4YuWhJUlf2Q7uG0oRStdHvAgBcvD1cvlD6M35wwhSFMC7hwd4gyqRmyglASz5jYilga9+6BQICmT7IcAktwYb4GCC8o0BBCmG+3CorD5yAQxSBwFYgwu0EC/Va4fyi0jGS10C3OmkZbNjslKUhm8NPdDpvUvrbn4MIqzpjApDuNTQg9vnDkq1UqhsAfABvdDCx6dnqLnNxbRxw3xLJGRVSCTwI7IGTMeF2BAe3DfWmlomlTgW64IYX07oKYrQRTnUl0XJYg0HZFPELW31iaHe3fakRfTVoJKSC9aw3DTgVZllyRuJD794gSBs7IxaUjLmSEaghj3PUxHNxVeoHTpcFvdEWIwilHPlyu5Yw6YBdSiDwbu/KKpEts6ucoBS7Uq260QYbBhSicxcgN7j2GFiZbjICTmAqbUq3OH4b2WWFgpAql7FqEXv5wxenJcxSVqIqkDrA1AAZ2B490EsOslDJmCtKB1HdV3FN8JMrMxV1hZnIo9DmGjvTjCElUsuE5kbgCRWoCnrmejceMLsCLGTJiMqloGVTJSRlc8Te/ugpLKglPVANwCzG7WLUp3RTMqXMyh1PmcAktUWA3XqbVizOJQiYCwuMtlBxcE25iHX4IiMsoLJUUKJcLIGV3qOBhIUtNCpwarZwoEnTq1cWIESyJc2aHKlFIGZQIABpQCmveIjxGGCS5BAqzEm3tDKaOAXfdEjFjEJSQA7XCmfUu9mNqbhA5aikgJNNcoq2/wANYJYWbJW8vIlVagWsPusHroIjmqlJOVJAJIDdYFHFnrS8HoFGYkAJUJgU93DAbwFMx3NeHyZ6gp61clTFQfdpZ7xYTNSlxMJCElQS5Sx1LMS5fS8NkyszFRISaiumjgecAWC5qUlRJExySbH9mFB71R0X/ujkKxnu38hsD/Uf6kz9uGTegWAVeQf1s39uFCjc5xv83+z/AOoP62b+3HJno92eQR9HLEuWmzRrwmRyFCpDtkafRrswWw3+rO/eQ5Po52aH/wCXv/azT5zI7Ch0FiR6OtnBWYYcg/8Amnbmt6xrQ9Po+2eCT9HqWB+tm6W+3xjkKCgtkKvRpsw3w16//LOvX+04mI1ei7ZZDHCvznTvP1kdhQBbGfzVbK/7Y0/t5/72HfzX7L/7Y/rp/wC8pHYUFBbHJ9GmzRaQr9fP/exw+jLZh/6dX6+f+9hQoKQ+T/TqPRlswWwx7Z04+cyHK9G2zT/03+rN/eQoUFILYv5tdms30c/rp37yOyvRxs1Ps4b/AFZp85kKFCpBbJJ/o+2esMqQSP8AyzR5TIqH0V7Kd/oxf/zz/wB7ChQJITbHyfRlsxL5cMat/TTjbnMh49G2zXzfRyTWpnTjfnMhQoKC2dPo32ab4c/rp37yHj0ebPp9QaW+unfvIUKCkO2SnoJgcpSZJYv/AEs167jncdkRj0fbPy5fUKysKGdOIpa8y/HluhQoKFbOyOgGASGEhTcZ04+cyOr6A4A3kH9bN/bhQoVKx2yth/RjstAIThm/vZx3amZwieZ6PdnEKBww6wZX1kwPzZfjChQ2Kyuj0X7LBf6M54zpx85kPl+jfZqSSMOXN3nTja15lI7CgoLJf5AbP/qP9Wb+3ChQoKQ7Z//Z">
            <a:hlinkClick r:id="rId9"/>
          </p:cNvPr>
          <p:cNvSpPr>
            <a:spLocks noChangeAspect="1" noChangeArrowheads="1"/>
          </p:cNvSpPr>
          <p:nvPr/>
        </p:nvSpPr>
        <p:spPr bwMode="auto">
          <a:xfrm>
            <a:off x="106363" y="-2971800"/>
            <a:ext cx="7810500" cy="5905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12" descr="data:image/jpeg;base64,/9j/4AAQSkZJRgABAQAAAQABAAD/2wCEAAkGBxQTEhQTEhQWFhUWGBgYGRgXGBwaGhwYGhoaHhoYHxwYHCggGBslHBwYITEhJSkrLi4uGB8zODMsNygtLisBCgoKDg0OGhAQGywkHCQsLCwsLCwsLCwsLCwsLCwsLCwsLCwsLCwsLCwsLCwsLCwsLCwsLCwsLCwsLCwsLCwsLP/AABEIAMMBAgMBIgACEQEDEQH/xAAbAAABBQEBAAAAAAAAAAAAAAAFAAIDBAYBB//EAEsQAAECBAMEBgYGBQoGAwAAAAECEQADITEEEkEFUWFxBiKBkaGxBxMywdHwFCNCUmLhcpPS0/EWF0NTY4OSoqOyFSREVHOCM8Li/8QAGQEAAwEBAQAAAAAAAAAAAAAAAAECAwQF/8QAIxEAAgICAwADAAMBAAAAAAAAAAECEQMhEjFBBBNRIjJCBf/aAAwDAQACEQMRAD8A9C6NFtoY9O8oV5/tRr4xuyzl2xiR96Uk93q/zjZQAKFChQAKFChQAKFChQAKFChQAKFChQAKFChQAKBfSHbKMLKK11JohOqlbuW8wTJjyvp7tRM+flR7EkKSToVFnI4BmgAz8+aqYpUyZVSiSSa1PwDQ2ecqQANw7Ifhh1cx1L99vARUx84Zjyq9GHxgRRCmU7tw7/l4nRJCamptXhHUqoA29vKO5dOMDYI6FNCW/afkRGHFT+fCJZcxi5OlvnWJGdlcW4/ARKt1Uag324RACTU9/P5MIzgkOd9n90ZspImJ3cxwFg+6Bsya5YFye4D58o4rGmY6RQO1LkxDNUllZKM2rl9zDXXtEIqh82cEBhcXP8YqonpIdVBU6P8APxjuUA1o9dLnkK7r6xBiJzHQGjgirE25/CEMb9JStsp1bS9KatBFGzyRUjMWJcOBw98C9n4XMsOR1a0oKcjvZ4PGS96cYTY0gXPmerV1jpVQ7AHaoat4qIQkKzMpSg4JJYV/RqotBxYSiiQ/IOX8IEzZ6cyRV72YH4V0MFg0QpxKGssf3ZhQ1eOW565vu/8A1Ch0xHt6jl20n8cj3H9mNpGJ20cu2MGr7yCPCYPfG1EdBznYUKFAAoUKFAAoUKFAAoUKFAAoUKOEwAdiObNCQSTa8CNtdJJMgEZs6/uJNe02T2x5vt7pHMm5nJCSScoNLux3txtCA0fSnpcFZpMg0brTB/tT8e7fGHCXHc/wh8miSTHAKk/PzeEUdUpg+6IRKc9YA2JrqLdnnHZq3IHzSGGdpvaCwO4icnOco07Nw8YiUurvwhE7rmKmLxIQClzmO7TvtAPsnE5va7A4HiYr4vaAQRm13VYakmBmJwsxaFLBFKOXc1qwG6B2ypExM1D5iFuktUjjY6wu9l1XhqZ20x6tOUuLu193IfGKxKpleRNTpy0iBKWUUsoEC5BsDRuUSInBnCr0OYMW914zY0SWAo/I8NHA4xXWlbHMlKUhzlzdZ+7yfdFmbiWagS9A1SfCginNUSAVBmq6qVHL30gGNE9TpcO1gkZi/wB4sHfcIWIkKVX2VPc1La63gjgUqKSUkFL0tFLHTsgJIcnfCvY60R4TDDDpKlKzLW19AOG7XuiylSldYrpoxp4cYz/rlGqmPvi1JxgloJIcO9DY7j874HFiTC6yz1qYrFCVKCVDrO4vTk0Bjj1zuqgZQ9VWAGpJF4vycIJjBClZQwWdVtcFXEtQFhBxrsLslVg60FOYhQWRIYAAM2gFIUKx0epdNDlx+z1/jb/On9qNwIwfpNVlVg5n3Zh80H3RuwqOk5R0KMp0p6VTMJNSgSgtKk5s2Yg3IIZuXfDeivTE4uaZZlBAylSSFEuxGhAa/hAM1sKFCgAUKFHHgA7CiticYhHtKA4a90A9pdKEoSSkAAaq9wgFYdxmMRKQVzFBKRqfmp4R57t/pmqa6JTol2J+0odnsjh/CMztbbkzEzHUo5ATlHzrEKEhuDQmUji8QS4Ft/dEcuWXrXjEzDS4iNCt8IY9+qO0/PzrHJiwlLn5/KGAu3jHJiwxhMCJKtRFebNAqS0ShTCKG2cMhct1CqS7v33pDGXZc0LS6C+gbePKBO1EFKnUaKoOYFqRDgdroQ6E2DMdH1tyEEZC1LYjKpP3rDkBClpFRWwVgyq6wcpzM9mIv3xblyhhySqY5+zSvNg8WcUoMxYggngA1DxrGaxs1+soltBvgjL02WJSi3J0gr/x7MoA1T4+MWTjkJAuXsW8KRkziRmGVAHfbi8ajByD6tKW0c0e9YU+7Y7g4VFdCOPQVpQgkKLu4pQWO8xT2riqhGcNdiag82MRbUliUnOwClHq6kDU8BuHGM3OXUwRimYSlRsMNtNEhKA+ZBFxXt3c4uT8fKxCGD9qdd43Rg5c8imkHdjSZJU6lh9xcJ+eDwSxeoccnhUnj1aspIJGoqPyhoRnORINQXYVpqBvjR7bwCVerV1QEO9GDdl4j2dhAk53BJtoAOELloKJNm4NeUS1sJYDBIYE8VEUftgtIlpQGDUDACwEQSUtx8InCSb2jNlo56zhCh9d3hHYQHpHpWT/AMvKVum+aVfCNlg5wVLQrelJ7wDGF9IWJz4XlMSfMe+CWxdpKOGkV/o0DuSBHUkzjvQT6SdH0YvJnWpGTMxS1QpqF+UZzozsD1UxM6WpScuZP1hBCjVJZCalL1clJ4QZVizAvCbVQkFClpCgtYZwD7ampD4sXI10ieRVcwK5JygdlT4w5W0UxnVT4jmYkC8PiLkaFe1BoO+BGP6QGyT26dkZ7HbTJoPGBa8Qd4godhPHbSYKUovqXuYyO1cYqZU6+AGkT7UxhIyjg/uEUDVoTLR2XSLTaGK6DrFiX3xBoSFVXaK0wWh0w6i1mijtKepuqOsaBoALQmDTjEU0mw30iHBkITlUbb/PviQ4tINKkfPlCsaRIqgAN9Yy/SLFuvI9AHbi574MLxhUVBKTdhGT23MeeeAAs2g98Xjf8hTjSK6pjC0FejmM/oyoAe0HJuLih+WgEpUT7LDzUintNXjGs1aZnDTNTMBdeUvmuSpk7qPSA+GwfrqaILF6Cr+9u8QQk4hYUXykPlo4GvdHNnyVTJhzOUIIDvSv2eAtSMcUHN0jonlUI76KiOjswErFUJL2fyglgEKzG5zMG1G7XXdGlx6kiXmYJAFwGaM+sFLlOUVJNLq3uTR/jG3yPjfWruzHDmU31RH0g2UZgSmWXWkuSpVG1HvjGGUS76XsfKhjQ7Uxc1CVlRAzUpvNH3gM7aUijs5A+iTqAq9ZLSmjlzoDpRz2RhBPiXkaspTpafVkp0bvPnR+6KqJjRa2itI6iQfaKlPvZgOyvfFB41g6Rk3yC8jaJyiXMOZGj6cvhGo2aaU07+FdecYOW5LDXSNhszC+rljMpJFHJ04cuPGMs1dmuOw5LG+kWEAGBCZ6WBLsz2IJHB7xZOMLdVyGdmane7Rzs2SLhnJ+8YUD2P4R3woQz0bpap8LM4ZT/mEd6Mz3wsrgCO5RiPb9cPN/RJ7qxT6ITXw4G5Sh5H3x3enn/wCTRmZGZx2Fl51TFKUPrFClh1QrRJMHFTN8Z7aU9zNSGLrBrxlt7obEg1M2mGocz9gr4xRnY0mBMieyeI0iWROzFm+yo0O4E+6J5bo04acvCaarfFadNCQ8QLxg0Bf9IfCJ5mFC0F1ZWNQQSdODC/jGssU4q2YwzY5OkwTndydYinzwgCLi5KU0JUCLukftQM2ggpXSoUARTiRx+6YxyY5xVtG+LJCcqTLCJhPXFiGY0Y8IsyZ7vod3GKmCQTfV9IgViwhRZzo3frYPQRzpnW4poImYxe+Xee6w+aRVxs0E5zRjyvekDRiJmbMVM+iWblxhs5SgmgZ3tx+03zeD0NJUPxO0HPVS/HR/fDsIFLLvQCtL8LRFg8ApQeo7fdRrw5E9SDkNNb33XoRDAvBQDJ9kfO6M7tXAVnTVKBJsNR1hXu84LrxNKkQNx+IMxKkIAJIrSpatO490ODpkzpozQqWgtsjDAsQmqSSSS4oBcDSvhAmSKl90GtgyiczGpLM9aVdt3GOrJ/SzDH/YNypQKc5WhZ0ShISd5AIqe6Ls7DKyJT7IHWJUWr95jfSraRTlTEoOQIct1WHVF7nRz3xHjMKAVLmTFTDV3oANBT5pGfx+abcfwvLx0pFydMC0FAmlSjRqN3AOB81iaZsxIl9ZWbKndu1juCwEqX1kiu8l4fidpoTQqHIVJ4MLxMpzkqkwSipfxVAXFbOSuW0xQBLFJBcgt3cO2KvR7B+slKQFBKkzCTVi4BF9Ka1ibFySlgnKFP1XLFtdWt5RS6NS1JnTVAkLSSDv1eDEwzIF9IMCqTNyrZzWhfU69kDCIP8ASuQsKStRd3HvsRxMAI1MUPkTcpeNRsvEuwrW/YHeMmYN7JmMoE8ubiMckTfFLw0KZoSSTRJ1LAcqMXffviMzs2arClQzaNVqGGkAsRSlGIDG19LAxybODsopSp6gu7cCwfsjFI0bHZ1cfCFEGT+0l9yj4684UOhWepYzEomSZoQoK6inb9EtAfonjEplKBP2n7wPhAHZ21FSytNesli3M9zV74fsuYA77w3jG7l6c6h4arE41zw0tAmdN66iaBkHfqR2xVn4gp9ogczFDFYskgoYghqm7cvmkT9rKWFBCdiCz8BEmzsalK3J6tiTShu8DDKWsAfVhRchJJ8AYj/4USGVl8374zUqfI2cU48QrkfVB/vUfGDKPrKqUgFg4zJqchTdL3B8BGPGw5R+w/YAPKF/J1FghIB/CCe9QU0deT5vNVJHFj/56xtuLD2NkTFFyMxYBwUmwFWeIVAZUZqEZgQ2jv3VPdAiT0WkCpSDz+ad0E5WyJSfZQB2fCJzfN+yHCtF/H+B9WT7Lt7OTFtZozU3ENOUkn2nI1Yj4+6Nh9DQzNAzF9G5S1BYUoEXFGPCo3UjkjJHdKLKEtQYW7YbLmKJZiU163VAHAm7wTm4cIGTJ1WuQ78BSBE7LJAUD1SWa5Brx3wyeiDFbQWC2YhIsP4APFZG0Qt0qqC7HUcQ3lBtP1nWAoB7UVMNhEy0KZgsl1M9ACcthTXdDTQNMi2fhU3nKBTTKKpJ4N2XgivFjKyRlFmAcnsAr3xCnDJKQcqCd4JuLBg3whKUqifs2pTthMF+GPwSASoH7i+8Bx5Re2DdV6ANVhBdeyZb1RXtr/hi2nBiTUAMbAB/zPONZZk1SIjiaZxCyVaMA7AE2/3d8V8btZCVFKkqUQLsN3E0HCJpiphcOoHQZaeEZbailBZCrt831i/jZHGTon5EE4kuL2xMPVSWRpvbjBDYuHdImE9YuzmAeDkesWlJ1v2CNOjCKZhRmAA3aNEZ2ugwJ9sRxASaAZtKP4G2sZ+fNUmdNUCxKqsWGhN9xg7MmqTQhRJ3ADtt5QFxOBmLnKAocucueQNnrEY9MvMrRSxeJUoAKUSPLsirDSqHJDx0JnMcg3Jw5KUZOsQpJLBmDGrni0BXaNBsfFfaJypZnY3DFrHSM8nZpCqYTxMhSUjLUmtq9la8obhJKQl7cGbspxbyhxnmWAtOVlNdya8Hr3x2fNKqUzfo5Sx4s9zGWzTRUOJ4tws3C0KEcPwknib9vGFD0I05loatfneIB4zaXq8yRRRsd1TFrDEswBYOzirVq++1aNFDF4TOXHIl9N/GBMGqBGJxhV9onfUmLWAxagRld2PV0J07XaIMXgVJBUlJVLH22px7o7sVZzqUz5UlTcfs+IjTRFsLbP2mv6QEKU6RTf1wxKhu1HbGqRvaMNs3CrTOl5klLlR6wagd/dG3lqp884xzeG2D0mEPeKisSkUJA5mK6tqIdkkq/QSVeQjGje0Eyp4QVFJM9R9mWv8A9sqfNT+ETShMOiQN7k+DDzgoOSLGaFmhhwbjrKUeA6o8K+MclYFANEA9j+cKh2SJxKbOkjUOPKB+O2YmZolnsTS/fBhKNwaEQXu0Um0S4qQDn4WYlISlLD8NQOTRUmulJJBUedqb3jVlYapeIp8gKFQCPxfHSGpicTNTZxr6s1poGroeHbV7iGzgAlLqzE2DgE77nh2QTm7ESSfVkgEHq1yk7qVA7+yMjjMJiUzMmXe2ZuNQxblGtcujO1F7DUzFqIZICaMXIu1v4w8SwWUpRdNAHYfnSAR2QoAFbqK2ZiQH40aJpeaWCEFwLg6FnJJDgV0Z+UJwBTLG0cVlDuwBoASa7w8ZTHzsyySSX3wTxOz5qusogBqAVgbhZHrJqUjU34RtiSSbMssm2kSbLH1ia3cd4g4J5cpSlbi56oHFiowN2ngxIWcnWTSu47jFrZk9KgzJcWLF2NwCCMv5w8kVJckTjk4viyZZmrFHyh+sT1jwYC/zWLKcJkQ7mtSzueHy0V04ggXcJB6r0Ph2Q9GLcAqNN169kYbN7Mcu55wgYfjA0xbWzFu+Io6EcrOxrNgEIkpzJUcwUQE6v3Gw+bRko2eAkEy0oALZUirAO34rjhETZcFbHTFy3qUOSxAcnlxbi3ZD8Vg0kpKOuBrV7PZRKWDWeEcOkIUnKXBOiQdGL99rtDDQpTLUpNy2UUJ4vTTnGVmtCr90nj1fhChyZbBlE5heqL63mPHYLFTL83G09lF7ZNYFzcQFkqAAyguNHAP5RYxuKCUukHeHoCd0U5s9CUEhFVuNS41oS12HfFxrwiV+lzoYkmZNSfYMtyDbMSACePtRYmITJVMlJSAeqw3uHZ914u9GJZCFKISMxDMAOqOXF4AdLp5GJBsGHhDrZKkdlTCJxKksbJ5aluMaTZp9bLopi7Fr0sYymGxtCSasz6xd2ZiE5h1/Vnfp3boHG0Up0zRJ2VLBcpzHes5j2ZiWiwmU9j2A07ohw81Srsdy0l0nmL/N4sokzCx9UvgzMRvBURSMnCRrHJEnlJA18IkyxDMwU9qSCR+mjloS1YD7TxOIkdZUmYhAuSy0jj1SSntYQLFJjeWKD7Abz4xFOxoQxV1U208oCbN6RyUpUrEqmslmEuXVTv8AaWyUjnd4KYXpFMmVwWysw0m4ouB+LrEI7lRUcDb2TLOktFvAlU8/VJmK/RST7rcYIL2FMlpzYgy5CfvTpgHgHMAMf0kxRpi9rSsOmxk4BHrFjhmljqnmswLwq8JOymXg5+ImJV1sRjJilJI/EErYvbLT4N44rslZZPo0uJ25gJaaTZ2LIsnDSjlfd6xYY9lYDzsZMmrQVYYyJaZks5CoqUsZg+YE0YVs0SIk5RQBI3UAY7ho24RxSwihfg+rconml0jT62+2aHEYtAKipkguAAw1FsrvaMztJSVHOJZYXJDA1LNXNQHW/CGomqzOpDjUj5rBCZikBABYg8AzcRrA8r/BLCl6AJgJAzKcFwxrpvFRFPE4lIoQ5f7KswrzAANtS0aVOFkrHVApoHAu9B82hkvZMkU9X5/G8L7EPgzG7QxzIdHVKnD2LG/n4xH0dwDvNL0YJA1INX4O0H9o9F0rWFIKsod0fAu45H8ouSpSUJCQkAJDAfkIp5FxpEqDcrYMxktRSygyTcCxeMti5Pql0PVJcEX5RqsXiWIBHDKkacgHv2wCmYRKicyyGJYNWmlYrFKuycsb6J8MQsAkitxf3R2dhQaka3Cmbm9LbuESScGEgOLmymL6MzXv36xOkN1AmpJcPQMKMTRhZoUqvQK62ZXasoJmkAvQG7+IAeKcG+keFCAigBrYG3MirHzgII0i7RlJUxAOW30jcTE1YCWaP1qhmZzlqmmnnGLwyXWkcR5xpsHMCHypfcWtxrV/CJmXAIJxaUoUCgINTbqlrCpcCOy5xWklYEtrKS3YwPwivhMVm9lJmEBy1rnRgYpT0KAQU5y5KmXmDPoNAIyo0sNJXKb21d/5QoD/AEKbxHBjCg4hzLappX9pzWlQBxfhFLGqKinKPtZUjy8fOJFAJQVEsVOkPuFz2274s9FMN6ya5FJZzb6tT49kapUZSdmwwUsIQlH3QA41aMT00qtCv0x4ho3E5TAnhGJ6U0SknWnmYPUJegKTOZotzJosNLwKFIfh1F+2NCQ90bxak4iQkLIQqagKSTQgqAYg6R6/jlTVghbA2BZgPw9keJSGDK1HnGumekTFTV/WTJcsgMMqBXtOvOGmiZRbPTTNngJUXIDCgoQO+tfCBWOxJAIUpKQVPlWUktVxlPlGHxPSSYpLKnTVDUFeVP8AhQwJgb/KMIf2Ryv4XhSk2tIcIJPbCGN2aqXOCsM+QsaBsitQl7perdmgibFyET64r6UtX3BPSZPMCZ1kcmLbzAIdIJiyyEqUTZqQf2Vg1+1iVJKiKSwaDmXqeVOcZOUl+G6jF9WOwKJaC0jCyUkaqCp6u9WVKT/6kQbR65YAmzVKYhkkpCUjeEISEvW7d8UBjCzMw1ax90VMRPJFykNYH3CMnJs1jBRCCkylKYzH3AW42eOSUJzMkK1Lg0Txc68GgPLWo1Qoh9WYngxtFtC/V0YkqFVVFN1B/GJoux208UHYqISXGZI43JfyERmT1QygpxS+usKRVRzKyZj1QonN/hsI4qUpKkkqvQA9thAhEOFkBC86FNvS1C12rSDWExwV7QY2O6BU9QNgUqHLuI98OWKVWEtd6V3QMA6s6QC25gJpOdBBDVS2o+077oI4bEBr98dxeIOXqivzVoSdDezG4dEwgmoyfdUBwZ1GrnRuUSS8M5DlQJuMz04tUdrxHtLGJEwpWl0hVCUhn1IPOJ/piiKFAD3CR5tGzdGKV9jpxGQ1JDlLAFzW7nkztFXESsw6roCWZVcxJvct3Axz6YSplpzKDgNo/IgARCucbChd2Jt+I0az/NmiWUdsSMyUKEwrNQxJO6g3HeOMB8hAJpu79fCDv0ValFaqueCXprWm5ovYCRh1JIKUuLpVUgjc/mIrlSJ42zKYcdZL2cRqZCkpBCSaIpa+415aQ2XhJecqlAABLKDBVyGNaJOmsSzcKlCicwSq4YgdXV3tCk7CKpj8JNVKVnTLSUqAKik+0dHzBxys5McVISokdbRQIUXG8tQEB4bhpjKbMlTgnMpbJtZta8NYYqYQlPq1gJWHCSAa8N26xiSy8JJ/rV9oD+UcgAtcxy4mu9eqq8KCmGgjitnzFlwEpSKJKlB8osWDmt7axpei2B9TIOZlKWrMSDRtGcPbzjKYCWZq0oSaFTPw1Pc8b0SwAwoBQRZlY3aUxkHujH9Kw6ED8f8A9TGm2gXKRxjKdK5jCWBqVHuaF/oa6szyk+EKSm/hzh0pBh3qy/ONCSXDqiPHj2YYKFodNrAAyUgi8SLlA01NA2p0DRGhJemvnBfo7gD69BUUlqtcvYU0qbwm6QJWzVdH9lpkIAbrkOtT/wCUPYecWZk3rnMC3Fu99YeFABlEuNLlvloZUmgPD4/lHK3Z2JUjqgkhiw4A92kRJljMwFO137YRksSAQSKto/MdkQ4lMwsSvKRqKjuf54wIGSzphskEngKjtMVRLmJSVkMl6kqYvyevJoccUCcjuq7McvfSIcpKnNSNAfZ5sIYHZiSojMP/AGL+WveI4vFISQAAVWFC47Tcaxyaq4mFdX9gBmtV3rEGKL0DlVPaFxa3CGhMtSVvUliKaV5xeQy8p0N+YPGtYGJQU+yQSxFe/sMTYadYqYP47jzvCaCwnLYF2Aozu1HvF2W7u5IItp2awDx+KAc5ny6C/wA84J7MxGdD/POJGZ3bGFyzSk1SpJKQTQPfseB+ysODZ2Z3ejg2B1rGj2liUqUAQ+XrO1riAuKl5pmYKypYAEJoN9/a0tGqdqjNpXY2fKCV5kr6zezoz8dHMWMPIucwCiBVQcAasHY8KRzBbPFV5s5IZTljucEWDPSOTMMoMSXNiQH5ePzudklxOBl5aqUom5fKa8hSBH0daVFUohJqNCW3l6e+0X8JiCVAKDN2V09r5qIr7USETUrH2gQwo+tt8TbKpMlwqyX9YrMpg5AAJ3Wo14szJAUkZWP4VVsfj2RWlYkWADnnXwJi5KlgB7NVk+cS5MrimDQspdwgA6ZMu971IHkYsYLADETQojKkJq1K6FNb8YW0sMhRClabjZ30NxA/AKFs1iesgkADhYxV2rIcaew9/JqXumHiVl/KFEYWsUdX+IfCFE2/0ql+FXojhqqWPs9Uc9fBu+NOlcCtjSBKkoTYs55mpggVx0HKU8Yt18vfA3aUkKASoONTurFpS3UT80gRtvHqQsAMeqHeM3d6NY1WymcMlIOUg+HY++KmIFAa84izKUXPZ/DSLExDu9TS1h4VMV0D2DsYKgg3ryvT53xCJ5ifEylPaK/qTujQzZz1xjWdD0ZJa5qgxUWQSbge0W3O4f4RlRJOkbCUlpSEIUFCWMttdTftiMj1ReNbsvTZ/W156fnHTj6AAMQdLtw3dsQJmUyghwzv+TiK6cSA4CR2t3vbsjFI6GwmhYI6obeS1+yOIXMAINeR8WMCJeKJPs9UW4P22i3LxiyA1D58hA0KywVGmejWOnfDTifWe0UgB7kl2tZn74rTlEg1Cnu96fn5xFIQF0KBm3ineIKCy/KMtQaji1yfKI/VKNQHIskjTfW9Ykw+DKqUDa7jy1hs9ASnNMUOwGjE0Z7/AAgGd/4iRRSE0q5ScwGpobcYelaGK9CCez3GIcbkmFJ62VqqFARoDWsU1LDhqgWB7n42goTZe+koWjqjUkOKhhUjxhkzFzJcsAEA7iWLNeKmEnglrEubMOLNwiht6d61hLqwJVo+7wBhqO6Jb1YXweKzKUrfrS71IpziQFC1rbSgYsCRett4aAuzplEgA2Yhi9Bod/GJEyShSkpCwXYBwb7wzP3RXHZPLRdQFIJKQAdE2cuNXZoszs6jlWlKAoGrvUGgceTxRUSS03NmFikgMKXBDg+cd9ZnyhIUokhwSSA7CpsO6GxItZQAWCCXBqrL3P7UOGHK5JBSagigqGNCau9PGIBs9bKykkg9ZgQzagPbSkWEyyhTBdSxBa54nQ2o8ShtgfDqygJmEuNdeXOkSTJnrFZJRJIGh3cTBTGTUKSStB/SSzbmN+9u2KeB+qClSkkgnrMHLUYClRevGBr0fJ0DFIXUEsXbKouxPDQxfw+Fw5cKmKSQwa3uJbwhk+SD17cXBJ/ZveJMLh1KdRUHFgde0WrrrDsC0dmHRFOcKOAHeRwc04RyI2VSD60CG4hbCHSlPFfaJ6pjY5ipKr2xndvpzTlbqeUaKUbPvEVtqykrDasK6jeLU0iE9lpaM0VsK3NtYvYeUSxN7X39sWZOCQnKpLqerqOnDdFhUoP1aC9AxD87xTY0U/UuRuOpGvCIJ0gPRmdqwTTLTUE1LNStfF4YuWhJUlf2Q7uG0oRStdHvAgBcvD1cvlD6M35wwhSFMC7hwd4gyqRmyglASz5jYilga9+6BQICmT7IcAktwYb4GCC8o0BBCmG+3CorD5yAQxSBwFYgwu0EC/Va4fyi0jGS10C3OmkZbNjslKUhm8NPdDpvUvrbn4MIqzpjApDuNTQg9vnDkq1UqhsAfABvdDCx6dnqLnNxbRxw3xLJGRVSCTwI7IGTMeF2BAe3DfWmlomlTgW64IYX07oKYrQRTnUl0XJYg0HZFPELW31iaHe3fakRfTVoJKSC9aw3DTgVZllyRuJD794gSBs7IxaUjLmSEaghj3PUxHNxVeoHTpcFvdEWIwilHPlyu5Yw6YBdSiDwbu/KKpEts6ucoBS7Uq260QYbBhSicxcgN7j2GFiZbjICTmAqbUq3OH4b2WWFgpAql7FqEXv5wxenJcxSVqIqkDrA1AAZ2B490EsOslDJmCtKB1HdV3FN8JMrMxV1hZnIo9DmGjvTjCElUsuE5kbgCRWoCnrmejceMLsCLGTJiMqloGVTJSRlc8Te/ugpLKglPVANwCzG7WLUp3RTMqXMyh1PmcAktUWA3XqbVizOJQiYCwuMtlBxcE25iHX4IiMsoLJUUKJcLIGV3qOBhIUtNCpwarZwoEnTq1cWIESyJc2aHKlFIGZQIABpQCmveIjxGGCS5BAqzEm3tDKaOAXfdEjFjEJSQA7XCmfUu9mNqbhA5aikgJNNcoq2/wANYJYWbJW8vIlVagWsPusHroIjmqlJOVJAJIDdYFHFnrS8HoFGYkAJUJgU93DAbwFMx3NeHyZ6gp61clTFQfdpZ7xYTNSlxMJCElQS5Sx1LMS5fS8NkyszFRISaiumjgecAWC5qUlRJExySbH9mFB71R0X/ujkKxnu38hsD/Uf6kz9uGTegWAVeQf1s39uFCjc5xv83+z/AOoP62b+3HJno92eQR9HLEuWmzRrwmRyFCpDtkafRrswWw3+rO/eQ5Po52aH/wCXv/azT5zI7Ch0FiR6OtnBWYYcg/8Amnbmt6xrQ9Po+2eCT9HqWB+tm6W+3xjkKCgtkKvRpsw3w16//LOvX+04mI1ei7ZZDHCvznTvP1kdhQBbGfzVbK/7Y0/t5/72HfzX7L/7Y/rp/wC8pHYUFBbHJ9GmzRaQr9fP/exw+jLZh/6dX6+f+9hQoKQ+T/TqPRlswWwx7Z04+cyHK9G2zT/03+rN/eQoUFILYv5tdms30c/rp37yOyvRxs1Ps4b/AFZp85kKFCpBbJJ/o+2esMqQSP8AyzR5TIqH0V7Kd/oxf/zz/wB7ChQJITbHyfRlsxL5cMat/TTjbnMh49G2zXzfRyTWpnTjfnMhQoKC2dPo32ab4c/rp37yHj0ebPp9QaW+unfvIUKCkO2SnoJgcpSZJYv/AEs167jncdkRj0fbPy5fUKysKGdOIpa8y/HluhQoKFbOyOgGASGEhTcZ04+cyOr6A4A3kH9bN/bhQoVKx2yth/RjstAIThm/vZx3amZwieZ6PdnEKBww6wZX1kwPzZfjChQ2Kyuj0X7LBf6M54zpx85kPl+jfZqSSMOXN3nTja15lI7CgoLJf5AbP/qP9Wb+3ChQoKQ7Z//Z">
            <a:hlinkClick r:id="rId9"/>
          </p:cNvPr>
          <p:cNvSpPr>
            <a:spLocks noChangeAspect="1" noChangeArrowheads="1"/>
          </p:cNvSpPr>
          <p:nvPr/>
        </p:nvSpPr>
        <p:spPr bwMode="auto">
          <a:xfrm>
            <a:off x="258763" y="-2819400"/>
            <a:ext cx="7810500" cy="5905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2062" name="Picture 14" descr="http://static.lacuarta.com/201404/1922499.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2039" y="1362370"/>
            <a:ext cx="3137223" cy="2061618"/>
          </a:xfrm>
          <a:prstGeom prst="rect">
            <a:avLst/>
          </a:prstGeom>
          <a:noFill/>
          <a:extLst>
            <a:ext uri="{909E8E84-426E-40DD-AFC4-6F175D3DCCD1}">
              <a14:hiddenFill xmlns:a14="http://schemas.microsoft.com/office/drawing/2010/main">
                <a:solidFill>
                  <a:srgbClr val="FFFFFF"/>
                </a:solidFill>
              </a14:hiddenFill>
            </a:ext>
          </a:extLst>
        </p:spPr>
      </p:pic>
      <p:sp>
        <p:nvSpPr>
          <p:cNvPr id="22" name="21 CuadroTexto"/>
          <p:cNvSpPr txBox="1"/>
          <p:nvPr/>
        </p:nvSpPr>
        <p:spPr>
          <a:xfrm>
            <a:off x="6214965" y="3000577"/>
            <a:ext cx="1754630" cy="369332"/>
          </a:xfrm>
          <a:prstGeom prst="rect">
            <a:avLst/>
          </a:prstGeom>
          <a:noFill/>
        </p:spPr>
        <p:txBody>
          <a:bodyPr wrap="square" rtlCol="0">
            <a:spAutoFit/>
          </a:bodyPr>
          <a:lstStyle/>
          <a:p>
            <a:r>
              <a:rPr lang="es-CL" b="1" dirty="0" smtClean="0">
                <a:solidFill>
                  <a:schemeClr val="bg1"/>
                </a:solidFill>
              </a:rPr>
              <a:t>Iquique,2014</a:t>
            </a:r>
            <a:endParaRPr lang="es-CL" b="1" dirty="0">
              <a:solidFill>
                <a:schemeClr val="bg1"/>
              </a:solidFill>
            </a:endParaRPr>
          </a:p>
        </p:txBody>
      </p:sp>
    </p:spTree>
    <p:extLst>
      <p:ext uri="{BB962C8B-B14F-4D97-AF65-F5344CB8AC3E}">
        <p14:creationId xmlns:p14="http://schemas.microsoft.com/office/powerpoint/2010/main" val="659775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a:spLocks noGrp="1"/>
          </p:cNvSpPr>
          <p:nvPr>
            <p:ph type="title"/>
          </p:nvPr>
        </p:nvSpPr>
        <p:spPr>
          <a:xfrm>
            <a:off x="457200" y="274638"/>
            <a:ext cx="8229600" cy="1143000"/>
          </a:xfrm>
        </p:spPr>
        <p:txBody>
          <a:bodyPr>
            <a:normAutofit fontScale="90000"/>
          </a:bodyPr>
          <a:lstStyle/>
          <a:p>
            <a:pPr algn="ctr"/>
            <a:r>
              <a:rPr lang="en-US" sz="3600" i="1" dirty="0" smtClean="0"/>
              <a:t>SDI Chile: geospatial information for decision making</a:t>
            </a:r>
            <a:endParaRPr lang="en-US" sz="3600" i="1" dirty="0"/>
          </a:p>
        </p:txBody>
      </p:sp>
      <p:sp>
        <p:nvSpPr>
          <p:cNvPr id="9" name="8 Elipse"/>
          <p:cNvSpPr/>
          <p:nvPr/>
        </p:nvSpPr>
        <p:spPr>
          <a:xfrm>
            <a:off x="7128284" y="1995364"/>
            <a:ext cx="1440160" cy="10347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050" b="1" dirty="0" smtClean="0"/>
              <a:t>Regional</a:t>
            </a:r>
          </a:p>
          <a:p>
            <a:pPr algn="ctr"/>
            <a:r>
              <a:rPr lang="es-CL" sz="1050" b="1" dirty="0" err="1" smtClean="0"/>
              <a:t>Offices</a:t>
            </a:r>
            <a:endParaRPr lang="es-CL" sz="1050" b="1" dirty="0"/>
          </a:p>
        </p:txBody>
      </p:sp>
      <p:sp>
        <p:nvSpPr>
          <p:cNvPr id="10" name="9 Elipse"/>
          <p:cNvSpPr/>
          <p:nvPr/>
        </p:nvSpPr>
        <p:spPr>
          <a:xfrm>
            <a:off x="3770114" y="1543472"/>
            <a:ext cx="2387762" cy="8374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b="1" dirty="0" smtClean="0"/>
              <a:t>Seremis/</a:t>
            </a:r>
            <a:r>
              <a:rPr lang="es-CL" sz="1400" b="1" dirty="0" err="1" smtClean="0"/>
              <a:t>Serv</a:t>
            </a:r>
            <a:endParaRPr lang="es-CL" sz="1400" b="1" dirty="0" smtClean="0"/>
          </a:p>
          <a:p>
            <a:pPr algn="ctr"/>
            <a:r>
              <a:rPr lang="es-CL" sz="1400" b="1" dirty="0" smtClean="0"/>
              <a:t>Regionales</a:t>
            </a:r>
            <a:endParaRPr lang="es-CL" sz="1400" b="1" dirty="0"/>
          </a:p>
        </p:txBody>
      </p:sp>
      <p:sp>
        <p:nvSpPr>
          <p:cNvPr id="11" name="10 Elipse"/>
          <p:cNvSpPr/>
          <p:nvPr/>
        </p:nvSpPr>
        <p:spPr>
          <a:xfrm>
            <a:off x="1762635" y="1543472"/>
            <a:ext cx="1978929" cy="8374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smtClean="0"/>
              <a:t>Municipios</a:t>
            </a:r>
            <a:endParaRPr lang="es-CL" dirty="0"/>
          </a:p>
        </p:txBody>
      </p:sp>
      <p:sp>
        <p:nvSpPr>
          <p:cNvPr id="12" name="11 Elipse"/>
          <p:cNvSpPr/>
          <p:nvPr/>
        </p:nvSpPr>
        <p:spPr>
          <a:xfrm>
            <a:off x="2697448" y="1995364"/>
            <a:ext cx="2088233" cy="12296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b="1" dirty="0" smtClean="0"/>
              <a:t>Regional</a:t>
            </a:r>
          </a:p>
          <a:p>
            <a:pPr algn="ctr"/>
            <a:r>
              <a:rPr lang="es-CL" sz="1400" b="1" dirty="0" err="1" smtClean="0"/>
              <a:t>Governments</a:t>
            </a:r>
            <a:endParaRPr lang="es-CL" sz="1400" b="1" dirty="0" smtClean="0"/>
          </a:p>
          <a:p>
            <a:pPr algn="ctr"/>
            <a:endParaRPr lang="es-CL" sz="1400" b="1" dirty="0" smtClean="0"/>
          </a:p>
        </p:txBody>
      </p:sp>
      <p:sp>
        <p:nvSpPr>
          <p:cNvPr id="14" name="2 Marcador de contenido"/>
          <p:cNvSpPr>
            <a:spLocks noGrp="1"/>
          </p:cNvSpPr>
          <p:nvPr>
            <p:ph idx="1"/>
          </p:nvPr>
        </p:nvSpPr>
        <p:spPr>
          <a:xfrm>
            <a:off x="-101762" y="1271216"/>
            <a:ext cx="8748464" cy="5256584"/>
          </a:xfrm>
        </p:spPr>
        <p:txBody>
          <a:bodyPr/>
          <a:lstStyle/>
          <a:p>
            <a:pPr marL="0" indent="0">
              <a:buNone/>
            </a:pPr>
            <a:endParaRPr lang="es-CL" dirty="0" smtClean="0"/>
          </a:p>
          <a:p>
            <a:endParaRPr lang="es-CL" dirty="0"/>
          </a:p>
        </p:txBody>
      </p:sp>
      <p:graphicFrame>
        <p:nvGraphicFramePr>
          <p:cNvPr id="15" name="14 Diagrama"/>
          <p:cNvGraphicFramePr/>
          <p:nvPr>
            <p:extLst>
              <p:ext uri="{D42A27DB-BD31-4B8C-83A1-F6EECF244321}">
                <p14:modId xmlns:p14="http://schemas.microsoft.com/office/powerpoint/2010/main" val="933285734"/>
              </p:ext>
            </p:extLst>
          </p:nvPr>
        </p:nvGraphicFramePr>
        <p:xfrm>
          <a:off x="1163339" y="2132856"/>
          <a:ext cx="6768752"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15 Elipse"/>
          <p:cNvSpPr/>
          <p:nvPr/>
        </p:nvSpPr>
        <p:spPr>
          <a:xfrm>
            <a:off x="6588224" y="3645024"/>
            <a:ext cx="1080120" cy="10081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b="1" dirty="0" smtClean="0"/>
              <a:t>DCPR</a:t>
            </a:r>
            <a:endParaRPr lang="es-CL" sz="1400" b="1" dirty="0"/>
          </a:p>
        </p:txBody>
      </p:sp>
      <p:sp>
        <p:nvSpPr>
          <p:cNvPr id="17" name="16 Elipse"/>
          <p:cNvSpPr/>
          <p:nvPr/>
        </p:nvSpPr>
        <p:spPr>
          <a:xfrm>
            <a:off x="2688294" y="4962393"/>
            <a:ext cx="1584176" cy="12961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smtClean="0"/>
              <a:t>Social Development</a:t>
            </a:r>
            <a:endParaRPr lang="es-CL" dirty="0"/>
          </a:p>
        </p:txBody>
      </p:sp>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6026456"/>
            <a:ext cx="2314595" cy="62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descr="http://www.connectingeo.net/IMG/ConnectinGEO_239.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19872" y="6101267"/>
            <a:ext cx="2627783" cy="35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514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en-US" sz="3600" i="1" dirty="0" smtClean="0"/>
              <a:t>SDI Chile: geospatial information for decision making</a:t>
            </a:r>
            <a:endParaRPr lang="en-US" sz="3600" i="1" dirty="0"/>
          </a:p>
        </p:txBody>
      </p:sp>
      <p:sp>
        <p:nvSpPr>
          <p:cNvPr id="9" name="8 CuadroTexto"/>
          <p:cNvSpPr txBox="1"/>
          <p:nvPr/>
        </p:nvSpPr>
        <p:spPr>
          <a:xfrm>
            <a:off x="216872" y="1542978"/>
            <a:ext cx="1546816" cy="523220"/>
          </a:xfrm>
          <a:prstGeom prst="rect">
            <a:avLst/>
          </a:prstGeom>
          <a:noFill/>
        </p:spPr>
        <p:txBody>
          <a:bodyPr wrap="square" rtlCol="0">
            <a:spAutoFit/>
          </a:bodyPr>
          <a:lstStyle/>
          <a:p>
            <a:r>
              <a:rPr lang="es-CL" sz="1400" b="1" dirty="0" smtClean="0">
                <a:solidFill>
                  <a:schemeClr val="tx1">
                    <a:lumMod val="65000"/>
                    <a:lumOff val="35000"/>
                  </a:schemeClr>
                </a:solidFill>
                <a:latin typeface="+mn-lt"/>
              </a:rPr>
              <a:t>Legal </a:t>
            </a:r>
            <a:r>
              <a:rPr lang="es-CL" sz="1400" b="1" dirty="0" err="1" smtClean="0">
                <a:solidFill>
                  <a:schemeClr val="tx1">
                    <a:lumMod val="65000"/>
                    <a:lumOff val="35000"/>
                  </a:schemeClr>
                </a:solidFill>
                <a:latin typeface="+mn-lt"/>
              </a:rPr>
              <a:t>framework</a:t>
            </a:r>
            <a:endParaRPr lang="es-CL" sz="1400" b="1" dirty="0">
              <a:solidFill>
                <a:schemeClr val="tx1">
                  <a:lumMod val="65000"/>
                  <a:lumOff val="35000"/>
                </a:schemeClr>
              </a:solidFill>
              <a:latin typeface="+mn-lt"/>
            </a:endParaRPr>
          </a:p>
        </p:txBody>
      </p:sp>
      <p:sp>
        <p:nvSpPr>
          <p:cNvPr id="10" name="9 CuadroTexto"/>
          <p:cNvSpPr txBox="1"/>
          <p:nvPr/>
        </p:nvSpPr>
        <p:spPr>
          <a:xfrm>
            <a:off x="2195736" y="1576989"/>
            <a:ext cx="1413516" cy="523220"/>
          </a:xfrm>
          <a:prstGeom prst="rect">
            <a:avLst/>
          </a:prstGeom>
          <a:noFill/>
        </p:spPr>
        <p:txBody>
          <a:bodyPr wrap="square" rtlCol="0">
            <a:spAutoFit/>
          </a:bodyPr>
          <a:lstStyle/>
          <a:p>
            <a:r>
              <a:rPr lang="es-CL" sz="1400" b="1" dirty="0" smtClean="0">
                <a:solidFill>
                  <a:schemeClr val="tx1">
                    <a:lumMod val="65000"/>
                    <a:lumOff val="35000"/>
                  </a:schemeClr>
                </a:solidFill>
              </a:rPr>
              <a:t>Data and </a:t>
            </a:r>
            <a:r>
              <a:rPr lang="es-CL" sz="1400" b="1" dirty="0" smtClean="0">
                <a:solidFill>
                  <a:schemeClr val="tx1">
                    <a:lumMod val="65000"/>
                    <a:lumOff val="35000"/>
                  </a:schemeClr>
                </a:solidFill>
                <a:latin typeface="+mn-lt"/>
              </a:rPr>
              <a:t>Information</a:t>
            </a:r>
            <a:endParaRPr lang="es-CL" sz="1400" b="1" dirty="0">
              <a:solidFill>
                <a:schemeClr val="tx1">
                  <a:lumMod val="65000"/>
                  <a:lumOff val="35000"/>
                </a:schemeClr>
              </a:solidFill>
              <a:latin typeface="+mn-lt"/>
            </a:endParaRPr>
          </a:p>
        </p:txBody>
      </p:sp>
      <p:sp>
        <p:nvSpPr>
          <p:cNvPr id="11" name="10 CuadroTexto"/>
          <p:cNvSpPr txBox="1"/>
          <p:nvPr/>
        </p:nvSpPr>
        <p:spPr>
          <a:xfrm>
            <a:off x="4359222" y="1525009"/>
            <a:ext cx="1796954" cy="307777"/>
          </a:xfrm>
          <a:prstGeom prst="rect">
            <a:avLst/>
          </a:prstGeom>
          <a:noFill/>
        </p:spPr>
        <p:txBody>
          <a:bodyPr wrap="square" rtlCol="0">
            <a:spAutoFit/>
          </a:bodyPr>
          <a:lstStyle/>
          <a:p>
            <a:pPr algn="ctr"/>
            <a:r>
              <a:rPr lang="es-CL" sz="1400" b="1" dirty="0" err="1" smtClean="0">
                <a:solidFill>
                  <a:schemeClr val="tx1">
                    <a:lumMod val="65000"/>
                    <a:lumOff val="35000"/>
                  </a:schemeClr>
                </a:solidFill>
                <a:latin typeface="+mn-lt"/>
              </a:rPr>
              <a:t>SDIs</a:t>
            </a:r>
            <a:r>
              <a:rPr lang="es-CL" sz="1400" b="1" dirty="0" smtClean="0">
                <a:solidFill>
                  <a:schemeClr val="tx1">
                    <a:lumMod val="65000"/>
                    <a:lumOff val="35000"/>
                  </a:schemeClr>
                </a:solidFill>
                <a:latin typeface="+mn-lt"/>
              </a:rPr>
              <a:t> in </a:t>
            </a:r>
            <a:r>
              <a:rPr lang="es-CL" sz="1400" b="1" dirty="0" err="1" smtClean="0">
                <a:solidFill>
                  <a:schemeClr val="tx1">
                    <a:lumMod val="65000"/>
                    <a:lumOff val="35000"/>
                  </a:schemeClr>
                </a:solidFill>
                <a:latin typeface="+mn-lt"/>
              </a:rPr>
              <a:t>Ministries</a:t>
            </a:r>
            <a:endParaRPr lang="es-CL" sz="1400" b="1" dirty="0">
              <a:solidFill>
                <a:schemeClr val="tx1">
                  <a:lumMod val="65000"/>
                  <a:lumOff val="35000"/>
                </a:schemeClr>
              </a:solidFill>
              <a:latin typeface="+mn-lt"/>
            </a:endParaRPr>
          </a:p>
        </p:txBody>
      </p:sp>
      <p:sp>
        <p:nvSpPr>
          <p:cNvPr id="12" name="11 CuadroTexto"/>
          <p:cNvSpPr txBox="1"/>
          <p:nvPr/>
        </p:nvSpPr>
        <p:spPr>
          <a:xfrm>
            <a:off x="6992711" y="1534319"/>
            <a:ext cx="1755752" cy="307777"/>
          </a:xfrm>
          <a:prstGeom prst="rect">
            <a:avLst/>
          </a:prstGeom>
          <a:noFill/>
        </p:spPr>
        <p:txBody>
          <a:bodyPr wrap="square" rtlCol="0">
            <a:spAutoFit/>
          </a:bodyPr>
          <a:lstStyle/>
          <a:p>
            <a:r>
              <a:rPr lang="es-CL" sz="1400" b="1" dirty="0" err="1" smtClean="0">
                <a:solidFill>
                  <a:schemeClr val="tx1">
                    <a:lumMod val="65000"/>
                    <a:lumOff val="35000"/>
                  </a:schemeClr>
                </a:solidFill>
                <a:latin typeface="+mn-lt"/>
              </a:rPr>
              <a:t>Standards</a:t>
            </a:r>
            <a:endParaRPr lang="es-CL" sz="1400" b="1" dirty="0">
              <a:solidFill>
                <a:schemeClr val="tx1">
                  <a:lumMod val="65000"/>
                  <a:lumOff val="35000"/>
                </a:schemeClr>
              </a:solidFill>
              <a:latin typeface="+mn-lt"/>
            </a:endParaRPr>
          </a:p>
        </p:txBody>
      </p:sp>
      <p:cxnSp>
        <p:nvCxnSpPr>
          <p:cNvPr id="13" name="12 Conector recto"/>
          <p:cNvCxnSpPr/>
          <p:nvPr/>
        </p:nvCxnSpPr>
        <p:spPr>
          <a:xfrm>
            <a:off x="1979712" y="1576989"/>
            <a:ext cx="0" cy="346081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13 Conector recto"/>
          <p:cNvCxnSpPr/>
          <p:nvPr/>
        </p:nvCxnSpPr>
        <p:spPr>
          <a:xfrm>
            <a:off x="6676724" y="1542184"/>
            <a:ext cx="0" cy="346081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14 Conector recto"/>
          <p:cNvCxnSpPr/>
          <p:nvPr/>
        </p:nvCxnSpPr>
        <p:spPr>
          <a:xfrm>
            <a:off x="4067944" y="1540576"/>
            <a:ext cx="0" cy="3460819"/>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15 CuadroTexto"/>
          <p:cNvSpPr txBox="1"/>
          <p:nvPr/>
        </p:nvSpPr>
        <p:spPr>
          <a:xfrm>
            <a:off x="216872" y="2276872"/>
            <a:ext cx="1546816" cy="2031325"/>
          </a:xfrm>
          <a:prstGeom prst="rect">
            <a:avLst/>
          </a:prstGeom>
          <a:noFill/>
        </p:spPr>
        <p:txBody>
          <a:bodyPr wrap="square" rtlCol="0">
            <a:spAutoFit/>
          </a:bodyPr>
          <a:lstStyle/>
          <a:p>
            <a:r>
              <a:rPr lang="es-CL" sz="1400" dirty="0" err="1" smtClean="0">
                <a:solidFill>
                  <a:schemeClr val="tx1">
                    <a:lumMod val="65000"/>
                    <a:lumOff val="35000"/>
                  </a:schemeClr>
                </a:solidFill>
                <a:latin typeface="+mn-lt"/>
              </a:rPr>
              <a:t>Supreme</a:t>
            </a:r>
            <a:r>
              <a:rPr lang="es-CL" sz="1400" dirty="0" smtClean="0">
                <a:solidFill>
                  <a:schemeClr val="tx1">
                    <a:lumMod val="65000"/>
                    <a:lumOff val="35000"/>
                  </a:schemeClr>
                </a:solidFill>
                <a:latin typeface="+mn-lt"/>
              </a:rPr>
              <a:t> </a:t>
            </a:r>
            <a:r>
              <a:rPr lang="es-CL" sz="1400" dirty="0" err="1" smtClean="0">
                <a:solidFill>
                  <a:schemeClr val="tx1">
                    <a:lumMod val="65000"/>
                    <a:lumOff val="35000"/>
                  </a:schemeClr>
                </a:solidFill>
                <a:latin typeface="+mn-lt"/>
              </a:rPr>
              <a:t>Decree</a:t>
            </a:r>
            <a:r>
              <a:rPr lang="es-CL" sz="1400" dirty="0" smtClean="0">
                <a:solidFill>
                  <a:schemeClr val="tx1">
                    <a:lumMod val="65000"/>
                    <a:lumOff val="35000"/>
                  </a:schemeClr>
                </a:solidFill>
                <a:latin typeface="+mn-lt"/>
              </a:rPr>
              <a:t> N°28</a:t>
            </a:r>
          </a:p>
          <a:p>
            <a:endParaRPr lang="es-CL" sz="1400" dirty="0">
              <a:solidFill>
                <a:schemeClr val="tx1">
                  <a:lumMod val="65000"/>
                  <a:lumOff val="35000"/>
                </a:schemeClr>
              </a:solidFill>
              <a:latin typeface="+mn-lt"/>
            </a:endParaRPr>
          </a:p>
          <a:p>
            <a:r>
              <a:rPr lang="es-CL" sz="1400" dirty="0" smtClean="0">
                <a:solidFill>
                  <a:schemeClr val="tx1">
                    <a:lumMod val="65000"/>
                    <a:lumOff val="35000"/>
                  </a:schemeClr>
                </a:solidFill>
                <a:latin typeface="+mn-lt"/>
              </a:rPr>
              <a:t>Ante-</a:t>
            </a:r>
            <a:r>
              <a:rPr lang="es-CL" sz="1400" dirty="0" err="1" smtClean="0">
                <a:solidFill>
                  <a:schemeClr val="tx1">
                    <a:lumMod val="65000"/>
                    <a:lumOff val="35000"/>
                  </a:schemeClr>
                </a:solidFill>
                <a:latin typeface="+mn-lt"/>
              </a:rPr>
              <a:t>project</a:t>
            </a:r>
            <a:r>
              <a:rPr lang="es-CL" sz="1400" dirty="0" smtClean="0">
                <a:solidFill>
                  <a:schemeClr val="tx1">
                    <a:lumMod val="65000"/>
                    <a:lumOff val="35000"/>
                  </a:schemeClr>
                </a:solidFill>
                <a:latin typeface="+mn-lt"/>
              </a:rPr>
              <a:t> of </a:t>
            </a:r>
            <a:r>
              <a:rPr lang="es-CL" sz="1400" dirty="0" err="1" smtClean="0">
                <a:solidFill>
                  <a:schemeClr val="tx1">
                    <a:lumMod val="65000"/>
                    <a:lumOff val="35000"/>
                  </a:schemeClr>
                </a:solidFill>
                <a:latin typeface="+mn-lt"/>
              </a:rPr>
              <a:t>Law</a:t>
            </a:r>
            <a:r>
              <a:rPr lang="es-CL" sz="1400" dirty="0" smtClean="0">
                <a:solidFill>
                  <a:schemeClr val="tx1">
                    <a:lumMod val="65000"/>
                    <a:lumOff val="35000"/>
                  </a:schemeClr>
                </a:solidFill>
                <a:latin typeface="+mn-lt"/>
              </a:rPr>
              <a:t> in </a:t>
            </a:r>
            <a:r>
              <a:rPr lang="es-CL" sz="1400" dirty="0" err="1" smtClean="0">
                <a:solidFill>
                  <a:schemeClr val="tx1">
                    <a:lumMod val="65000"/>
                    <a:lumOff val="35000"/>
                  </a:schemeClr>
                </a:solidFill>
                <a:latin typeface="+mn-lt"/>
              </a:rPr>
              <a:t>process</a:t>
            </a:r>
            <a:endParaRPr lang="es-CL" sz="1400" dirty="0" smtClean="0">
              <a:solidFill>
                <a:schemeClr val="tx1">
                  <a:lumMod val="65000"/>
                  <a:lumOff val="35000"/>
                </a:schemeClr>
              </a:solidFill>
              <a:latin typeface="+mn-lt"/>
            </a:endParaRPr>
          </a:p>
          <a:p>
            <a:endParaRPr lang="es-CL" sz="1400" dirty="0">
              <a:solidFill>
                <a:schemeClr val="tx1">
                  <a:lumMod val="65000"/>
                  <a:lumOff val="35000"/>
                </a:schemeClr>
              </a:solidFill>
              <a:latin typeface="+mn-lt"/>
            </a:endParaRPr>
          </a:p>
          <a:p>
            <a:r>
              <a:rPr lang="es-CL" sz="1400" dirty="0" err="1" smtClean="0">
                <a:solidFill>
                  <a:schemeClr val="tx1">
                    <a:lumMod val="65000"/>
                    <a:lumOff val="35000"/>
                  </a:schemeClr>
                </a:solidFill>
                <a:latin typeface="+mn-lt"/>
              </a:rPr>
              <a:t>Proposal</a:t>
            </a:r>
            <a:r>
              <a:rPr lang="es-CL" sz="1400" dirty="0" smtClean="0">
                <a:solidFill>
                  <a:schemeClr val="tx1">
                    <a:lumMod val="65000"/>
                    <a:lumOff val="35000"/>
                  </a:schemeClr>
                </a:solidFill>
                <a:latin typeface="+mn-lt"/>
              </a:rPr>
              <a:t> of </a:t>
            </a:r>
            <a:r>
              <a:rPr lang="es-CL" sz="1400" dirty="0" err="1" smtClean="0">
                <a:solidFill>
                  <a:schemeClr val="tx1">
                    <a:lumMod val="65000"/>
                    <a:lumOff val="35000"/>
                  </a:schemeClr>
                </a:solidFill>
                <a:latin typeface="+mn-lt"/>
              </a:rPr>
              <a:t>National</a:t>
            </a:r>
            <a:r>
              <a:rPr lang="es-CL" sz="1400" dirty="0" smtClean="0">
                <a:solidFill>
                  <a:schemeClr val="tx1">
                    <a:lumMod val="65000"/>
                    <a:lumOff val="35000"/>
                  </a:schemeClr>
                </a:solidFill>
                <a:latin typeface="+mn-lt"/>
              </a:rPr>
              <a:t> </a:t>
            </a:r>
            <a:r>
              <a:rPr lang="es-CL" sz="1400" dirty="0" err="1" smtClean="0">
                <a:solidFill>
                  <a:schemeClr val="tx1">
                    <a:lumMod val="65000"/>
                    <a:lumOff val="35000"/>
                  </a:schemeClr>
                </a:solidFill>
                <a:latin typeface="+mn-lt"/>
              </a:rPr>
              <a:t>Policy</a:t>
            </a:r>
            <a:endParaRPr lang="es-CL" sz="1400" dirty="0" smtClean="0">
              <a:solidFill>
                <a:schemeClr val="tx1">
                  <a:lumMod val="65000"/>
                  <a:lumOff val="35000"/>
                </a:schemeClr>
              </a:solidFill>
              <a:latin typeface="+mn-lt"/>
            </a:endParaRPr>
          </a:p>
          <a:p>
            <a:endParaRPr lang="es-CL" sz="1400" dirty="0">
              <a:solidFill>
                <a:schemeClr val="tx1">
                  <a:lumMod val="65000"/>
                  <a:lumOff val="35000"/>
                </a:schemeClr>
              </a:solidFill>
              <a:latin typeface="+mn-lt"/>
            </a:endParaRPr>
          </a:p>
        </p:txBody>
      </p:sp>
      <p:sp>
        <p:nvSpPr>
          <p:cNvPr id="17" name="16 CuadroTexto"/>
          <p:cNvSpPr txBox="1"/>
          <p:nvPr/>
        </p:nvSpPr>
        <p:spPr>
          <a:xfrm>
            <a:off x="4427984" y="2285557"/>
            <a:ext cx="2009732" cy="3539430"/>
          </a:xfrm>
          <a:prstGeom prst="rect">
            <a:avLst/>
          </a:prstGeom>
          <a:noFill/>
        </p:spPr>
        <p:txBody>
          <a:bodyPr wrap="square" rtlCol="0">
            <a:spAutoFit/>
          </a:bodyPr>
          <a:lstStyle/>
          <a:p>
            <a:r>
              <a:rPr lang="es-CL" sz="1400" dirty="0" err="1" smtClean="0">
                <a:solidFill>
                  <a:schemeClr val="tx1">
                    <a:lumMod val="65000"/>
                    <a:lumOff val="35000"/>
                  </a:schemeClr>
                </a:solidFill>
              </a:rPr>
              <a:t>Public</a:t>
            </a:r>
            <a:r>
              <a:rPr lang="es-CL" sz="1400" dirty="0" smtClean="0">
                <a:solidFill>
                  <a:schemeClr val="tx1">
                    <a:lumMod val="65000"/>
                    <a:lumOff val="35000"/>
                  </a:schemeClr>
                </a:solidFill>
              </a:rPr>
              <a:t> Works</a:t>
            </a:r>
          </a:p>
          <a:p>
            <a:r>
              <a:rPr lang="es-CL" sz="1400" dirty="0" err="1" smtClean="0">
                <a:solidFill>
                  <a:schemeClr val="tx1">
                    <a:lumMod val="65000"/>
                    <a:lumOff val="35000"/>
                  </a:schemeClr>
                </a:solidFill>
                <a:latin typeface="+mn-lt"/>
              </a:rPr>
              <a:t>Agriculture</a:t>
            </a:r>
            <a:endParaRPr lang="es-CL" sz="1400" dirty="0" smtClean="0">
              <a:solidFill>
                <a:schemeClr val="tx1">
                  <a:lumMod val="65000"/>
                  <a:lumOff val="35000"/>
                </a:schemeClr>
              </a:solidFill>
              <a:latin typeface="+mn-lt"/>
            </a:endParaRPr>
          </a:p>
          <a:p>
            <a:r>
              <a:rPr lang="es-CL" sz="1400" dirty="0" err="1" smtClean="0">
                <a:solidFill>
                  <a:schemeClr val="tx1">
                    <a:lumMod val="65000"/>
                    <a:lumOff val="35000"/>
                  </a:schemeClr>
                </a:solidFill>
                <a:latin typeface="+mn-lt"/>
              </a:rPr>
              <a:t>Energy</a:t>
            </a:r>
            <a:endParaRPr lang="es-CL" sz="1400" dirty="0" smtClean="0">
              <a:solidFill>
                <a:schemeClr val="tx1">
                  <a:lumMod val="65000"/>
                  <a:lumOff val="35000"/>
                </a:schemeClr>
              </a:solidFill>
              <a:latin typeface="+mn-lt"/>
            </a:endParaRPr>
          </a:p>
          <a:p>
            <a:r>
              <a:rPr lang="es-CL" sz="1400" dirty="0" err="1" smtClean="0">
                <a:solidFill>
                  <a:schemeClr val="tx1">
                    <a:lumMod val="65000"/>
                    <a:lumOff val="35000"/>
                  </a:schemeClr>
                </a:solidFill>
              </a:rPr>
              <a:t>Environment</a:t>
            </a:r>
            <a:endParaRPr lang="es-CL" sz="1400" dirty="0" smtClean="0">
              <a:solidFill>
                <a:schemeClr val="tx1">
                  <a:lumMod val="65000"/>
                  <a:lumOff val="35000"/>
                </a:schemeClr>
              </a:solidFill>
              <a:latin typeface="+mn-lt"/>
            </a:endParaRPr>
          </a:p>
          <a:p>
            <a:r>
              <a:rPr lang="es-CL" sz="1400" dirty="0" err="1" smtClean="0">
                <a:solidFill>
                  <a:schemeClr val="tx1">
                    <a:lumMod val="65000"/>
                    <a:lumOff val="35000"/>
                  </a:schemeClr>
                </a:solidFill>
              </a:rPr>
              <a:t>Geology</a:t>
            </a:r>
            <a:r>
              <a:rPr lang="es-CL" sz="1400" dirty="0" smtClean="0">
                <a:solidFill>
                  <a:schemeClr val="tx1">
                    <a:lumMod val="65000"/>
                    <a:lumOff val="35000"/>
                  </a:schemeClr>
                </a:solidFill>
              </a:rPr>
              <a:t> / </a:t>
            </a:r>
            <a:r>
              <a:rPr lang="es-CL" sz="1400" dirty="0" err="1" smtClean="0">
                <a:solidFill>
                  <a:schemeClr val="tx1">
                    <a:lumMod val="65000"/>
                    <a:lumOff val="35000"/>
                  </a:schemeClr>
                </a:solidFill>
              </a:rPr>
              <a:t>Mining</a:t>
            </a:r>
            <a:endParaRPr lang="es-CL" sz="1400" dirty="0" smtClean="0">
              <a:solidFill>
                <a:schemeClr val="tx1">
                  <a:lumMod val="65000"/>
                  <a:lumOff val="35000"/>
                </a:schemeClr>
              </a:solidFill>
              <a:latin typeface="+mn-lt"/>
            </a:endParaRPr>
          </a:p>
          <a:p>
            <a:r>
              <a:rPr lang="es-CL" sz="1400" dirty="0" err="1" smtClean="0">
                <a:solidFill>
                  <a:schemeClr val="tx1">
                    <a:lumMod val="65000"/>
                    <a:lumOff val="35000"/>
                  </a:schemeClr>
                </a:solidFill>
              </a:rPr>
              <a:t>National</a:t>
            </a:r>
            <a:r>
              <a:rPr lang="es-CL" sz="1400" dirty="0" smtClean="0">
                <a:solidFill>
                  <a:schemeClr val="tx1">
                    <a:lumMod val="65000"/>
                    <a:lumOff val="35000"/>
                  </a:schemeClr>
                </a:solidFill>
              </a:rPr>
              <a:t> </a:t>
            </a:r>
            <a:r>
              <a:rPr lang="es-CL" sz="1400" dirty="0" err="1">
                <a:solidFill>
                  <a:schemeClr val="tx1">
                    <a:lumMod val="65000"/>
                    <a:lumOff val="35000"/>
                  </a:schemeClr>
                </a:solidFill>
              </a:rPr>
              <a:t>P</a:t>
            </a:r>
            <a:r>
              <a:rPr lang="es-CL" sz="1400" dirty="0" err="1" smtClean="0">
                <a:solidFill>
                  <a:schemeClr val="tx1">
                    <a:lumMod val="65000"/>
                    <a:lumOff val="35000"/>
                  </a:schemeClr>
                </a:solidFill>
              </a:rPr>
              <a:t>roperty</a:t>
            </a:r>
            <a:endParaRPr lang="es-CL" sz="1400" dirty="0" smtClean="0">
              <a:solidFill>
                <a:schemeClr val="tx1">
                  <a:lumMod val="65000"/>
                  <a:lumOff val="35000"/>
                </a:schemeClr>
              </a:solidFill>
              <a:latin typeface="+mn-lt"/>
            </a:endParaRPr>
          </a:p>
          <a:p>
            <a:r>
              <a:rPr lang="es-CL" sz="1400" dirty="0" err="1" smtClean="0">
                <a:solidFill>
                  <a:schemeClr val="tx1">
                    <a:lumMod val="65000"/>
                    <a:lumOff val="35000"/>
                  </a:schemeClr>
                </a:solidFill>
              </a:rPr>
              <a:t>Housing</a:t>
            </a:r>
            <a:endParaRPr lang="es-CL" sz="1400" dirty="0" smtClean="0">
              <a:solidFill>
                <a:schemeClr val="tx1">
                  <a:lumMod val="65000"/>
                  <a:lumOff val="35000"/>
                </a:schemeClr>
              </a:solidFill>
              <a:latin typeface="+mn-lt"/>
            </a:endParaRPr>
          </a:p>
          <a:p>
            <a:r>
              <a:rPr lang="es-CL" sz="1400" dirty="0" smtClean="0">
                <a:solidFill>
                  <a:schemeClr val="tx1">
                    <a:lumMod val="65000"/>
                    <a:lumOff val="35000"/>
                  </a:schemeClr>
                </a:solidFill>
              </a:rPr>
              <a:t>Social Development</a:t>
            </a:r>
            <a:endParaRPr lang="es-CL" sz="1400" dirty="0" smtClean="0">
              <a:solidFill>
                <a:schemeClr val="tx1">
                  <a:lumMod val="65000"/>
                  <a:lumOff val="35000"/>
                </a:schemeClr>
              </a:solidFill>
              <a:latin typeface="+mn-lt"/>
            </a:endParaRPr>
          </a:p>
          <a:p>
            <a:r>
              <a:rPr lang="es-CL" sz="1400" dirty="0" smtClean="0">
                <a:solidFill>
                  <a:schemeClr val="tx1">
                    <a:lumMod val="65000"/>
                    <a:lumOff val="35000"/>
                  </a:schemeClr>
                </a:solidFill>
                <a:latin typeface="+mn-lt"/>
              </a:rPr>
              <a:t>Interior</a:t>
            </a:r>
          </a:p>
          <a:p>
            <a:r>
              <a:rPr lang="es-CL" sz="1400" dirty="0" err="1" smtClean="0">
                <a:solidFill>
                  <a:schemeClr val="tx1">
                    <a:lumMod val="65000"/>
                    <a:lumOff val="35000"/>
                  </a:schemeClr>
                </a:solidFill>
                <a:latin typeface="+mn-lt"/>
              </a:rPr>
              <a:t>Justice</a:t>
            </a:r>
            <a:endParaRPr lang="es-CL" sz="1400" dirty="0" smtClean="0">
              <a:solidFill>
                <a:schemeClr val="tx1">
                  <a:lumMod val="65000"/>
                  <a:lumOff val="35000"/>
                </a:schemeClr>
              </a:solidFill>
              <a:latin typeface="+mn-lt"/>
            </a:endParaRPr>
          </a:p>
          <a:p>
            <a:r>
              <a:rPr lang="es-CL" sz="1400" dirty="0" err="1" smtClean="0">
                <a:solidFill>
                  <a:schemeClr val="tx1">
                    <a:lumMod val="65000"/>
                    <a:lumOff val="35000"/>
                  </a:schemeClr>
                </a:solidFill>
                <a:latin typeface="+mn-lt"/>
              </a:rPr>
              <a:t>Transport</a:t>
            </a:r>
            <a:endParaRPr lang="es-CL" sz="1400" dirty="0" smtClean="0">
              <a:solidFill>
                <a:schemeClr val="tx1">
                  <a:lumMod val="65000"/>
                  <a:lumOff val="35000"/>
                </a:schemeClr>
              </a:solidFill>
              <a:latin typeface="+mn-lt"/>
            </a:endParaRPr>
          </a:p>
          <a:p>
            <a:r>
              <a:rPr lang="es-CL" sz="1400" dirty="0" err="1" smtClean="0">
                <a:solidFill>
                  <a:schemeClr val="tx1">
                    <a:lumMod val="65000"/>
                    <a:lumOff val="35000"/>
                  </a:schemeClr>
                </a:solidFill>
                <a:latin typeface="+mn-lt"/>
              </a:rPr>
              <a:t>Economy</a:t>
            </a:r>
            <a:endParaRPr lang="es-CL" sz="1400" dirty="0" smtClean="0">
              <a:solidFill>
                <a:schemeClr val="tx1">
                  <a:lumMod val="65000"/>
                  <a:lumOff val="35000"/>
                </a:schemeClr>
              </a:solidFill>
              <a:latin typeface="+mn-lt"/>
            </a:endParaRPr>
          </a:p>
          <a:p>
            <a:r>
              <a:rPr lang="es-CL" sz="1400" dirty="0" err="1" smtClean="0">
                <a:solidFill>
                  <a:schemeClr val="tx1">
                    <a:lumMod val="65000"/>
                    <a:lumOff val="35000"/>
                  </a:schemeClr>
                </a:solidFill>
                <a:latin typeface="+mn-lt"/>
              </a:rPr>
              <a:t>Education</a:t>
            </a:r>
            <a:endParaRPr lang="es-CL" sz="1400" dirty="0" smtClean="0">
              <a:solidFill>
                <a:schemeClr val="tx1">
                  <a:lumMod val="65000"/>
                  <a:lumOff val="35000"/>
                </a:schemeClr>
              </a:solidFill>
              <a:latin typeface="+mn-lt"/>
            </a:endParaRPr>
          </a:p>
          <a:p>
            <a:r>
              <a:rPr lang="es-CL" sz="1400" dirty="0" err="1" smtClean="0">
                <a:solidFill>
                  <a:schemeClr val="tx1">
                    <a:lumMod val="65000"/>
                    <a:lumOff val="35000"/>
                  </a:schemeClr>
                </a:solidFill>
              </a:rPr>
              <a:t>Health</a:t>
            </a:r>
            <a:endParaRPr lang="es-CL" sz="1400" dirty="0" smtClean="0">
              <a:solidFill>
                <a:schemeClr val="tx1">
                  <a:lumMod val="65000"/>
                  <a:lumOff val="35000"/>
                </a:schemeClr>
              </a:solidFill>
              <a:latin typeface="+mn-lt"/>
            </a:endParaRPr>
          </a:p>
          <a:p>
            <a:r>
              <a:rPr lang="es-CL" sz="1400" dirty="0" smtClean="0">
                <a:solidFill>
                  <a:schemeClr val="tx1">
                    <a:lumMod val="65000"/>
                    <a:lumOff val="35000"/>
                  </a:schemeClr>
                </a:solidFill>
                <a:latin typeface="+mn-lt"/>
              </a:rPr>
              <a:t>Culture</a:t>
            </a:r>
          </a:p>
          <a:p>
            <a:r>
              <a:rPr lang="es-CL" sz="1400" dirty="0" err="1" smtClean="0">
                <a:solidFill>
                  <a:schemeClr val="tx1">
                    <a:lumMod val="65000"/>
                    <a:lumOff val="35000"/>
                  </a:schemeClr>
                </a:solidFill>
              </a:rPr>
              <a:t>Women</a:t>
            </a:r>
            <a:r>
              <a:rPr lang="es-CL" sz="1400" dirty="0" smtClean="0">
                <a:solidFill>
                  <a:schemeClr val="tx1">
                    <a:lumMod val="65000"/>
                    <a:lumOff val="35000"/>
                  </a:schemeClr>
                </a:solidFill>
              </a:rPr>
              <a:t> </a:t>
            </a:r>
            <a:r>
              <a:rPr lang="es-CL" sz="1400" dirty="0" err="1" smtClean="0">
                <a:solidFill>
                  <a:schemeClr val="tx1">
                    <a:lumMod val="65000"/>
                    <a:lumOff val="35000"/>
                  </a:schemeClr>
                </a:solidFill>
              </a:rPr>
              <a:t>Affairs</a:t>
            </a:r>
            <a:endParaRPr lang="es-CL" sz="1400" dirty="0">
              <a:solidFill>
                <a:schemeClr val="tx1">
                  <a:lumMod val="65000"/>
                  <a:lumOff val="35000"/>
                </a:schemeClr>
              </a:solidFill>
              <a:latin typeface="+mn-lt"/>
            </a:endParaRPr>
          </a:p>
        </p:txBody>
      </p:sp>
      <p:sp>
        <p:nvSpPr>
          <p:cNvPr id="18" name="17 CuadroTexto"/>
          <p:cNvSpPr txBox="1"/>
          <p:nvPr/>
        </p:nvSpPr>
        <p:spPr>
          <a:xfrm>
            <a:off x="2164203" y="2313285"/>
            <a:ext cx="1546816" cy="1815882"/>
          </a:xfrm>
          <a:prstGeom prst="rect">
            <a:avLst/>
          </a:prstGeom>
          <a:noFill/>
        </p:spPr>
        <p:txBody>
          <a:bodyPr wrap="square" rtlCol="0">
            <a:spAutoFit/>
          </a:bodyPr>
          <a:lstStyle/>
          <a:p>
            <a:r>
              <a:rPr lang="es-CL" sz="1400" dirty="0" smtClean="0">
                <a:solidFill>
                  <a:schemeClr val="tx1">
                    <a:lumMod val="65000"/>
                    <a:lumOff val="35000"/>
                  </a:schemeClr>
                </a:solidFill>
                <a:latin typeface="+mn-lt"/>
              </a:rPr>
              <a:t>140 </a:t>
            </a:r>
            <a:r>
              <a:rPr lang="es-CL" sz="1400" dirty="0" err="1" smtClean="0">
                <a:solidFill>
                  <a:schemeClr val="tx1">
                    <a:lumMod val="65000"/>
                    <a:lumOff val="35000"/>
                  </a:schemeClr>
                </a:solidFill>
                <a:latin typeface="+mn-lt"/>
              </a:rPr>
              <a:t>layers</a:t>
            </a:r>
            <a:r>
              <a:rPr lang="es-CL" sz="1400" dirty="0" smtClean="0">
                <a:solidFill>
                  <a:schemeClr val="tx1">
                    <a:lumMod val="65000"/>
                    <a:lumOff val="35000"/>
                  </a:schemeClr>
                </a:solidFill>
                <a:latin typeface="+mn-lt"/>
              </a:rPr>
              <a:t> of </a:t>
            </a:r>
            <a:r>
              <a:rPr lang="es-CL" sz="1400" dirty="0" err="1" smtClean="0">
                <a:solidFill>
                  <a:schemeClr val="tx1">
                    <a:lumMod val="65000"/>
                    <a:lumOff val="35000"/>
                  </a:schemeClr>
                </a:solidFill>
                <a:latin typeface="+mn-lt"/>
              </a:rPr>
              <a:t>geospatial</a:t>
            </a:r>
            <a:r>
              <a:rPr lang="es-CL" sz="1400" dirty="0" smtClean="0">
                <a:solidFill>
                  <a:schemeClr val="tx1">
                    <a:lumMod val="65000"/>
                    <a:lumOff val="35000"/>
                  </a:schemeClr>
                </a:solidFill>
                <a:latin typeface="+mn-lt"/>
              </a:rPr>
              <a:t> data </a:t>
            </a:r>
            <a:r>
              <a:rPr lang="es-CL" sz="1400" dirty="0" err="1" smtClean="0">
                <a:solidFill>
                  <a:schemeClr val="tx1">
                    <a:lumMod val="65000"/>
                    <a:lumOff val="35000"/>
                  </a:schemeClr>
                </a:solidFill>
                <a:latin typeface="+mn-lt"/>
              </a:rPr>
              <a:t>coming</a:t>
            </a:r>
            <a:r>
              <a:rPr lang="es-CL" sz="1400" dirty="0" smtClean="0">
                <a:solidFill>
                  <a:schemeClr val="tx1">
                    <a:lumMod val="65000"/>
                    <a:lumOff val="35000"/>
                  </a:schemeClr>
                </a:solidFill>
                <a:latin typeface="+mn-lt"/>
              </a:rPr>
              <a:t> </a:t>
            </a:r>
            <a:r>
              <a:rPr lang="es-CL" sz="1400" dirty="0" err="1" smtClean="0">
                <a:solidFill>
                  <a:schemeClr val="tx1">
                    <a:lumMod val="65000"/>
                    <a:lumOff val="35000"/>
                  </a:schemeClr>
                </a:solidFill>
                <a:latin typeface="+mn-lt"/>
              </a:rPr>
              <a:t>from</a:t>
            </a:r>
            <a:r>
              <a:rPr lang="es-CL" sz="1400" dirty="0" smtClean="0">
                <a:solidFill>
                  <a:schemeClr val="tx1">
                    <a:lumMod val="65000"/>
                    <a:lumOff val="35000"/>
                  </a:schemeClr>
                </a:solidFill>
                <a:latin typeface="+mn-lt"/>
              </a:rPr>
              <a:t> 17 </a:t>
            </a:r>
            <a:r>
              <a:rPr lang="es-CL" sz="1400" dirty="0" err="1" smtClean="0">
                <a:solidFill>
                  <a:schemeClr val="tx1">
                    <a:lumMod val="65000"/>
                    <a:lumOff val="35000"/>
                  </a:schemeClr>
                </a:solidFill>
                <a:latin typeface="+mn-lt"/>
              </a:rPr>
              <a:t>ministries</a:t>
            </a:r>
            <a:endParaRPr lang="es-CL" sz="1400" dirty="0" smtClean="0">
              <a:solidFill>
                <a:schemeClr val="tx1">
                  <a:lumMod val="65000"/>
                  <a:lumOff val="35000"/>
                </a:schemeClr>
              </a:solidFill>
              <a:latin typeface="+mn-lt"/>
            </a:endParaRPr>
          </a:p>
          <a:p>
            <a:endParaRPr lang="es-CL" sz="1400" dirty="0">
              <a:solidFill>
                <a:schemeClr val="tx1">
                  <a:lumMod val="65000"/>
                  <a:lumOff val="35000"/>
                </a:schemeClr>
              </a:solidFill>
              <a:latin typeface="+mn-lt"/>
            </a:endParaRPr>
          </a:p>
          <a:p>
            <a:r>
              <a:rPr lang="es-CL" sz="1400" dirty="0" smtClean="0">
                <a:solidFill>
                  <a:schemeClr val="tx1">
                    <a:lumMod val="65000"/>
                    <a:lumOff val="35000"/>
                  </a:schemeClr>
                </a:solidFill>
                <a:latin typeface="+mn-lt"/>
              </a:rPr>
              <a:t>60 </a:t>
            </a:r>
            <a:r>
              <a:rPr lang="es-CL" sz="1400" dirty="0" err="1" smtClean="0">
                <a:solidFill>
                  <a:schemeClr val="tx1">
                    <a:lumMod val="65000"/>
                    <a:lumOff val="35000"/>
                  </a:schemeClr>
                </a:solidFill>
                <a:latin typeface="+mn-lt"/>
              </a:rPr>
              <a:t>layers</a:t>
            </a:r>
            <a:r>
              <a:rPr lang="es-CL" sz="1400" dirty="0" smtClean="0">
                <a:solidFill>
                  <a:schemeClr val="tx1">
                    <a:lumMod val="65000"/>
                    <a:lumOff val="35000"/>
                  </a:schemeClr>
                </a:solidFill>
                <a:latin typeface="+mn-lt"/>
              </a:rPr>
              <a:t> </a:t>
            </a:r>
            <a:r>
              <a:rPr lang="es-CL" sz="1400" dirty="0" err="1" smtClean="0">
                <a:solidFill>
                  <a:schemeClr val="tx1">
                    <a:lumMod val="65000"/>
                    <a:lumOff val="35000"/>
                  </a:schemeClr>
                </a:solidFill>
                <a:latin typeface="+mn-lt"/>
              </a:rPr>
              <a:t>able</a:t>
            </a:r>
            <a:r>
              <a:rPr lang="es-CL" sz="1400" dirty="0" smtClean="0">
                <a:solidFill>
                  <a:schemeClr val="tx1">
                    <a:lumMod val="65000"/>
                    <a:lumOff val="35000"/>
                  </a:schemeClr>
                </a:solidFill>
                <a:latin typeface="+mn-lt"/>
              </a:rPr>
              <a:t> </a:t>
            </a:r>
            <a:r>
              <a:rPr lang="es-CL" sz="1400" dirty="0" err="1" smtClean="0">
                <a:solidFill>
                  <a:schemeClr val="tx1">
                    <a:lumMod val="65000"/>
                    <a:lumOff val="35000"/>
                  </a:schemeClr>
                </a:solidFill>
                <a:latin typeface="+mn-lt"/>
              </a:rPr>
              <a:t>to</a:t>
            </a:r>
            <a:r>
              <a:rPr lang="es-CL" sz="1400" dirty="0" smtClean="0">
                <a:solidFill>
                  <a:schemeClr val="tx1">
                    <a:lumMod val="65000"/>
                    <a:lumOff val="35000"/>
                  </a:schemeClr>
                </a:solidFill>
                <a:latin typeface="+mn-lt"/>
              </a:rPr>
              <a:t> </a:t>
            </a:r>
            <a:r>
              <a:rPr lang="es-CL" sz="1400" dirty="0" err="1" smtClean="0">
                <a:solidFill>
                  <a:schemeClr val="tx1">
                    <a:lumMod val="65000"/>
                    <a:lumOff val="35000"/>
                  </a:schemeClr>
                </a:solidFill>
                <a:latin typeface="+mn-lt"/>
              </a:rPr>
              <a:t>download</a:t>
            </a:r>
            <a:endParaRPr lang="es-CL" sz="1400" dirty="0" smtClean="0">
              <a:solidFill>
                <a:schemeClr val="tx1">
                  <a:lumMod val="65000"/>
                  <a:lumOff val="35000"/>
                </a:schemeClr>
              </a:solidFill>
              <a:latin typeface="+mn-lt"/>
            </a:endParaRPr>
          </a:p>
          <a:p>
            <a:endParaRPr lang="es-CL" sz="1400" dirty="0">
              <a:solidFill>
                <a:schemeClr val="tx1">
                  <a:lumMod val="65000"/>
                  <a:lumOff val="35000"/>
                </a:schemeClr>
              </a:solidFill>
              <a:latin typeface="+mn-lt"/>
            </a:endParaRPr>
          </a:p>
        </p:txBody>
      </p:sp>
      <p:sp>
        <p:nvSpPr>
          <p:cNvPr id="19" name="18 CuadroTexto"/>
          <p:cNvSpPr txBox="1"/>
          <p:nvPr/>
        </p:nvSpPr>
        <p:spPr>
          <a:xfrm>
            <a:off x="7028182" y="2296557"/>
            <a:ext cx="1720281" cy="2246769"/>
          </a:xfrm>
          <a:prstGeom prst="rect">
            <a:avLst/>
          </a:prstGeom>
          <a:noFill/>
        </p:spPr>
        <p:txBody>
          <a:bodyPr wrap="square" rtlCol="0">
            <a:spAutoFit/>
          </a:bodyPr>
          <a:lstStyle/>
          <a:p>
            <a:r>
              <a:rPr lang="es-CL" sz="1400" dirty="0" smtClean="0">
                <a:solidFill>
                  <a:schemeClr val="tx1">
                    <a:lumMod val="65000"/>
                    <a:lumOff val="35000"/>
                  </a:schemeClr>
                </a:solidFill>
                <a:latin typeface="+mn-lt"/>
              </a:rPr>
              <a:t>23 </a:t>
            </a:r>
            <a:r>
              <a:rPr lang="es-CL" sz="1400" dirty="0" err="1" smtClean="0">
                <a:solidFill>
                  <a:schemeClr val="tx1">
                    <a:lumMod val="65000"/>
                    <a:lumOff val="35000"/>
                  </a:schemeClr>
                </a:solidFill>
                <a:latin typeface="+mn-lt"/>
              </a:rPr>
              <a:t>chilean</a:t>
            </a:r>
            <a:r>
              <a:rPr lang="es-CL" sz="1400" dirty="0" smtClean="0">
                <a:solidFill>
                  <a:schemeClr val="tx1">
                    <a:lumMod val="65000"/>
                    <a:lumOff val="35000"/>
                  </a:schemeClr>
                </a:solidFill>
                <a:latin typeface="+mn-lt"/>
              </a:rPr>
              <a:t> </a:t>
            </a:r>
            <a:r>
              <a:rPr lang="es-CL" sz="1400" dirty="0" err="1" smtClean="0">
                <a:solidFill>
                  <a:schemeClr val="tx1">
                    <a:lumMod val="65000"/>
                    <a:lumOff val="35000"/>
                  </a:schemeClr>
                </a:solidFill>
                <a:latin typeface="+mn-lt"/>
              </a:rPr>
              <a:t>norms</a:t>
            </a:r>
            <a:r>
              <a:rPr lang="es-CL" sz="1400" dirty="0" smtClean="0">
                <a:solidFill>
                  <a:schemeClr val="tx1">
                    <a:lumMod val="65000"/>
                    <a:lumOff val="35000"/>
                  </a:schemeClr>
                </a:solidFill>
                <a:latin typeface="+mn-lt"/>
              </a:rPr>
              <a:t> </a:t>
            </a:r>
            <a:r>
              <a:rPr lang="es-CL" sz="1400" dirty="0" err="1" smtClean="0">
                <a:solidFill>
                  <a:schemeClr val="tx1">
                    <a:lumMod val="65000"/>
                    <a:lumOff val="35000"/>
                  </a:schemeClr>
                </a:solidFill>
                <a:latin typeface="+mn-lt"/>
              </a:rPr>
              <a:t>for</a:t>
            </a:r>
            <a:r>
              <a:rPr lang="es-CL" sz="1400" dirty="0" smtClean="0">
                <a:solidFill>
                  <a:schemeClr val="tx1">
                    <a:lumMod val="65000"/>
                    <a:lumOff val="35000"/>
                  </a:schemeClr>
                </a:solidFill>
                <a:latin typeface="+mn-lt"/>
              </a:rPr>
              <a:t> </a:t>
            </a:r>
            <a:r>
              <a:rPr lang="es-CL" sz="1400" dirty="0" err="1" smtClean="0">
                <a:solidFill>
                  <a:schemeClr val="tx1">
                    <a:lumMod val="65000"/>
                    <a:lumOff val="35000"/>
                  </a:schemeClr>
                </a:solidFill>
                <a:latin typeface="+mn-lt"/>
              </a:rPr>
              <a:t>geospatial</a:t>
            </a:r>
            <a:r>
              <a:rPr lang="es-CL" sz="1400" dirty="0" smtClean="0">
                <a:solidFill>
                  <a:schemeClr val="tx1">
                    <a:lumMod val="65000"/>
                    <a:lumOff val="35000"/>
                  </a:schemeClr>
                </a:solidFill>
                <a:latin typeface="+mn-lt"/>
              </a:rPr>
              <a:t> </a:t>
            </a:r>
            <a:r>
              <a:rPr lang="es-CL" sz="1400" dirty="0" err="1" smtClean="0">
                <a:solidFill>
                  <a:schemeClr val="tx1">
                    <a:lumMod val="65000"/>
                    <a:lumOff val="35000"/>
                  </a:schemeClr>
                </a:solidFill>
                <a:latin typeface="+mn-lt"/>
              </a:rPr>
              <a:t>information</a:t>
            </a:r>
            <a:r>
              <a:rPr lang="es-CL" sz="1400" dirty="0" smtClean="0">
                <a:solidFill>
                  <a:schemeClr val="tx1">
                    <a:lumMod val="65000"/>
                    <a:lumOff val="35000"/>
                  </a:schemeClr>
                </a:solidFill>
                <a:latin typeface="+mn-lt"/>
              </a:rPr>
              <a:t> </a:t>
            </a:r>
            <a:r>
              <a:rPr lang="es-CL" sz="1400" dirty="0" err="1" smtClean="0">
                <a:solidFill>
                  <a:schemeClr val="tx1">
                    <a:lumMod val="65000"/>
                    <a:lumOff val="35000"/>
                  </a:schemeClr>
                </a:solidFill>
                <a:latin typeface="+mn-lt"/>
              </a:rPr>
              <a:t>management</a:t>
            </a:r>
            <a:r>
              <a:rPr lang="es-CL" sz="1400" dirty="0">
                <a:solidFill>
                  <a:schemeClr val="tx1">
                    <a:lumMod val="65000"/>
                    <a:lumOff val="35000"/>
                  </a:schemeClr>
                </a:solidFill>
              </a:rPr>
              <a:t> </a:t>
            </a:r>
            <a:r>
              <a:rPr lang="es-CL" sz="1400" dirty="0" smtClean="0">
                <a:solidFill>
                  <a:schemeClr val="tx1">
                    <a:lumMod val="65000"/>
                    <a:lumOff val="35000"/>
                  </a:schemeClr>
                </a:solidFill>
              </a:rPr>
              <a:t>(ISO)</a:t>
            </a:r>
            <a:endParaRPr lang="es-CL" sz="1400" dirty="0" smtClean="0">
              <a:solidFill>
                <a:schemeClr val="tx1">
                  <a:lumMod val="65000"/>
                  <a:lumOff val="35000"/>
                </a:schemeClr>
              </a:solidFill>
              <a:latin typeface="+mn-lt"/>
            </a:endParaRPr>
          </a:p>
          <a:p>
            <a:endParaRPr lang="es-CL" sz="1400" dirty="0" smtClean="0">
              <a:solidFill>
                <a:schemeClr val="tx1">
                  <a:lumMod val="65000"/>
                  <a:lumOff val="35000"/>
                </a:schemeClr>
              </a:solidFill>
              <a:latin typeface="+mn-lt"/>
            </a:endParaRPr>
          </a:p>
          <a:p>
            <a:r>
              <a:rPr lang="es-CL" sz="1400" dirty="0" err="1" smtClean="0">
                <a:solidFill>
                  <a:schemeClr val="tx1">
                    <a:lumMod val="65000"/>
                    <a:lumOff val="35000"/>
                  </a:schemeClr>
                </a:solidFill>
                <a:latin typeface="+mn-lt"/>
              </a:rPr>
              <a:t>Technical</a:t>
            </a:r>
            <a:r>
              <a:rPr lang="es-CL" sz="1400" dirty="0" smtClean="0">
                <a:solidFill>
                  <a:schemeClr val="tx1">
                    <a:lumMod val="65000"/>
                    <a:lumOff val="35000"/>
                  </a:schemeClr>
                </a:solidFill>
                <a:latin typeface="+mn-lt"/>
              </a:rPr>
              <a:t> </a:t>
            </a:r>
            <a:r>
              <a:rPr lang="es-CL" sz="1400" dirty="0" err="1" smtClean="0">
                <a:solidFill>
                  <a:schemeClr val="tx1">
                    <a:lumMod val="65000"/>
                    <a:lumOff val="35000"/>
                  </a:schemeClr>
                </a:solidFill>
                <a:latin typeface="+mn-lt"/>
              </a:rPr>
              <a:t>documents</a:t>
            </a:r>
            <a:r>
              <a:rPr lang="es-CL" sz="1400" dirty="0" smtClean="0">
                <a:solidFill>
                  <a:schemeClr val="tx1">
                    <a:lumMod val="65000"/>
                    <a:lumOff val="35000"/>
                  </a:schemeClr>
                </a:solidFill>
                <a:latin typeface="+mn-lt"/>
              </a:rPr>
              <a:t> </a:t>
            </a:r>
            <a:r>
              <a:rPr lang="es-CL" sz="1400" dirty="0" err="1" smtClean="0">
                <a:solidFill>
                  <a:schemeClr val="tx1">
                    <a:lumMod val="65000"/>
                    <a:lumOff val="35000"/>
                  </a:schemeClr>
                </a:solidFill>
                <a:latin typeface="+mn-lt"/>
              </a:rPr>
              <a:t>for</a:t>
            </a:r>
            <a:r>
              <a:rPr lang="es-CL" sz="1400" dirty="0" smtClean="0">
                <a:solidFill>
                  <a:schemeClr val="tx1">
                    <a:lumMod val="65000"/>
                    <a:lumOff val="35000"/>
                  </a:schemeClr>
                </a:solidFill>
                <a:latin typeface="+mn-lt"/>
              </a:rPr>
              <a:t> </a:t>
            </a:r>
            <a:r>
              <a:rPr lang="es-CL" sz="1400" dirty="0" err="1" smtClean="0">
                <a:solidFill>
                  <a:schemeClr val="tx1">
                    <a:lumMod val="65000"/>
                    <a:lumOff val="35000"/>
                  </a:schemeClr>
                </a:solidFill>
                <a:latin typeface="+mn-lt"/>
              </a:rPr>
              <a:t>implementation</a:t>
            </a:r>
            <a:endParaRPr lang="es-CL" sz="1400" dirty="0" smtClean="0">
              <a:solidFill>
                <a:schemeClr val="tx1">
                  <a:lumMod val="65000"/>
                  <a:lumOff val="35000"/>
                </a:schemeClr>
              </a:solidFill>
              <a:latin typeface="+mn-lt"/>
            </a:endParaRPr>
          </a:p>
          <a:p>
            <a:endParaRPr lang="es-CL" sz="1400" dirty="0">
              <a:solidFill>
                <a:schemeClr val="tx1">
                  <a:lumMod val="65000"/>
                  <a:lumOff val="35000"/>
                </a:schemeClr>
              </a:solidFill>
              <a:latin typeface="+mn-lt"/>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026456"/>
            <a:ext cx="2314595" cy="62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descr="http://www.connectingeo.net/IMG/ConnectinGEO_239.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6101267"/>
            <a:ext cx="2627783" cy="35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814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a:spLocks noGrp="1"/>
          </p:cNvSpPr>
          <p:nvPr>
            <p:ph type="title"/>
          </p:nvPr>
        </p:nvSpPr>
        <p:spPr>
          <a:xfrm>
            <a:off x="457200" y="274638"/>
            <a:ext cx="8229600" cy="1143000"/>
          </a:xfrm>
        </p:spPr>
        <p:txBody>
          <a:bodyPr>
            <a:normAutofit fontScale="90000"/>
          </a:bodyPr>
          <a:lstStyle/>
          <a:p>
            <a:pPr algn="ctr"/>
            <a:r>
              <a:rPr lang="en-US" sz="3600" i="1" dirty="0" smtClean="0"/>
              <a:t>SDI Chile: geospatial information for decision making</a:t>
            </a:r>
            <a:endParaRPr lang="en-US" sz="3600" i="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7"/>
            <a:ext cx="8201397" cy="52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800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a:spLocks noGrp="1"/>
          </p:cNvSpPr>
          <p:nvPr>
            <p:ph type="title"/>
          </p:nvPr>
        </p:nvSpPr>
        <p:spPr>
          <a:xfrm>
            <a:off x="457200" y="274638"/>
            <a:ext cx="8229600" cy="1143000"/>
          </a:xfrm>
        </p:spPr>
        <p:txBody>
          <a:bodyPr>
            <a:normAutofit fontScale="90000"/>
          </a:bodyPr>
          <a:lstStyle/>
          <a:p>
            <a:pPr algn="ctr"/>
            <a:r>
              <a:rPr lang="en-US" sz="3600" i="1" dirty="0" smtClean="0"/>
              <a:t>International connections of the Chilean SDI for sharing geospatial information</a:t>
            </a:r>
            <a:endParaRPr lang="en-US" sz="3600" i="1" dirty="0"/>
          </a:p>
        </p:txBody>
      </p:sp>
      <p:pic>
        <p:nvPicPr>
          <p:cNvPr id="4098" name="Picture 2" descr="http://geospatial.blogs.com/.a/6a00d83476d35153ef0192ac4557a3970d-320w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2272173"/>
            <a:ext cx="1835235" cy="98070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99979"/>
            <a:ext cx="2078504" cy="986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http://www.ogcnetwork.net/pub/ogcnetwork/files/images/GEO_logo_ful%20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27784" y="3861048"/>
            <a:ext cx="3312368" cy="661802"/>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1.bp.blogspot.com/-d_q-4mW5Vtg/T7Jw3SJpomI/AAAAAAAAA0Q/PWRJy1wGQl0/s1600/iso+tc+211.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5068" y="4869160"/>
            <a:ext cx="5257800" cy="6191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6026456"/>
            <a:ext cx="2314595" cy="62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descr="http://www.connectingeo.net/IMG/ConnectinGEO_239.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9872" y="6101267"/>
            <a:ext cx="2627783" cy="35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8521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1003</TotalTime>
  <Words>995</Words>
  <Application>Microsoft Office PowerPoint</Application>
  <PresentationFormat>Presentación en pantalla (4:3)</PresentationFormat>
  <Paragraphs>219</Paragraphs>
  <Slides>25</Slides>
  <Notes>21</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Viale</vt:lpstr>
      <vt:lpstr>Chilean SDI Integrating GEO: Interoperability Challenges for Supporting Disaster Management </vt:lpstr>
      <vt:lpstr>Chile: the country</vt:lpstr>
      <vt:lpstr>A diverse geography</vt:lpstr>
      <vt:lpstr>Long story of disasters</vt:lpstr>
      <vt:lpstr>Long story of disasters</vt:lpstr>
      <vt:lpstr>SDI Chile: geospatial information for decision making</vt:lpstr>
      <vt:lpstr>SDI Chile: geospatial information for decision making</vt:lpstr>
      <vt:lpstr>SDI Chile: geospatial information for decision making</vt:lpstr>
      <vt:lpstr>International connections of the Chilean SDI for sharing geospatial information</vt:lpstr>
      <vt:lpstr> Chilean SDI working with GEO : GEOSS Architecture Implementation Pilot </vt:lpstr>
      <vt:lpstr>Chile Capacity Building WG for disasters </vt:lpstr>
      <vt:lpstr>Chile Capacity Building WG for disasters </vt:lpstr>
      <vt:lpstr>Chile Capacity Building WG for disasters </vt:lpstr>
      <vt:lpstr>Chile Capacity Building WG for disasters </vt:lpstr>
      <vt:lpstr>Status of existing EVs in Chile disasters SBA</vt:lpstr>
      <vt:lpstr>Status of existing EVs in Chile disasters SBA</vt:lpstr>
      <vt:lpstr>Status of existing EVs in Chile disasters SBA</vt:lpstr>
      <vt:lpstr>Status of existing EVs in Chile disasters SBA</vt:lpstr>
      <vt:lpstr>Status of existing EVs in Chile disasters SBA</vt:lpstr>
      <vt:lpstr>Status of existing EVs in Chile disasters SBA</vt:lpstr>
      <vt:lpstr>Status of existing EVs in Chile disasters SBA</vt:lpstr>
      <vt:lpstr>Status of existing EVs in Chile disasters SBA</vt:lpstr>
      <vt:lpstr>Conclusions</vt:lpstr>
      <vt:lpstr>Conclusions</vt:lpstr>
      <vt:lpstr>Thank you very much amoneth@mbienes.cl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alma</dc:creator>
  <cp:lastModifiedBy>IDE Chile</cp:lastModifiedBy>
  <cp:revision>91</cp:revision>
  <dcterms:created xsi:type="dcterms:W3CDTF">2015-05-19T15:27:20Z</dcterms:created>
  <dcterms:modified xsi:type="dcterms:W3CDTF">2015-06-11T13:33:58Z</dcterms:modified>
</cp:coreProperties>
</file>