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8"/>
  </p:notesMasterIdLst>
  <p:sldIdLst>
    <p:sldId id="264" r:id="rId2"/>
    <p:sldId id="267" r:id="rId3"/>
    <p:sldId id="268" r:id="rId4"/>
    <p:sldId id="257" r:id="rId5"/>
    <p:sldId id="261" r:id="rId6"/>
    <p:sldId id="269" r:id="rId7"/>
    <p:sldId id="270" r:id="rId8"/>
    <p:sldId id="271" r:id="rId9"/>
    <p:sldId id="272" r:id="rId10"/>
    <p:sldId id="273" r:id="rId11"/>
    <p:sldId id="262" r:id="rId12"/>
    <p:sldId id="258" r:id="rId13"/>
    <p:sldId id="274" r:id="rId14"/>
    <p:sldId id="259" r:id="rId15"/>
    <p:sldId id="266" r:id="rId16"/>
    <p:sldId id="263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57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88DE29-0613-4FFA-AC5D-1B7A9257C75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A1C76452-4B70-4582-80F5-B066E7979C40}">
      <dgm:prSet phldrT="[Texte]" custT="1"/>
      <dgm:spPr/>
      <dgm:t>
        <a:bodyPr/>
        <a:lstStyle/>
        <a:p>
          <a:r>
            <a:rPr lang="fr-FR" sz="1800" dirty="0" err="1" smtClean="0"/>
            <a:t>Needs</a:t>
          </a:r>
          <a:r>
            <a:rPr lang="fr-FR" sz="1800" dirty="0" smtClean="0"/>
            <a:t> in </a:t>
          </a:r>
          <a:r>
            <a:rPr lang="fr-FR" sz="1800" dirty="0" err="1" smtClean="0"/>
            <a:t>knowledge</a:t>
          </a:r>
          <a:endParaRPr lang="fr-FR" sz="1800" dirty="0"/>
        </a:p>
      </dgm:t>
    </dgm:pt>
    <dgm:pt modelId="{9321ADD4-D54C-4929-8590-22757ED4DB6A}" type="parTrans" cxnId="{0303B9DF-DCE8-42E0-996B-BEF5E66DC93A}">
      <dgm:prSet/>
      <dgm:spPr/>
      <dgm:t>
        <a:bodyPr/>
        <a:lstStyle/>
        <a:p>
          <a:endParaRPr lang="fr-FR"/>
        </a:p>
      </dgm:t>
    </dgm:pt>
    <dgm:pt modelId="{090D6FE0-D62F-44F7-833A-DBF58D2AA069}" type="sibTrans" cxnId="{0303B9DF-DCE8-42E0-996B-BEF5E66DC93A}">
      <dgm:prSet/>
      <dgm:spPr/>
      <dgm:t>
        <a:bodyPr/>
        <a:lstStyle/>
        <a:p>
          <a:endParaRPr lang="fr-FR"/>
        </a:p>
      </dgm:t>
    </dgm:pt>
    <dgm:pt modelId="{A31F3B7C-FB24-42A4-84C0-9083FDED8F48}">
      <dgm:prSet phldrT="[Texte]" custT="1"/>
      <dgm:spPr/>
      <dgm:t>
        <a:bodyPr/>
        <a:lstStyle/>
        <a:p>
          <a:r>
            <a:rPr lang="fr-FR" sz="1800" dirty="0" err="1" smtClean="0"/>
            <a:t>Indicators</a:t>
          </a:r>
          <a:endParaRPr lang="fr-FR" sz="1800" dirty="0"/>
        </a:p>
      </dgm:t>
    </dgm:pt>
    <dgm:pt modelId="{8FB4F14E-C662-4C3B-BEF8-84EB052847D4}" type="parTrans" cxnId="{382B6CB7-2001-48C4-84DB-5CC624D35FBF}">
      <dgm:prSet/>
      <dgm:spPr/>
      <dgm:t>
        <a:bodyPr/>
        <a:lstStyle/>
        <a:p>
          <a:endParaRPr lang="fr-FR"/>
        </a:p>
      </dgm:t>
    </dgm:pt>
    <dgm:pt modelId="{38EFB358-04AA-4C32-A626-70FB0AFE0E8D}" type="sibTrans" cxnId="{382B6CB7-2001-48C4-84DB-5CC624D35FBF}">
      <dgm:prSet/>
      <dgm:spPr/>
      <dgm:t>
        <a:bodyPr/>
        <a:lstStyle/>
        <a:p>
          <a:endParaRPr lang="fr-FR"/>
        </a:p>
      </dgm:t>
    </dgm:pt>
    <dgm:pt modelId="{7E083789-527C-4588-8136-6D8618A571E4}">
      <dgm:prSet phldrT="[Texte]" custT="1"/>
      <dgm:spPr/>
      <dgm:t>
        <a:bodyPr/>
        <a:lstStyle/>
        <a:p>
          <a:r>
            <a:rPr lang="fr-FR" sz="1800" dirty="0" err="1" smtClean="0"/>
            <a:t>EVs</a:t>
          </a:r>
          <a:r>
            <a:rPr lang="fr-FR" sz="1800" dirty="0" smtClean="0"/>
            <a:t>: observable and </a:t>
          </a:r>
          <a:r>
            <a:rPr lang="fr-FR" sz="1800" dirty="0" err="1" smtClean="0"/>
            <a:t>observed</a:t>
          </a:r>
          <a:endParaRPr lang="fr-FR" sz="1800" dirty="0"/>
        </a:p>
      </dgm:t>
    </dgm:pt>
    <dgm:pt modelId="{2348AAA1-5F1E-4C97-BEFD-408FA5460122}" type="parTrans" cxnId="{B1A74A20-A967-4E0C-9F04-889EA5501699}">
      <dgm:prSet/>
      <dgm:spPr/>
      <dgm:t>
        <a:bodyPr/>
        <a:lstStyle/>
        <a:p>
          <a:endParaRPr lang="fr-FR"/>
        </a:p>
      </dgm:t>
    </dgm:pt>
    <dgm:pt modelId="{2D9E4FD1-685B-4C88-B96D-1E9858CEDC14}" type="sibTrans" cxnId="{B1A74A20-A967-4E0C-9F04-889EA5501699}">
      <dgm:prSet/>
      <dgm:spPr/>
      <dgm:t>
        <a:bodyPr/>
        <a:lstStyle/>
        <a:p>
          <a:endParaRPr lang="fr-FR"/>
        </a:p>
      </dgm:t>
    </dgm:pt>
    <dgm:pt modelId="{6EBB8A8D-30EB-4D2B-834C-9BD30C35832F}" type="pres">
      <dgm:prSet presAssocID="{4E88DE29-0613-4FFA-AC5D-1B7A9257C752}" presName="arrowDiagram" presStyleCnt="0">
        <dgm:presLayoutVars>
          <dgm:chMax val="5"/>
          <dgm:dir/>
          <dgm:resizeHandles val="exact"/>
        </dgm:presLayoutVars>
      </dgm:prSet>
      <dgm:spPr/>
    </dgm:pt>
    <dgm:pt modelId="{918BF753-AD19-41C3-8FFA-CF88426449DE}" type="pres">
      <dgm:prSet presAssocID="{4E88DE29-0613-4FFA-AC5D-1B7A9257C752}" presName="arrow" presStyleLbl="bgShp" presStyleIdx="0" presStyleCnt="1" custScaleY="106667"/>
      <dgm:spPr/>
    </dgm:pt>
    <dgm:pt modelId="{75BBE3FA-A189-419B-9EA3-4914482CE330}" type="pres">
      <dgm:prSet presAssocID="{4E88DE29-0613-4FFA-AC5D-1B7A9257C752}" presName="arrowDiagram3" presStyleCnt="0"/>
      <dgm:spPr/>
    </dgm:pt>
    <dgm:pt modelId="{A73C3986-C867-4248-89DF-55A2D6F3776B}" type="pres">
      <dgm:prSet presAssocID="{A1C76452-4B70-4582-80F5-B066E7979C40}" presName="bullet3a" presStyleLbl="node1" presStyleIdx="0" presStyleCnt="3"/>
      <dgm:spPr/>
    </dgm:pt>
    <dgm:pt modelId="{AA04101F-5A51-419F-8E32-ABBC60388BF3}" type="pres">
      <dgm:prSet presAssocID="{A1C76452-4B70-4582-80F5-B066E7979C4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48CABB-AA40-43CE-8C17-EA41B71BEB4E}" type="pres">
      <dgm:prSet presAssocID="{A31F3B7C-FB24-42A4-84C0-9083FDED8F48}" presName="bullet3b" presStyleLbl="node1" presStyleIdx="1" presStyleCnt="3"/>
      <dgm:spPr/>
    </dgm:pt>
    <dgm:pt modelId="{7A0F07DB-2626-419E-A224-9BEA94A7E5CB}" type="pres">
      <dgm:prSet presAssocID="{A31F3B7C-FB24-42A4-84C0-9083FDED8F48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B798FB-D67A-4E60-9005-EBD2866963E6}" type="pres">
      <dgm:prSet presAssocID="{7E083789-527C-4588-8136-6D8618A571E4}" presName="bullet3c" presStyleLbl="node1" presStyleIdx="2" presStyleCnt="3"/>
      <dgm:spPr/>
    </dgm:pt>
    <dgm:pt modelId="{7CAA529D-A8E3-40D0-B183-FF20FC6ED798}" type="pres">
      <dgm:prSet presAssocID="{7E083789-527C-4588-8136-6D8618A571E4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7964F48-2571-4844-930F-245E17431E54}" type="presOf" srcId="{7E083789-527C-4588-8136-6D8618A571E4}" destId="{7CAA529D-A8E3-40D0-B183-FF20FC6ED798}" srcOrd="0" destOrd="0" presId="urn:microsoft.com/office/officeart/2005/8/layout/arrow2"/>
    <dgm:cxn modelId="{382B6CB7-2001-48C4-84DB-5CC624D35FBF}" srcId="{4E88DE29-0613-4FFA-AC5D-1B7A9257C752}" destId="{A31F3B7C-FB24-42A4-84C0-9083FDED8F48}" srcOrd="1" destOrd="0" parTransId="{8FB4F14E-C662-4C3B-BEF8-84EB052847D4}" sibTransId="{38EFB358-04AA-4C32-A626-70FB0AFE0E8D}"/>
    <dgm:cxn modelId="{B1A74A20-A967-4E0C-9F04-889EA5501699}" srcId="{4E88DE29-0613-4FFA-AC5D-1B7A9257C752}" destId="{7E083789-527C-4588-8136-6D8618A571E4}" srcOrd="2" destOrd="0" parTransId="{2348AAA1-5F1E-4C97-BEFD-408FA5460122}" sibTransId="{2D9E4FD1-685B-4C88-B96D-1E9858CEDC14}"/>
    <dgm:cxn modelId="{0303B9DF-DCE8-42E0-996B-BEF5E66DC93A}" srcId="{4E88DE29-0613-4FFA-AC5D-1B7A9257C752}" destId="{A1C76452-4B70-4582-80F5-B066E7979C40}" srcOrd="0" destOrd="0" parTransId="{9321ADD4-D54C-4929-8590-22757ED4DB6A}" sibTransId="{090D6FE0-D62F-44F7-833A-DBF58D2AA069}"/>
    <dgm:cxn modelId="{0E7D1389-97B8-4AB1-93CD-D1E238339E47}" type="presOf" srcId="{A31F3B7C-FB24-42A4-84C0-9083FDED8F48}" destId="{7A0F07DB-2626-419E-A224-9BEA94A7E5CB}" srcOrd="0" destOrd="0" presId="urn:microsoft.com/office/officeart/2005/8/layout/arrow2"/>
    <dgm:cxn modelId="{6D0A990D-5B81-41A6-B4E6-DDE5951EE097}" type="presOf" srcId="{4E88DE29-0613-4FFA-AC5D-1B7A9257C752}" destId="{6EBB8A8D-30EB-4D2B-834C-9BD30C35832F}" srcOrd="0" destOrd="0" presId="urn:microsoft.com/office/officeart/2005/8/layout/arrow2"/>
    <dgm:cxn modelId="{55922658-DD42-46D6-8E32-BACD54E2E47F}" type="presOf" srcId="{A1C76452-4B70-4582-80F5-B066E7979C40}" destId="{AA04101F-5A51-419F-8E32-ABBC60388BF3}" srcOrd="0" destOrd="0" presId="urn:microsoft.com/office/officeart/2005/8/layout/arrow2"/>
    <dgm:cxn modelId="{A880EC22-1ABD-4186-9AB9-55211A486BE6}" type="presParOf" srcId="{6EBB8A8D-30EB-4D2B-834C-9BD30C35832F}" destId="{918BF753-AD19-41C3-8FFA-CF88426449DE}" srcOrd="0" destOrd="0" presId="urn:microsoft.com/office/officeart/2005/8/layout/arrow2"/>
    <dgm:cxn modelId="{13760EF2-E49C-4B6F-9E0E-C78DF6FDAB2F}" type="presParOf" srcId="{6EBB8A8D-30EB-4D2B-834C-9BD30C35832F}" destId="{75BBE3FA-A189-419B-9EA3-4914482CE330}" srcOrd="1" destOrd="0" presId="urn:microsoft.com/office/officeart/2005/8/layout/arrow2"/>
    <dgm:cxn modelId="{9A123E8F-F787-45DD-B782-2051C2CCABA5}" type="presParOf" srcId="{75BBE3FA-A189-419B-9EA3-4914482CE330}" destId="{A73C3986-C867-4248-89DF-55A2D6F3776B}" srcOrd="0" destOrd="0" presId="urn:microsoft.com/office/officeart/2005/8/layout/arrow2"/>
    <dgm:cxn modelId="{A6C5B6F4-D261-42C9-A035-F9CDC5497442}" type="presParOf" srcId="{75BBE3FA-A189-419B-9EA3-4914482CE330}" destId="{AA04101F-5A51-419F-8E32-ABBC60388BF3}" srcOrd="1" destOrd="0" presId="urn:microsoft.com/office/officeart/2005/8/layout/arrow2"/>
    <dgm:cxn modelId="{0C383C03-AB35-46C6-9560-2B04D34D322C}" type="presParOf" srcId="{75BBE3FA-A189-419B-9EA3-4914482CE330}" destId="{6648CABB-AA40-43CE-8C17-EA41B71BEB4E}" srcOrd="2" destOrd="0" presId="urn:microsoft.com/office/officeart/2005/8/layout/arrow2"/>
    <dgm:cxn modelId="{E800EC68-B391-4BD8-8AF5-5694239AEF33}" type="presParOf" srcId="{75BBE3FA-A189-419B-9EA3-4914482CE330}" destId="{7A0F07DB-2626-419E-A224-9BEA94A7E5CB}" srcOrd="3" destOrd="0" presId="urn:microsoft.com/office/officeart/2005/8/layout/arrow2"/>
    <dgm:cxn modelId="{9C2B16C4-F9A1-4543-AD8A-D885F2F70034}" type="presParOf" srcId="{75BBE3FA-A189-419B-9EA3-4914482CE330}" destId="{DCB798FB-D67A-4E60-9005-EBD2866963E6}" srcOrd="4" destOrd="0" presId="urn:microsoft.com/office/officeart/2005/8/layout/arrow2"/>
    <dgm:cxn modelId="{D8B9F5CE-7257-4F20-8D0C-86573D13FB90}" type="presParOf" srcId="{75BBE3FA-A189-419B-9EA3-4914482CE330}" destId="{7CAA529D-A8E3-40D0-B183-FF20FC6ED798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BF753-AD19-41C3-8FFA-CF88426449DE}">
      <dsp:nvSpPr>
        <dsp:cNvPr id="0" name=""/>
        <dsp:cNvSpPr/>
      </dsp:nvSpPr>
      <dsp:spPr>
        <a:xfrm>
          <a:off x="0" y="47997"/>
          <a:ext cx="7224464" cy="481632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C3986-C867-4248-89DF-55A2D6F3776B}">
      <dsp:nvSpPr>
        <dsp:cNvPr id="0" name=""/>
        <dsp:cNvSpPr/>
      </dsp:nvSpPr>
      <dsp:spPr>
        <a:xfrm>
          <a:off x="917506" y="3314968"/>
          <a:ext cx="187836" cy="1878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4101F-5A51-419F-8E32-ABBC60388BF3}">
      <dsp:nvSpPr>
        <dsp:cNvPr id="0" name=""/>
        <dsp:cNvSpPr/>
      </dsp:nvSpPr>
      <dsp:spPr>
        <a:xfrm>
          <a:off x="1011424" y="3408886"/>
          <a:ext cx="1683300" cy="1304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3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Needs</a:t>
          </a:r>
          <a:r>
            <a:rPr lang="fr-FR" sz="1800" kern="1200" dirty="0" smtClean="0"/>
            <a:t> in </a:t>
          </a:r>
          <a:r>
            <a:rPr lang="fr-FR" sz="1800" kern="1200" dirty="0" err="1" smtClean="0"/>
            <a:t>knowledge</a:t>
          </a:r>
          <a:endParaRPr lang="fr-FR" sz="1800" kern="1200" dirty="0"/>
        </a:p>
      </dsp:txBody>
      <dsp:txXfrm>
        <a:off x="1011424" y="3408886"/>
        <a:ext cx="1683300" cy="1304918"/>
      </dsp:txXfrm>
    </dsp:sp>
    <dsp:sp modelId="{6648CABB-AA40-43CE-8C17-EA41B71BEB4E}">
      <dsp:nvSpPr>
        <dsp:cNvPr id="0" name=""/>
        <dsp:cNvSpPr/>
      </dsp:nvSpPr>
      <dsp:spPr>
        <a:xfrm>
          <a:off x="2575521" y="2087712"/>
          <a:ext cx="339549" cy="339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F07DB-2626-419E-A224-9BEA94A7E5CB}">
      <dsp:nvSpPr>
        <dsp:cNvPr id="0" name=""/>
        <dsp:cNvSpPr/>
      </dsp:nvSpPr>
      <dsp:spPr>
        <a:xfrm>
          <a:off x="2745296" y="2257487"/>
          <a:ext cx="1733871" cy="2456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92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Indicators</a:t>
          </a:r>
          <a:endParaRPr lang="fr-FR" sz="1800" kern="1200" dirty="0"/>
        </a:p>
      </dsp:txBody>
      <dsp:txXfrm>
        <a:off x="2745296" y="2257487"/>
        <a:ext cx="1733871" cy="2456317"/>
      </dsp:txXfrm>
    </dsp:sp>
    <dsp:sp modelId="{DCB798FB-D67A-4E60-9005-EBD2866963E6}">
      <dsp:nvSpPr>
        <dsp:cNvPr id="0" name=""/>
        <dsp:cNvSpPr/>
      </dsp:nvSpPr>
      <dsp:spPr>
        <a:xfrm>
          <a:off x="4569473" y="1340883"/>
          <a:ext cx="469590" cy="469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A529D-A8E3-40D0-B183-FF20FC6ED798}">
      <dsp:nvSpPr>
        <dsp:cNvPr id="0" name=""/>
        <dsp:cNvSpPr/>
      </dsp:nvSpPr>
      <dsp:spPr>
        <a:xfrm>
          <a:off x="4804268" y="1575678"/>
          <a:ext cx="1733871" cy="3138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82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EVs</a:t>
          </a:r>
          <a:r>
            <a:rPr lang="fr-FR" sz="1800" kern="1200" dirty="0" smtClean="0"/>
            <a:t>: observable and </a:t>
          </a:r>
          <a:r>
            <a:rPr lang="fr-FR" sz="1800" kern="1200" dirty="0" err="1" smtClean="0"/>
            <a:t>observed</a:t>
          </a:r>
          <a:endParaRPr lang="fr-FR" sz="1800" kern="1200" dirty="0"/>
        </a:p>
      </dsp:txBody>
      <dsp:txXfrm>
        <a:off x="4804268" y="1575678"/>
        <a:ext cx="1733871" cy="3138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1B74D-DA75-45C6-B5B6-67D107AC0B6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551A1-93C0-45C6-A542-8D6D2A80137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2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551A1-93C0-45C6-A542-8D6D2A8013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9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11-12 June 2015, Bari-Italy.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>
                <a:solidFill>
                  <a:prstClr val="white"/>
                </a:solidFill>
              </a:rPr>
              <a:pPr/>
              <a:t>‹N°›</a:t>
            </a:fld>
            <a:endParaRPr lang="es-E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 Imagen" descr="LOGO_CREAF_PERFILAT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188913"/>
            <a:ext cx="13684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>
              <a:solidFill>
                <a:prstClr val="black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1"/>
          </p:nvPr>
        </p:nvSpPr>
        <p:spPr>
          <a:xfrm>
            <a:off x="395536" y="1124744"/>
            <a:ext cx="8496944" cy="511304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562074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ca-ES" sz="3600" b="1" i="1" kern="1200" dirty="0" smtClean="0">
                <a:solidFill>
                  <a:srgbClr val="006600"/>
                </a:solidFill>
                <a:latin typeface="Georgia" pitchFamily="18" charset="0"/>
                <a:ea typeface="+mn-ea"/>
                <a:cs typeface="Times New Roman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pic>
        <p:nvPicPr>
          <p:cNvPr id="7" name="6 Imagen" descr="barra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6675120"/>
            <a:ext cx="9144000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36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6941" y="908720"/>
            <a:ext cx="8892480" cy="1363339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</a:rPr>
              <a:t>Towards a sustainability process for</a:t>
            </a:r>
            <a:r>
              <a:rPr lang="it-IT" sz="3200" dirty="0">
                <a:effectLst/>
              </a:rPr>
              <a:t/>
            </a:r>
            <a:br>
              <a:rPr lang="it-IT" sz="3200" dirty="0">
                <a:effectLst/>
              </a:rPr>
            </a:br>
            <a:r>
              <a:rPr lang="en-US" sz="3200" dirty="0">
                <a:effectLst/>
              </a:rPr>
              <a:t>GEOSS Essential Variables</a:t>
            </a:r>
            <a:endParaRPr lang="it-IT" sz="3200" dirty="0"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68784" y="2276872"/>
            <a:ext cx="7772400" cy="432048"/>
          </a:xfrm>
        </p:spPr>
        <p:txBody>
          <a:bodyPr>
            <a:normAutofit/>
          </a:bodyPr>
          <a:lstStyle/>
          <a:p>
            <a:r>
              <a:rPr lang="en-GB" sz="1800" i="1" dirty="0" smtClean="0"/>
              <a:t>11-12 June 2015, Bari-Italy</a:t>
            </a:r>
            <a:endParaRPr lang="en-GB" sz="1800" i="1" noProof="0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1520" y="4005064"/>
            <a:ext cx="3276600" cy="914400"/>
          </a:xfrm>
          <a:prstGeom prst="rect">
            <a:avLst/>
          </a:prstGeom>
        </p:spPr>
        <p:txBody>
          <a:bodyPr/>
          <a:lstStyle>
            <a:lvl1pPr eaLnBrk="1" hangingPunct="1">
              <a:spcBef>
                <a:spcPct val="50000"/>
              </a:spcBef>
              <a:defRPr lang="en-US" sz="1200" b="1" i="0">
                <a:solidFill>
                  <a:srgbClr val="0061A7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dirty="0" smtClean="0"/>
              <a:t>Coordinating an Observation Network of Networks </a:t>
            </a:r>
            <a:r>
              <a:rPr dirty="0" err="1" smtClean="0"/>
              <a:t>EnCompassing</a:t>
            </a:r>
            <a:r>
              <a:rPr dirty="0" smtClean="0"/>
              <a:t> </a:t>
            </a:r>
            <a:r>
              <a:rPr dirty="0" err="1" smtClean="0"/>
              <a:t>saTellite</a:t>
            </a:r>
            <a:r>
              <a:rPr dirty="0" smtClean="0"/>
              <a:t> and IN-situ to fill the Gaps in European Observations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674" y="113528"/>
            <a:ext cx="14001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magin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9088"/>
            <a:ext cx="1007745" cy="669290"/>
          </a:xfrm>
          <a:prstGeom prst="rect">
            <a:avLst/>
          </a:prstGeom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362" y="357497"/>
            <a:ext cx="2962806" cy="460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2 Subtítulo"/>
          <p:cNvSpPr txBox="1">
            <a:spLocks/>
          </p:cNvSpPr>
          <p:nvPr/>
        </p:nvSpPr>
        <p:spPr>
          <a:xfrm>
            <a:off x="251520" y="2708920"/>
            <a:ext cx="8676455" cy="129614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1800" i="1" dirty="0" smtClean="0"/>
              <a:t>Societal Benefit Area: </a:t>
            </a:r>
            <a:r>
              <a:rPr lang="en-GB" sz="1800" i="1" dirty="0"/>
              <a:t>E</a:t>
            </a:r>
            <a:r>
              <a:rPr lang="en-GB" sz="1800" i="1" dirty="0" smtClean="0"/>
              <a:t>nergy</a:t>
            </a:r>
          </a:p>
          <a:p>
            <a:r>
              <a:rPr lang="en-GB" sz="1800" i="1" dirty="0" smtClean="0"/>
              <a:t>Name(s): Thierry </a:t>
            </a:r>
            <a:r>
              <a:rPr lang="en-GB" sz="1800" i="1" dirty="0" smtClean="0"/>
              <a:t>RANCHIN, </a:t>
            </a:r>
            <a:r>
              <a:rPr lang="en-GB" sz="1800" i="1" dirty="0" smtClean="0"/>
              <a:t>Jean DUBRANNA, Lionel </a:t>
            </a:r>
            <a:r>
              <a:rPr lang="en-GB" sz="1800" i="1" dirty="0"/>
              <a:t>MENARD, Lucien WALD</a:t>
            </a:r>
            <a:endParaRPr lang="en-GB" sz="1800" i="1" dirty="0" smtClean="0"/>
          </a:p>
          <a:p>
            <a:r>
              <a:rPr lang="en-GB" sz="1800" i="1" dirty="0" smtClean="0"/>
              <a:t>Institution: ARMINES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974" y="5805264"/>
            <a:ext cx="1689001" cy="100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3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Wave</a:t>
            </a:r>
            <a:r>
              <a:rPr lang="fr-FR" dirty="0" smtClean="0"/>
              <a:t> (</a:t>
            </a:r>
            <a:r>
              <a:rPr lang="fr-FR" dirty="0" err="1" smtClean="0"/>
              <a:t>height</a:t>
            </a:r>
            <a:r>
              <a:rPr lang="fr-FR" dirty="0" smtClean="0"/>
              <a:t>, direction, </a:t>
            </a:r>
            <a:r>
              <a:rPr lang="fr-FR" dirty="0" err="1" smtClean="0"/>
              <a:t>period</a:t>
            </a:r>
            <a:r>
              <a:rPr lang="fr-FR" dirty="0" smtClean="0"/>
              <a:t>)</a:t>
            </a:r>
          </a:p>
          <a:p>
            <a:r>
              <a:rPr lang="fr-FR" dirty="0" smtClean="0"/>
              <a:t>Wind </a:t>
            </a:r>
            <a:r>
              <a:rPr lang="fr-FR" dirty="0" smtClean="0"/>
              <a:t>speed </a:t>
            </a:r>
            <a:r>
              <a:rPr lang="fr-FR" dirty="0" smtClean="0"/>
              <a:t>and direction</a:t>
            </a:r>
          </a:p>
          <a:p>
            <a:r>
              <a:rPr lang="fr-FR" dirty="0" smtClean="0"/>
              <a:t>Tidal (min, max, </a:t>
            </a:r>
            <a:r>
              <a:rPr lang="fr-FR" dirty="0" err="1" smtClean="0"/>
              <a:t>sea</a:t>
            </a:r>
            <a:r>
              <a:rPr lang="fr-FR" dirty="0" smtClean="0"/>
              <a:t> surface </a:t>
            </a:r>
            <a:r>
              <a:rPr lang="fr-FR" dirty="0" err="1" smtClean="0"/>
              <a:t>elevation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Current</a:t>
            </a:r>
            <a:r>
              <a:rPr lang="fr-FR" dirty="0" smtClean="0"/>
              <a:t> (speed, direction)</a:t>
            </a:r>
          </a:p>
          <a:p>
            <a:r>
              <a:rPr lang="fr-FR" dirty="0" err="1" smtClean="0"/>
              <a:t>Temperature</a:t>
            </a:r>
            <a:r>
              <a:rPr lang="fr-FR" dirty="0" smtClean="0"/>
              <a:t> (</a:t>
            </a:r>
            <a:r>
              <a:rPr lang="fr-FR" dirty="0" err="1" smtClean="0"/>
              <a:t>sea</a:t>
            </a:r>
            <a:r>
              <a:rPr lang="fr-FR" dirty="0" smtClean="0"/>
              <a:t>-surface and </a:t>
            </a:r>
            <a:r>
              <a:rPr lang="fr-FR" dirty="0" err="1" smtClean="0"/>
              <a:t>sub</a:t>
            </a:r>
            <a:r>
              <a:rPr lang="fr-FR" dirty="0"/>
              <a:t>-</a:t>
            </a:r>
            <a:r>
              <a:rPr lang="fr-FR" dirty="0" smtClean="0"/>
              <a:t>surface)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Bathymetry</a:t>
            </a:r>
            <a:r>
              <a:rPr lang="fr-FR" dirty="0" smtClean="0"/>
              <a:t> 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Tentative RE-</a:t>
            </a:r>
            <a:r>
              <a:rPr lang="fr-FR" dirty="0" err="1"/>
              <a:t>EVs</a:t>
            </a:r>
            <a:r>
              <a:rPr lang="fr-FR" dirty="0"/>
              <a:t> for </a:t>
            </a:r>
            <a:r>
              <a:rPr lang="fr-FR" dirty="0" err="1" smtClean="0"/>
              <a:t>Ocean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4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GB" dirty="0" smtClean="0"/>
              <a:t>are </a:t>
            </a:r>
            <a:r>
              <a:rPr lang="en-GB" dirty="0"/>
              <a:t>EV for </a:t>
            </a:r>
            <a:r>
              <a:rPr lang="en-GB" dirty="0" smtClean="0"/>
              <a:t>business</a:t>
            </a:r>
          </a:p>
          <a:p>
            <a:pPr lvl="0"/>
            <a:endParaRPr lang="en-GB" dirty="0"/>
          </a:p>
          <a:p>
            <a:r>
              <a:rPr lang="en-US" b="1" dirty="0" smtClean="0"/>
              <a:t>Users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Developer of energy systems</a:t>
            </a:r>
          </a:p>
          <a:p>
            <a:pPr lvl="1"/>
            <a:r>
              <a:rPr lang="en-US" dirty="0" smtClean="0"/>
              <a:t>Operators of energy systems</a:t>
            </a:r>
          </a:p>
          <a:p>
            <a:pPr lvl="1"/>
            <a:r>
              <a:rPr lang="en-US" dirty="0" smtClean="0"/>
              <a:t>Decision makers (politics and bankers)</a:t>
            </a:r>
          </a:p>
          <a:p>
            <a:pPr lvl="1"/>
            <a:endParaRPr lang="en-US" dirty="0" smtClean="0"/>
          </a:p>
          <a:p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GB" dirty="0" smtClean="0"/>
              <a:t>are </a:t>
            </a:r>
            <a:r>
              <a:rPr lang="en-GB" dirty="0" smtClean="0"/>
              <a:t>linked </a:t>
            </a:r>
            <a:r>
              <a:rPr lang="en-GB" dirty="0"/>
              <a:t>to applications </a:t>
            </a:r>
            <a:r>
              <a:rPr lang="en-GB" dirty="0" smtClean="0"/>
              <a:t>(even as inputs </a:t>
            </a:r>
            <a:r>
              <a:rPr lang="en-GB" dirty="0" smtClean="0"/>
              <a:t>to models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lvl="0"/>
            <a:endParaRPr lang="it-IT" dirty="0"/>
          </a:p>
          <a:p>
            <a:pPr lvl="0"/>
            <a:r>
              <a:rPr lang="en-GB" dirty="0" smtClean="0"/>
              <a:t>Conventions, common practices even standards are existing for some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GB" dirty="0" smtClean="0"/>
              <a:t>(</a:t>
            </a:r>
            <a:r>
              <a:rPr lang="en-GB" dirty="0" smtClean="0"/>
              <a:t>such as wind roses for wind energy or two-parameters Weibull distribution)</a:t>
            </a:r>
          </a:p>
          <a:p>
            <a:pPr lvl="0"/>
            <a:r>
              <a:rPr lang="en-GB" dirty="0" smtClean="0"/>
              <a:t>For other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GB" dirty="0" smtClean="0"/>
              <a:t>even </a:t>
            </a:r>
            <a:r>
              <a:rPr lang="en-GB" dirty="0" smtClean="0"/>
              <a:t>definitions are in discussion or recently adopted by the community (such as DNI for solar energy)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No international body involved in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GB" dirty="0" smtClean="0">
                <a:solidFill>
                  <a:prstClr val="black"/>
                </a:solidFill>
              </a:rPr>
              <a:t>definition to our </a:t>
            </a:r>
            <a:r>
              <a:rPr lang="en-GB" dirty="0" smtClean="0">
                <a:solidFill>
                  <a:prstClr val="black"/>
                </a:solidFill>
              </a:rPr>
              <a:t>knowledge.</a:t>
            </a:r>
          </a:p>
          <a:p>
            <a:pPr lvl="0"/>
            <a:endParaRPr lang="it-IT" dirty="0">
              <a:solidFill>
                <a:prstClr val="black"/>
              </a:solidFill>
            </a:endParaRPr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347048" cy="1143000"/>
          </a:xfrm>
        </p:spPr>
        <p:txBody>
          <a:bodyPr>
            <a:normAutofit/>
          </a:bodyPr>
          <a:lstStyle/>
          <a:p>
            <a:pPr algn="ctr"/>
            <a:r>
              <a:rPr lang="fr-FR" sz="3600" i="1" dirty="0"/>
              <a:t>RE-</a:t>
            </a:r>
            <a:r>
              <a:rPr lang="fr-FR" sz="3600" i="1" dirty="0" err="1"/>
              <a:t>EVs</a:t>
            </a:r>
            <a:r>
              <a:rPr lang="fr-FR" sz="3600" dirty="0"/>
              <a:t> </a:t>
            </a:r>
            <a:r>
              <a:rPr lang="en-US" sz="3600" i="1" dirty="0" smtClean="0"/>
              <a:t>validation </a:t>
            </a:r>
            <a:r>
              <a:rPr lang="en-US" sz="3600" i="1" dirty="0"/>
              <a:t>and use</a:t>
            </a:r>
          </a:p>
        </p:txBody>
      </p:sp>
      <p:pic>
        <p:nvPicPr>
          <p:cNvPr id="5" name="Immagin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346048"/>
            <a:ext cx="2001520" cy="31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19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No dedicated databases on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 smtClean="0"/>
              <a:t>No </a:t>
            </a:r>
            <a:r>
              <a:rPr lang="en-GB" dirty="0" smtClean="0"/>
              <a:t>dedicated observational networks nor satellite system dedicated to energy</a:t>
            </a:r>
          </a:p>
          <a:p>
            <a:pPr lvl="0"/>
            <a:endParaRPr lang="en-GB" dirty="0" smtClean="0"/>
          </a:p>
          <a:p>
            <a:pPr lvl="0"/>
            <a:r>
              <a:rPr lang="en-GB" dirty="0"/>
              <a:t>N</a:t>
            </a:r>
            <a:r>
              <a:rPr lang="en-GB" dirty="0" smtClean="0"/>
              <a:t>etworks </a:t>
            </a:r>
            <a:r>
              <a:rPr lang="en-GB" dirty="0"/>
              <a:t>operated by your community measuring the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GB" dirty="0" smtClean="0"/>
              <a:t>? </a:t>
            </a:r>
          </a:p>
          <a:p>
            <a:pPr lvl="1"/>
            <a:r>
              <a:rPr lang="en-GB" dirty="0" smtClean="0"/>
              <a:t>Partly </a:t>
            </a:r>
            <a:endParaRPr lang="en-GB" dirty="0" smtClean="0">
              <a:sym typeface="Wingdings" panose="05000000000000000000" pitchFamily="2" charset="2"/>
            </a:endParaRPr>
          </a:p>
          <a:p>
            <a:pPr lvl="2"/>
            <a:r>
              <a:rPr lang="en-GB" dirty="0" smtClean="0"/>
              <a:t>Satellite-based network for solar</a:t>
            </a:r>
          </a:p>
          <a:p>
            <a:r>
              <a:rPr lang="en-GB" dirty="0" smtClean="0"/>
              <a:t>Others networks by other communities (Ocean, Weather, …)</a:t>
            </a:r>
            <a:endParaRPr lang="en-GB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600" i="1" dirty="0"/>
              <a:t>RE-</a:t>
            </a:r>
            <a:r>
              <a:rPr lang="fr-FR" sz="3600" i="1" dirty="0" err="1"/>
              <a:t>EVs</a:t>
            </a:r>
            <a:r>
              <a:rPr lang="fr-FR" sz="3600" i="1" dirty="0"/>
              <a:t> </a:t>
            </a:r>
            <a:r>
              <a:rPr lang="en-US" sz="3600" i="1" dirty="0" smtClean="0">
                <a:ea typeface="Calibri"/>
                <a:cs typeface="Times New Roman"/>
              </a:rPr>
              <a:t>monitoring </a:t>
            </a:r>
            <a:r>
              <a:rPr lang="en-US" sz="3600" i="1" dirty="0" smtClean="0">
                <a:ea typeface="Calibri"/>
                <a:cs typeface="Times New Roman"/>
              </a:rPr>
              <a:t>networks?</a:t>
            </a:r>
            <a:endParaRPr lang="en-US" sz="3600" dirty="0"/>
          </a:p>
        </p:txBody>
      </p:sp>
      <p:pic>
        <p:nvPicPr>
          <p:cNvPr id="5" name="Immagin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346048"/>
            <a:ext cx="2001520" cy="31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80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Databases </a:t>
            </a:r>
            <a:r>
              <a:rPr lang="en-GB" dirty="0" smtClean="0"/>
              <a:t>for </a:t>
            </a:r>
            <a:r>
              <a:rPr lang="en-GB" dirty="0"/>
              <a:t>(not on)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GB" dirty="0" smtClean="0"/>
              <a:t>are existing :</a:t>
            </a:r>
            <a:endParaRPr lang="en-GB" dirty="0" smtClean="0"/>
          </a:p>
          <a:p>
            <a:pPr lvl="1"/>
            <a:r>
              <a:rPr lang="en-GB" dirty="0" smtClean="0"/>
              <a:t>Land cover (EEA)</a:t>
            </a:r>
          </a:p>
          <a:p>
            <a:pPr lvl="1"/>
            <a:r>
              <a:rPr lang="en-GB" dirty="0" smtClean="0"/>
              <a:t>Solar Surface Irradiance (</a:t>
            </a:r>
            <a:r>
              <a:rPr lang="en-GB" dirty="0" err="1" smtClean="0"/>
              <a:t>Helioclim</a:t>
            </a:r>
            <a:r>
              <a:rPr lang="en-GB" dirty="0" smtClean="0"/>
              <a:t> databases)</a:t>
            </a:r>
          </a:p>
          <a:p>
            <a:pPr lvl="1"/>
            <a:r>
              <a:rPr lang="en-GB" dirty="0" smtClean="0"/>
              <a:t>ECV Databases </a:t>
            </a:r>
          </a:p>
          <a:p>
            <a:pPr lvl="1"/>
            <a:r>
              <a:rPr lang="en-GB" dirty="0" smtClean="0"/>
              <a:t>Meteorological network</a:t>
            </a:r>
          </a:p>
          <a:p>
            <a:pPr lvl="1"/>
            <a:r>
              <a:rPr lang="en-GB" dirty="0" smtClean="0"/>
              <a:t>Ocean observation networks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But also industrial measurements means (at the operation and maintenance stage)</a:t>
            </a:r>
          </a:p>
          <a:p>
            <a:pPr lvl="0"/>
            <a:endParaRPr lang="en-GB" dirty="0" smtClean="0"/>
          </a:p>
          <a:p>
            <a:pPr lvl="0"/>
            <a:endParaRPr lang="it-IT" dirty="0"/>
          </a:p>
          <a:p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i="1" dirty="0">
                <a:ea typeface="Calibri"/>
                <a:cs typeface="Times New Roman"/>
              </a:rPr>
              <a:t>RE-EVs databases</a:t>
            </a:r>
            <a:endParaRPr lang="en-US" sz="3600" dirty="0"/>
          </a:p>
        </p:txBody>
      </p:sp>
      <p:pic>
        <p:nvPicPr>
          <p:cNvPr id="5" name="Immagin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346048"/>
            <a:ext cx="2001520" cy="31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18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Focus on </a:t>
            </a:r>
            <a:r>
              <a:rPr lang="fr-FR" dirty="0" smtClean="0"/>
              <a:t>RE-</a:t>
            </a:r>
            <a:r>
              <a:rPr lang="fr-FR" dirty="0" err="1" smtClean="0"/>
              <a:t>EVs</a:t>
            </a:r>
            <a:r>
              <a:rPr lang="en-US" dirty="0" smtClean="0"/>
              <a:t>’ </a:t>
            </a:r>
            <a:r>
              <a:rPr lang="en-US" dirty="0" smtClean="0"/>
              <a:t>features linked with the life cycle of an energy system (solar and wind done for some </a:t>
            </a:r>
            <a:r>
              <a:rPr lang="fr-FR" dirty="0" smtClean="0"/>
              <a:t>RE-</a:t>
            </a:r>
            <a:r>
              <a:rPr lang="fr-FR" dirty="0" err="1" smtClean="0"/>
              <a:t>EVs</a:t>
            </a:r>
            <a:r>
              <a:rPr lang="en-US" dirty="0" smtClean="0"/>
              <a:t>, </a:t>
            </a:r>
            <a:r>
              <a:rPr lang="en-US" dirty="0" smtClean="0"/>
              <a:t>in progress for marine energy):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Challenges: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Qualifying the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US" dirty="0" smtClean="0"/>
              <a:t>(</a:t>
            </a:r>
            <a:r>
              <a:rPr lang="en-US" dirty="0" smtClean="0"/>
              <a:t>precision, accuracy, uncertainty)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Translation from ECVs to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US" dirty="0" smtClean="0"/>
              <a:t>(surface radiation budget ??? </a:t>
            </a:r>
            <a:r>
              <a:rPr lang="en-US" dirty="0" smtClean="0">
                <a:sym typeface="Wingdings" panose="05000000000000000000" pitchFamily="2" charset="2"/>
              </a:rPr>
              <a:t> DNI, GHI, Diffuse, Spectral distribution)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ym typeface="Wingdings" panose="05000000000000000000" pitchFamily="2" charset="2"/>
              </a:rPr>
              <a:t>Translation of RE-EVs into observational requirements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sz="3600" dirty="0" smtClean="0">
                <a:ea typeface="Calibri"/>
                <a:cs typeface="Times New Roman"/>
              </a:rPr>
              <a:t/>
            </a:r>
            <a:br>
              <a:rPr lang="it-IT" sz="3600" dirty="0" smtClean="0">
                <a:ea typeface="Calibri"/>
                <a:cs typeface="Times New Roman"/>
              </a:rPr>
            </a:br>
            <a:r>
              <a:rPr lang="en-US" sz="4000" i="1" dirty="0">
                <a:ea typeface="Calibri"/>
                <a:cs typeface="Times New Roman"/>
              </a:rPr>
              <a:t>Assessing EV observational needs and readiness</a:t>
            </a:r>
            <a:r>
              <a:rPr lang="it-IT" sz="3600" dirty="0">
                <a:ea typeface="Calibri"/>
                <a:cs typeface="Times New Roman"/>
              </a:rPr>
              <a:t/>
            </a:r>
            <a:br>
              <a:rPr lang="it-IT" sz="3600" dirty="0">
                <a:ea typeface="Calibri"/>
                <a:cs typeface="Times New Roman"/>
              </a:rPr>
            </a:br>
            <a:endParaRPr lang="en-US" dirty="0"/>
          </a:p>
        </p:txBody>
      </p:sp>
      <p:pic>
        <p:nvPicPr>
          <p:cNvPr id="6" name="Immagin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346048"/>
            <a:ext cx="2001520" cy="31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9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/>
              <a:t>Gaps and requirements</a:t>
            </a:r>
            <a:endParaRPr lang="en-US" sz="3600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Have you already carried out </a:t>
            </a:r>
            <a:r>
              <a:rPr lang="en-GB" dirty="0" smtClean="0"/>
              <a:t>a gap </a:t>
            </a:r>
            <a:r>
              <a:rPr lang="en-GB" dirty="0" smtClean="0"/>
              <a:t>analysis </a:t>
            </a:r>
            <a:r>
              <a:rPr lang="en-GB" dirty="0"/>
              <a:t>utilizing the EVs to identify gaps and </a:t>
            </a:r>
            <a:r>
              <a:rPr lang="en-GB" dirty="0" smtClean="0"/>
              <a:t>priorities in terms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EO data 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In-situ data 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Models (algorithms</a:t>
            </a:r>
            <a:r>
              <a:rPr lang="en-US" sz="2400" dirty="0"/>
              <a:t>) for EV extraction: direct measurements or proxies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Data repositories for the </a:t>
            </a:r>
            <a:r>
              <a:rPr lang="en-US" sz="2400" dirty="0"/>
              <a:t>long term preservation</a:t>
            </a:r>
            <a:r>
              <a:rPr lang="en-US" sz="2400" i="1" dirty="0"/>
              <a:t> </a:t>
            </a:r>
            <a:r>
              <a:rPr lang="en-US" sz="2400" dirty="0"/>
              <a:t>of </a:t>
            </a:r>
            <a:r>
              <a:rPr lang="en-US" sz="2400" dirty="0" smtClean="0"/>
              <a:t>EVs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Infrastructure </a:t>
            </a:r>
            <a:r>
              <a:rPr lang="en-US" sz="2400" dirty="0" smtClean="0"/>
              <a:t>for EVs </a:t>
            </a:r>
            <a:r>
              <a:rPr lang="en-US" sz="2400" dirty="0"/>
              <a:t>publication </a:t>
            </a:r>
          </a:p>
        </p:txBody>
      </p:sp>
    </p:spTree>
    <p:extLst>
      <p:ext uri="{BB962C8B-B14F-4D97-AF65-F5344CB8AC3E}">
        <p14:creationId xmlns:p14="http://schemas.microsoft.com/office/powerpoint/2010/main" val="65447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</a:t>
            </a:r>
            <a:r>
              <a:rPr lang="en-US" dirty="0" smtClean="0"/>
              <a:t>are overlapping </a:t>
            </a:r>
            <a:r>
              <a:rPr lang="en-US" dirty="0" smtClean="0"/>
              <a:t>with EVs in other domains (SBA)</a:t>
            </a:r>
          </a:p>
          <a:p>
            <a:r>
              <a:rPr lang="en-US" dirty="0" smtClean="0"/>
              <a:t>Gap analysis </a:t>
            </a:r>
            <a:r>
              <a:rPr lang="en-US" dirty="0" smtClean="0"/>
              <a:t>in </a:t>
            </a:r>
            <a:r>
              <a:rPr lang="en-US" dirty="0" smtClean="0"/>
              <a:t>RE-EVs operational monitoring network (for each RE)</a:t>
            </a:r>
            <a:endParaRPr lang="en-US" dirty="0" smtClean="0"/>
          </a:p>
          <a:p>
            <a:r>
              <a:rPr lang="en-US" dirty="0" smtClean="0"/>
              <a:t>Define priorities for monitoring and observation</a:t>
            </a:r>
          </a:p>
          <a:p>
            <a:r>
              <a:rPr lang="en-US" dirty="0" smtClean="0"/>
              <a:t>Recommendations </a:t>
            </a:r>
            <a:r>
              <a:rPr lang="en-US" smtClean="0"/>
              <a:t>for </a:t>
            </a:r>
            <a:r>
              <a:rPr lang="en-US" smtClean="0"/>
              <a:t>GEO/GEOSS</a:t>
            </a:r>
            <a:endParaRPr lang="en-US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 smtClean="0"/>
              <a:t>Conclusions and future work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1988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In the </a:t>
            </a:r>
            <a:r>
              <a:rPr lang="fr-FR" dirty="0" err="1" smtClean="0"/>
              <a:t>framework</a:t>
            </a:r>
            <a:r>
              <a:rPr lang="fr-FR" dirty="0" smtClean="0"/>
              <a:t> of the </a:t>
            </a:r>
            <a:r>
              <a:rPr lang="fr-FR" dirty="0" err="1" smtClean="0"/>
              <a:t>project</a:t>
            </a:r>
            <a:r>
              <a:rPr lang="fr-FR" dirty="0" smtClean="0"/>
              <a:t>, </a:t>
            </a:r>
            <a:r>
              <a:rPr lang="fr-FR" dirty="0" err="1" smtClean="0"/>
              <a:t>restricted</a:t>
            </a:r>
            <a:r>
              <a:rPr lang="fr-FR" dirty="0" smtClean="0"/>
              <a:t> </a:t>
            </a:r>
            <a:r>
              <a:rPr lang="fr-FR" dirty="0" smtClean="0"/>
              <a:t>to </a:t>
            </a:r>
            <a:r>
              <a:rPr lang="fr-FR" dirty="0" err="1" smtClean="0"/>
              <a:t>renewable</a:t>
            </a:r>
            <a:r>
              <a:rPr lang="fr-FR" dirty="0" smtClean="0"/>
              <a:t> </a:t>
            </a:r>
            <a:r>
              <a:rPr lang="fr-FR" dirty="0" err="1" smtClean="0"/>
              <a:t>energy</a:t>
            </a:r>
            <a:r>
              <a:rPr lang="fr-FR" dirty="0" smtClean="0"/>
              <a:t>: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Solar, </a:t>
            </a:r>
          </a:p>
          <a:p>
            <a:pPr lvl="1"/>
            <a:r>
              <a:rPr lang="fr-FR" dirty="0" smtClean="0"/>
              <a:t>Wind, </a:t>
            </a:r>
          </a:p>
          <a:p>
            <a:pPr lvl="1"/>
            <a:r>
              <a:rPr lang="fr-FR" dirty="0" smtClean="0"/>
              <a:t>and </a:t>
            </a:r>
            <a:r>
              <a:rPr lang="fr-FR" dirty="0" err="1" smtClean="0"/>
              <a:t>possibly</a:t>
            </a:r>
            <a:r>
              <a:rPr lang="fr-FR" dirty="0" smtClean="0"/>
              <a:t> </a:t>
            </a:r>
            <a:r>
              <a:rPr lang="fr-FR" dirty="0" smtClean="0"/>
              <a:t>Marine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Renewable</a:t>
            </a:r>
            <a:r>
              <a:rPr lang="fr-FR" dirty="0" smtClean="0"/>
              <a:t> </a:t>
            </a:r>
            <a:r>
              <a:rPr lang="fr-FR" dirty="0" err="1" smtClean="0"/>
              <a:t>Energy-EVs</a:t>
            </a:r>
            <a:r>
              <a:rPr lang="fr-FR" dirty="0" smtClean="0"/>
              <a:t> </a:t>
            </a:r>
            <a:r>
              <a:rPr lang="fr-FR" dirty="0" smtClean="0"/>
              <a:t>in </a:t>
            </a:r>
            <a:r>
              <a:rPr lang="fr-FR" dirty="0" err="1" smtClean="0"/>
              <a:t>ConnectinGEO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63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Renewable</a:t>
            </a:r>
            <a:r>
              <a:rPr lang="fr-FR" dirty="0" smtClean="0"/>
              <a:t> </a:t>
            </a:r>
            <a:r>
              <a:rPr lang="fr-FR" dirty="0" err="1" smtClean="0"/>
              <a:t>Energy-EVs</a:t>
            </a:r>
            <a:r>
              <a:rPr lang="fr-FR" dirty="0" smtClean="0"/>
              <a:t> (RE-</a:t>
            </a:r>
            <a:r>
              <a:rPr lang="fr-FR" dirty="0" err="1" smtClean="0"/>
              <a:t>EVs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912101023"/>
              </p:ext>
            </p:extLst>
          </p:nvPr>
        </p:nvGraphicFramePr>
        <p:xfrm>
          <a:off x="1524000" y="1397000"/>
          <a:ext cx="72244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lipse 5"/>
          <p:cNvSpPr/>
          <p:nvPr/>
        </p:nvSpPr>
        <p:spPr>
          <a:xfrm rot="20748187">
            <a:off x="3964854" y="2127146"/>
            <a:ext cx="4392967" cy="26424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868144" y="5013176"/>
            <a:ext cx="3275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Example</a:t>
            </a:r>
            <a:r>
              <a:rPr lang="fr-FR" dirty="0" smtClean="0"/>
              <a:t>: in </a:t>
            </a:r>
            <a:r>
              <a:rPr lang="fr-FR" dirty="0" err="1" smtClean="0"/>
              <a:t>wind</a:t>
            </a:r>
            <a:r>
              <a:rPr lang="fr-FR" dirty="0" smtClean="0"/>
              <a:t> </a:t>
            </a:r>
            <a:r>
              <a:rPr lang="fr-FR" dirty="0" err="1" smtClean="0"/>
              <a:t>energy</a:t>
            </a:r>
            <a:r>
              <a:rPr lang="fr-FR" dirty="0" smtClean="0"/>
              <a:t>, z0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observed</a:t>
            </a:r>
            <a:r>
              <a:rPr lang="fr-FR" dirty="0" smtClean="0"/>
              <a:t> but </a:t>
            </a:r>
            <a:r>
              <a:rPr lang="fr-FR" dirty="0" err="1" smtClean="0"/>
              <a:t>deduced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land use.</a:t>
            </a:r>
          </a:p>
          <a:p>
            <a:r>
              <a:rPr lang="fr-FR" dirty="0" smtClean="0"/>
              <a:t>z0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indicator</a:t>
            </a:r>
            <a:r>
              <a:rPr lang="fr-FR" dirty="0" smtClean="0"/>
              <a:t> </a:t>
            </a:r>
            <a:r>
              <a:rPr lang="fr-FR" dirty="0" smtClean="0"/>
              <a:t>to </a:t>
            </a:r>
            <a:r>
              <a:rPr lang="fr-FR" dirty="0" err="1" smtClean="0"/>
              <a:t>evaluate</a:t>
            </a:r>
            <a:r>
              <a:rPr lang="fr-FR" dirty="0" smtClean="0"/>
              <a:t> AEO.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820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First formalized attempt from Energy COP to develop </a:t>
            </a:r>
            <a:r>
              <a:rPr lang="en-GB" dirty="0"/>
              <a:t>a set of area-specific </a:t>
            </a:r>
            <a:r>
              <a:rPr lang="en-GB" dirty="0" smtClean="0"/>
              <a:t>EVs</a:t>
            </a:r>
            <a:r>
              <a:rPr lang="en-GB" dirty="0"/>
              <a:t>: GEO Task </a:t>
            </a:r>
            <a:r>
              <a:rPr lang="en-GB" dirty="0" smtClean="0"/>
              <a:t>US-09-01a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Other attempts based on users needs (industrial users) coming from collaborative projects or users surveys since 2000</a:t>
            </a:r>
            <a:endParaRPr lang="it-IT" b="1" dirty="0"/>
          </a:p>
          <a:p>
            <a:pPr lvl="0"/>
            <a:endParaRPr lang="it-IT" sz="2400" dirty="0"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 smtClean="0"/>
              <a:t>Status of existing </a:t>
            </a:r>
            <a:r>
              <a:rPr lang="en-US" sz="3600" i="1" dirty="0" smtClean="0"/>
              <a:t>RE-EVs</a:t>
            </a:r>
            <a:endParaRPr lang="en-US" sz="3600" i="1" dirty="0"/>
          </a:p>
        </p:txBody>
      </p:sp>
      <p:pic>
        <p:nvPicPr>
          <p:cNvPr id="6" name="Immagin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346048"/>
            <a:ext cx="2001520" cy="31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449839"/>
          </a:xfrm>
        </p:spPr>
        <p:txBody>
          <a:bodyPr>
            <a:normAutofit/>
          </a:bodyPr>
          <a:lstStyle/>
          <a:p>
            <a:pPr lvl="0"/>
            <a:r>
              <a:rPr lang="fr-FR" sz="2000" dirty="0" err="1" smtClean="0"/>
              <a:t>Definition</a:t>
            </a:r>
            <a:r>
              <a:rPr lang="fr-FR" sz="2000" dirty="0" smtClean="0"/>
              <a:t> of Life cycle of an </a:t>
            </a:r>
            <a:r>
              <a:rPr lang="fr-FR" sz="2000" dirty="0" err="1" smtClean="0"/>
              <a:t>energy</a:t>
            </a:r>
            <a:r>
              <a:rPr lang="fr-FR" sz="2000" dirty="0" smtClean="0"/>
              <a:t> system</a:t>
            </a:r>
          </a:p>
          <a:p>
            <a:pPr lvl="0"/>
            <a:endParaRPr lang="fr-FR" sz="2000" dirty="0"/>
          </a:p>
          <a:p>
            <a:pPr lvl="0"/>
            <a:endParaRPr lang="fr-FR" sz="2000" dirty="0" smtClean="0"/>
          </a:p>
          <a:p>
            <a:pPr lvl="0"/>
            <a:endParaRPr lang="fr-FR" sz="2000" dirty="0" smtClean="0"/>
          </a:p>
          <a:p>
            <a:pPr lvl="0"/>
            <a:endParaRPr lang="fr-FR" sz="2000" dirty="0" smtClean="0"/>
          </a:p>
          <a:p>
            <a:pPr lvl="0"/>
            <a:endParaRPr lang="fr-FR" sz="2000" dirty="0" smtClean="0"/>
          </a:p>
          <a:p>
            <a:pPr lvl="0"/>
            <a:endParaRPr lang="fr-FR" sz="2000" dirty="0"/>
          </a:p>
          <a:p>
            <a:pPr lvl="0"/>
            <a:endParaRPr lang="fr-FR" sz="2000" dirty="0" smtClean="0"/>
          </a:p>
          <a:p>
            <a:pPr lvl="0"/>
            <a:endParaRPr lang="fr-FR" sz="2000" dirty="0" smtClean="0"/>
          </a:p>
          <a:p>
            <a:pPr lvl="0"/>
            <a:r>
              <a:rPr lang="fr-FR" sz="2000" dirty="0" err="1" smtClean="0"/>
              <a:t>Bibliographic</a:t>
            </a:r>
            <a:r>
              <a:rPr lang="fr-FR" sz="2000" dirty="0" smtClean="0"/>
              <a:t> </a:t>
            </a:r>
            <a:r>
              <a:rPr lang="fr-FR" sz="2000" dirty="0" err="1" smtClean="0"/>
              <a:t>survey</a:t>
            </a:r>
            <a:r>
              <a:rPr lang="fr-FR" sz="2000" dirty="0" smtClean="0"/>
              <a:t> on user </a:t>
            </a:r>
            <a:r>
              <a:rPr lang="fr-FR" sz="2000" dirty="0" err="1" smtClean="0"/>
              <a:t>needs</a:t>
            </a:r>
            <a:r>
              <a:rPr lang="fr-FR" sz="2000" dirty="0" smtClean="0"/>
              <a:t> for </a:t>
            </a:r>
            <a:r>
              <a:rPr lang="fr-FR" sz="2000" dirty="0" err="1" smtClean="0"/>
              <a:t>renewable</a:t>
            </a:r>
            <a:r>
              <a:rPr lang="fr-FR" sz="2000" dirty="0" smtClean="0"/>
              <a:t> </a:t>
            </a:r>
            <a:r>
              <a:rPr lang="fr-FR" sz="2000" dirty="0" err="1" smtClean="0"/>
              <a:t>energy</a:t>
            </a:r>
            <a:endParaRPr lang="fr-FR" sz="2000" dirty="0" smtClean="0"/>
          </a:p>
          <a:p>
            <a:pPr lvl="0"/>
            <a:endParaRPr lang="it-IT" sz="2000" dirty="0" smtClean="0"/>
          </a:p>
          <a:p>
            <a:r>
              <a:rPr lang="fr-FR" sz="2000" dirty="0" err="1"/>
              <a:t>Users</a:t>
            </a:r>
            <a:r>
              <a:rPr lang="fr-FR" sz="2000" dirty="0"/>
              <a:t> </a:t>
            </a:r>
            <a:r>
              <a:rPr lang="fr-FR" sz="2000" dirty="0" err="1"/>
              <a:t>survey</a:t>
            </a:r>
            <a:r>
              <a:rPr lang="fr-FR" sz="2000" dirty="0"/>
              <a:t> on </a:t>
            </a:r>
            <a:r>
              <a:rPr lang="fr-FR" sz="2000" dirty="0" err="1"/>
              <a:t>needs</a:t>
            </a:r>
            <a:r>
              <a:rPr lang="fr-FR" sz="2000" dirty="0"/>
              <a:t> for the life cycle of a </a:t>
            </a:r>
            <a:r>
              <a:rPr lang="fr-FR" sz="2000" dirty="0" err="1"/>
              <a:t>specific</a:t>
            </a:r>
            <a:r>
              <a:rPr lang="fr-FR" sz="2000" dirty="0"/>
              <a:t> </a:t>
            </a:r>
            <a:r>
              <a:rPr lang="fr-FR" sz="2000" dirty="0" err="1" smtClean="0"/>
              <a:t>energy</a:t>
            </a:r>
            <a:r>
              <a:rPr lang="fr-FR" sz="2000" dirty="0" smtClean="0"/>
              <a:t> </a:t>
            </a:r>
            <a:r>
              <a:rPr lang="fr-FR" sz="2000" dirty="0"/>
              <a:t>system (</a:t>
            </a:r>
            <a:r>
              <a:rPr lang="fr-FR" sz="2000" dirty="0" err="1"/>
              <a:t>wind</a:t>
            </a:r>
            <a:r>
              <a:rPr lang="fr-FR" sz="2000" dirty="0"/>
              <a:t> </a:t>
            </a:r>
            <a:r>
              <a:rPr lang="fr-FR" sz="2000" dirty="0" err="1"/>
              <a:t>farm</a:t>
            </a:r>
            <a:r>
              <a:rPr lang="fr-FR" sz="2000" dirty="0"/>
              <a:t>, PV system, </a:t>
            </a:r>
            <a:r>
              <a:rPr lang="fr-FR" sz="2000" dirty="0" err="1" smtClean="0"/>
              <a:t>wave</a:t>
            </a:r>
            <a:r>
              <a:rPr lang="fr-FR" sz="2000" dirty="0" smtClean="0"/>
              <a:t> </a:t>
            </a:r>
            <a:r>
              <a:rPr lang="fr-FR" sz="2000" dirty="0" err="1"/>
              <a:t>energy</a:t>
            </a:r>
            <a:r>
              <a:rPr lang="fr-FR" sz="2000" dirty="0"/>
              <a:t> </a:t>
            </a:r>
            <a:r>
              <a:rPr lang="fr-FR" sz="2000" dirty="0" err="1"/>
              <a:t>device</a:t>
            </a:r>
            <a:r>
              <a:rPr lang="fr-FR" sz="2000" dirty="0"/>
              <a:t>, </a:t>
            </a:r>
            <a:r>
              <a:rPr lang="fr-FR" sz="2000" dirty="0" err="1"/>
              <a:t>solar</a:t>
            </a:r>
            <a:r>
              <a:rPr lang="fr-FR" sz="2000" dirty="0"/>
              <a:t> boiler, smart </a:t>
            </a:r>
            <a:r>
              <a:rPr lang="fr-FR" sz="2000" dirty="0" err="1"/>
              <a:t>grid</a:t>
            </a:r>
            <a:r>
              <a:rPr lang="fr-FR" sz="2000" dirty="0"/>
              <a:t>, national </a:t>
            </a:r>
            <a:r>
              <a:rPr lang="fr-FR" sz="2000" dirty="0" err="1"/>
              <a:t>grid</a:t>
            </a:r>
            <a:r>
              <a:rPr lang="fr-FR" sz="2000" dirty="0"/>
              <a:t>, </a:t>
            </a:r>
            <a:r>
              <a:rPr lang="fr-FR" sz="2000" dirty="0" err="1"/>
              <a:t>European</a:t>
            </a:r>
            <a:r>
              <a:rPr lang="fr-FR" sz="2000" dirty="0"/>
              <a:t> </a:t>
            </a:r>
            <a:r>
              <a:rPr lang="fr-FR" sz="2000" dirty="0" err="1"/>
              <a:t>grid</a:t>
            </a:r>
            <a:r>
              <a:rPr lang="fr-FR" sz="2000" dirty="0"/>
              <a:t>, …)</a:t>
            </a:r>
          </a:p>
          <a:p>
            <a:pPr marL="109728" indent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1143000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The process underlying </a:t>
            </a:r>
            <a:r>
              <a:rPr lang="en-US" sz="3200" i="1" dirty="0" smtClean="0"/>
              <a:t>RE-EV </a:t>
            </a:r>
            <a:r>
              <a:rPr lang="en-US" sz="3200" i="1" dirty="0" smtClean="0"/>
              <a:t>definition</a:t>
            </a:r>
            <a:endParaRPr lang="en-US" sz="3200" i="1" dirty="0"/>
          </a:p>
        </p:txBody>
      </p:sp>
      <p:pic>
        <p:nvPicPr>
          <p:cNvPr id="5" name="Immagin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346048"/>
            <a:ext cx="2001520" cy="313055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6156176" y="2631749"/>
            <a:ext cx="1643863" cy="523389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fr-FR" sz="1400">
                <a:latin typeface="Times New Roman" pitchFamily="18" charset="0"/>
              </a:rPr>
              <a:t>Design and </a:t>
            </a:r>
          </a:p>
          <a:p>
            <a:pPr algn="ctr"/>
            <a:r>
              <a:rPr lang="en-GB" altLang="fr-FR" sz="1400">
                <a:latin typeface="Times New Roman" pitchFamily="18" charset="0"/>
              </a:rPr>
              <a:t>engineering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156176" y="3464497"/>
            <a:ext cx="1643863" cy="27759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fr-FR" sz="1400">
                <a:latin typeface="Times New Roman" pitchFamily="18" charset="0"/>
              </a:rPr>
              <a:t>Construction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920300" y="3207252"/>
            <a:ext cx="1643863" cy="79208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fr-FR" sz="1400">
                <a:latin typeface="Times New Roman" pitchFamily="18" charset="0"/>
              </a:rPr>
              <a:t>Operation,</a:t>
            </a:r>
          </a:p>
          <a:p>
            <a:pPr algn="ctr"/>
            <a:r>
              <a:rPr lang="en-GB" altLang="fr-FR" sz="1400">
                <a:latin typeface="Times New Roman" pitchFamily="18" charset="0"/>
              </a:rPr>
              <a:t>Maintenance, </a:t>
            </a:r>
          </a:p>
          <a:p>
            <a:pPr algn="ctr"/>
            <a:r>
              <a:rPr lang="en-GB" altLang="fr-FR" sz="1400">
                <a:latin typeface="Times New Roman" pitchFamily="18" charset="0"/>
              </a:rPr>
              <a:t>Monitoring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588013" y="3303989"/>
            <a:ext cx="1643863" cy="5986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fr-FR" sz="1400" dirty="0">
                <a:latin typeface="Times New Roman" pitchFamily="18" charset="0"/>
              </a:rPr>
              <a:t>Decommissioning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588013" y="1633902"/>
            <a:ext cx="1643863" cy="56881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fr-FR" sz="1400" dirty="0">
                <a:latin typeface="Times New Roman" pitchFamily="18" charset="0"/>
              </a:rPr>
              <a:t>Site Selection</a:t>
            </a:r>
          </a:p>
        </p:txBody>
      </p:sp>
      <p:cxnSp>
        <p:nvCxnSpPr>
          <p:cNvPr id="11" name="AutoShape 7"/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6978108" y="3155138"/>
            <a:ext cx="0" cy="30935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8"/>
          <p:cNvCxnSpPr>
            <a:cxnSpLocks noChangeShapeType="1"/>
            <a:stCxn id="7" idx="1"/>
            <a:endCxn id="8" idx="3"/>
          </p:cNvCxnSpPr>
          <p:nvPr/>
        </p:nvCxnSpPr>
        <p:spPr bwMode="auto">
          <a:xfrm flipH="1">
            <a:off x="5564163" y="3603296"/>
            <a:ext cx="5920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9"/>
          <p:cNvCxnSpPr>
            <a:cxnSpLocks noChangeShapeType="1"/>
            <a:stCxn id="8" idx="1"/>
            <a:endCxn id="9" idx="3"/>
          </p:cNvCxnSpPr>
          <p:nvPr/>
        </p:nvCxnSpPr>
        <p:spPr bwMode="auto">
          <a:xfrm flipH="1">
            <a:off x="3231876" y="3603296"/>
            <a:ext cx="68842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0"/>
          <p:cNvCxnSpPr>
            <a:cxnSpLocks noChangeShapeType="1"/>
            <a:stCxn id="10" idx="3"/>
            <a:endCxn id="15" idx="1"/>
          </p:cNvCxnSpPr>
          <p:nvPr/>
        </p:nvCxnSpPr>
        <p:spPr bwMode="auto">
          <a:xfrm>
            <a:off x="3231876" y="1918308"/>
            <a:ext cx="548036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3779912" y="1676949"/>
            <a:ext cx="1643863" cy="48271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fr-FR" sz="1400" dirty="0">
                <a:latin typeface="Times New Roman" pitchFamily="18" charset="0"/>
              </a:rPr>
              <a:t>Feasibility Study</a:t>
            </a:r>
          </a:p>
        </p:txBody>
      </p:sp>
      <p:cxnSp>
        <p:nvCxnSpPr>
          <p:cNvPr id="16" name="AutoShape 12"/>
          <p:cNvCxnSpPr>
            <a:cxnSpLocks noChangeShapeType="1"/>
            <a:stCxn id="15" idx="3"/>
            <a:endCxn id="17" idx="1"/>
          </p:cNvCxnSpPr>
          <p:nvPr/>
        </p:nvCxnSpPr>
        <p:spPr bwMode="auto">
          <a:xfrm>
            <a:off x="5423775" y="1918308"/>
            <a:ext cx="732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utoShape 13"/>
          <p:cNvSpPr>
            <a:spLocks noChangeArrowheads="1"/>
          </p:cNvSpPr>
          <p:nvPr/>
        </p:nvSpPr>
        <p:spPr bwMode="auto">
          <a:xfrm>
            <a:off x="6156175" y="1772816"/>
            <a:ext cx="1643863" cy="290984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fr-FR" sz="1400">
                <a:latin typeface="Times New Roman" pitchFamily="18" charset="0"/>
              </a:rPr>
              <a:t>Permit Stage</a:t>
            </a:r>
          </a:p>
        </p:txBody>
      </p:sp>
      <p:cxnSp>
        <p:nvCxnSpPr>
          <p:cNvPr id="18" name="AutoShape 14"/>
          <p:cNvCxnSpPr>
            <a:cxnSpLocks noChangeShapeType="1"/>
            <a:stCxn id="17" idx="2"/>
            <a:endCxn id="6" idx="0"/>
          </p:cNvCxnSpPr>
          <p:nvPr/>
        </p:nvCxnSpPr>
        <p:spPr bwMode="auto">
          <a:xfrm>
            <a:off x="6978107" y="2063800"/>
            <a:ext cx="1" cy="56794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97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GCOS has </a:t>
            </a:r>
            <a:r>
              <a:rPr lang="en-US" dirty="0" smtClean="0"/>
              <a:t>defined </a:t>
            </a:r>
            <a:r>
              <a:rPr lang="en-US" dirty="0"/>
              <a:t>a list of Essential Climate Variables (ECVs) that are </a:t>
            </a:r>
            <a:r>
              <a:rPr lang="en-US" dirty="0" smtClean="0"/>
              <a:t>both technically </a:t>
            </a:r>
            <a:r>
              <a:rPr lang="en-US" dirty="0"/>
              <a:t>and economically feasible for systematic observation and </a:t>
            </a:r>
            <a:r>
              <a:rPr lang="en-US" dirty="0" smtClean="0"/>
              <a:t>global implementation</a:t>
            </a:r>
            <a:r>
              <a:rPr lang="en-US" dirty="0"/>
              <a:t>, and whose observations meet important requirements of </a:t>
            </a:r>
            <a:r>
              <a:rPr lang="en-US" dirty="0" smtClean="0"/>
              <a:t>the UNFCCC </a:t>
            </a:r>
            <a:r>
              <a:rPr lang="en-US" dirty="0"/>
              <a:t>and the IPCC. It is these variables for which international exchange </a:t>
            </a:r>
            <a:r>
              <a:rPr lang="en-US" dirty="0" smtClean="0"/>
              <a:t>is required </a:t>
            </a:r>
            <a:r>
              <a:rPr lang="en-US" dirty="0"/>
              <a:t>for both current and historical observations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List of ECV definition is defined by opportunism (can evolve due to refined or new requirements)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ECVs</a:t>
            </a:r>
            <a:r>
              <a:rPr lang="fr-FR" dirty="0" smtClean="0"/>
              <a:t> </a:t>
            </a:r>
            <a:r>
              <a:rPr lang="fr-FR" dirty="0" err="1" smtClean="0"/>
              <a:t>Definition</a:t>
            </a:r>
            <a:r>
              <a:rPr lang="fr-FR" dirty="0" smtClean="0"/>
              <a:t>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961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r>
              <a:rPr lang="en-US" dirty="0" smtClean="0"/>
              <a:t>Renewable Energy </a:t>
            </a:r>
            <a:r>
              <a:rPr lang="en-US" dirty="0" smtClean="0"/>
              <a:t>Essential Variables </a:t>
            </a:r>
            <a:r>
              <a:rPr lang="en-US" dirty="0" smtClean="0"/>
              <a:t>(RE-EVs</a:t>
            </a:r>
            <a:r>
              <a:rPr lang="en-US" dirty="0"/>
              <a:t>) </a:t>
            </a:r>
            <a:r>
              <a:rPr lang="en-US" dirty="0" smtClean="0"/>
              <a:t>are </a:t>
            </a:r>
            <a:r>
              <a:rPr lang="en-US" dirty="0"/>
              <a:t>both technically and economically feasible for systematic observation and global implementation, and whose observations meet important </a:t>
            </a:r>
            <a:r>
              <a:rPr lang="en-US" dirty="0" smtClean="0"/>
              <a:t>requirements from Energy stakeholders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RE-</a:t>
            </a:r>
            <a:r>
              <a:rPr lang="fr-FR" dirty="0" err="1" smtClean="0"/>
              <a:t>EVs</a:t>
            </a:r>
            <a:r>
              <a:rPr lang="fr-FR" dirty="0" smtClean="0"/>
              <a:t> </a:t>
            </a:r>
            <a:r>
              <a:rPr lang="fr-FR" dirty="0" smtClean="0"/>
              <a:t>tentative </a:t>
            </a:r>
            <a:r>
              <a:rPr lang="fr-FR" dirty="0" err="1" smtClean="0"/>
              <a:t>definition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030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Solar Surface </a:t>
            </a:r>
            <a:r>
              <a:rPr lang="fr-FR" dirty="0" err="1" smtClean="0"/>
              <a:t>Irradiance</a:t>
            </a:r>
            <a:r>
              <a:rPr lang="fr-FR" dirty="0" smtClean="0"/>
              <a:t> and </a:t>
            </a:r>
            <a:r>
              <a:rPr lang="fr-FR" dirty="0" err="1" smtClean="0"/>
              <a:t>its</a:t>
            </a:r>
            <a:r>
              <a:rPr lang="fr-FR" dirty="0" smtClean="0"/>
              <a:t> components (global, direct, diffuse)</a:t>
            </a:r>
          </a:p>
          <a:p>
            <a:r>
              <a:rPr lang="fr-FR" dirty="0" smtClean="0"/>
              <a:t>Surface air </a:t>
            </a:r>
            <a:r>
              <a:rPr lang="fr-FR" dirty="0" err="1" smtClean="0"/>
              <a:t>temperature</a:t>
            </a:r>
            <a:endParaRPr lang="fr-FR" dirty="0" smtClean="0"/>
          </a:p>
          <a:p>
            <a:r>
              <a:rPr lang="fr-FR" dirty="0" smtClean="0"/>
              <a:t>Surface </a:t>
            </a:r>
            <a:r>
              <a:rPr lang="fr-FR" dirty="0" err="1" smtClean="0"/>
              <a:t>humidity</a:t>
            </a:r>
            <a:endParaRPr lang="fr-FR" dirty="0" smtClean="0"/>
          </a:p>
          <a:p>
            <a:r>
              <a:rPr lang="fr-FR" dirty="0"/>
              <a:t>Cloud </a:t>
            </a:r>
            <a:r>
              <a:rPr lang="fr-FR" dirty="0" err="1"/>
              <a:t>cover</a:t>
            </a:r>
            <a:endParaRPr lang="fr-FR" dirty="0"/>
          </a:p>
          <a:p>
            <a:r>
              <a:rPr lang="fr-FR" dirty="0" err="1" smtClean="0"/>
              <a:t>Precipitation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Urbanization</a:t>
            </a:r>
            <a:endParaRPr lang="fr-FR" dirty="0"/>
          </a:p>
          <a:p>
            <a:r>
              <a:rPr lang="fr-FR" dirty="0" smtClean="0"/>
              <a:t>Land use, Land </a:t>
            </a:r>
            <a:r>
              <a:rPr lang="fr-FR" dirty="0" err="1" smtClean="0"/>
              <a:t>cover</a:t>
            </a: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RE-</a:t>
            </a:r>
            <a:r>
              <a:rPr lang="fr-FR" dirty="0" err="1" smtClean="0"/>
              <a:t>EVs</a:t>
            </a:r>
            <a:r>
              <a:rPr lang="fr-FR" dirty="0" smtClean="0"/>
              <a:t> </a:t>
            </a:r>
            <a:r>
              <a:rPr lang="fr-FR" dirty="0" smtClean="0"/>
              <a:t>for Solar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30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Wind speed and direction</a:t>
            </a:r>
          </a:p>
          <a:p>
            <a:r>
              <a:rPr lang="fr-FR" dirty="0"/>
              <a:t>Land surface </a:t>
            </a:r>
            <a:r>
              <a:rPr lang="fr-FR" dirty="0" err="1"/>
              <a:t>temperature</a:t>
            </a:r>
            <a:endParaRPr lang="fr-FR" dirty="0"/>
          </a:p>
          <a:p>
            <a:r>
              <a:rPr lang="fr-FR" dirty="0"/>
              <a:t>Surface </a:t>
            </a:r>
            <a:r>
              <a:rPr lang="fr-FR" dirty="0" err="1"/>
              <a:t>atmospheric</a:t>
            </a:r>
            <a:r>
              <a:rPr lang="fr-FR" dirty="0"/>
              <a:t> pressure</a:t>
            </a:r>
          </a:p>
          <a:p>
            <a:r>
              <a:rPr lang="fr-FR" dirty="0" smtClean="0"/>
              <a:t>Surface air </a:t>
            </a:r>
            <a:r>
              <a:rPr lang="fr-FR" dirty="0" err="1" smtClean="0"/>
              <a:t>temperature</a:t>
            </a:r>
            <a:endParaRPr lang="fr-FR" dirty="0" smtClean="0"/>
          </a:p>
          <a:p>
            <a:r>
              <a:rPr lang="fr-FR" dirty="0" smtClean="0"/>
              <a:t>Surface </a:t>
            </a:r>
            <a:r>
              <a:rPr lang="fr-FR" dirty="0" err="1" smtClean="0"/>
              <a:t>humidity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Urbanization</a:t>
            </a:r>
            <a:endParaRPr lang="fr-FR" dirty="0" smtClean="0"/>
          </a:p>
          <a:p>
            <a:r>
              <a:rPr lang="fr-FR" dirty="0" smtClean="0"/>
              <a:t>Land use, Land </a:t>
            </a:r>
            <a:r>
              <a:rPr lang="fr-FR" dirty="0" err="1" smtClean="0"/>
              <a:t>cover</a:t>
            </a:r>
            <a:endParaRPr lang="fr-FR" dirty="0" smtClean="0"/>
          </a:p>
          <a:p>
            <a:r>
              <a:rPr lang="fr-FR" dirty="0" err="1" smtClean="0"/>
              <a:t>Elevation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RE-</a:t>
            </a:r>
            <a:r>
              <a:rPr lang="fr-FR" dirty="0" err="1"/>
              <a:t>EVs</a:t>
            </a:r>
            <a:r>
              <a:rPr lang="fr-FR" dirty="0"/>
              <a:t> for </a:t>
            </a:r>
            <a:r>
              <a:rPr lang="fr-FR" dirty="0" err="1" smtClean="0"/>
              <a:t>Onshore</a:t>
            </a:r>
            <a:r>
              <a:rPr lang="fr-FR" dirty="0" smtClean="0"/>
              <a:t> Wind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88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505</TotalTime>
  <Words>770</Words>
  <Application>Microsoft Office PowerPoint</Application>
  <PresentationFormat>Affichage à l'écran (4:3)</PresentationFormat>
  <Paragraphs>135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Viale</vt:lpstr>
      <vt:lpstr>Towards a sustainability process for GEOSS Essential Variables</vt:lpstr>
      <vt:lpstr>Renewable Energy-EVs in ConnectinGEO</vt:lpstr>
      <vt:lpstr>Renewable Energy-EVs (RE-EVs)</vt:lpstr>
      <vt:lpstr>Status of existing RE-EVs</vt:lpstr>
      <vt:lpstr>The process underlying RE-EV definition</vt:lpstr>
      <vt:lpstr>ECVs Definition ?</vt:lpstr>
      <vt:lpstr>RE-EVs tentative definition</vt:lpstr>
      <vt:lpstr>RE-EVs for Solar</vt:lpstr>
      <vt:lpstr>RE-EVs for Onshore Wind</vt:lpstr>
      <vt:lpstr>Tentative RE-EVs for Ocean</vt:lpstr>
      <vt:lpstr>RE-EVs validation and use</vt:lpstr>
      <vt:lpstr>RE-EVs monitoring networks?</vt:lpstr>
      <vt:lpstr>RE-EVs databases</vt:lpstr>
      <vt:lpstr> Assessing EV observational needs and readiness </vt:lpstr>
      <vt:lpstr>Gaps and requirements</vt:lpstr>
      <vt:lpstr>Conclusions and 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alma</dc:creator>
  <cp:lastModifiedBy>Thierry RANCHIN</cp:lastModifiedBy>
  <cp:revision>31</cp:revision>
  <dcterms:created xsi:type="dcterms:W3CDTF">2015-05-19T15:27:20Z</dcterms:created>
  <dcterms:modified xsi:type="dcterms:W3CDTF">2015-06-11T07:58:35Z</dcterms:modified>
</cp:coreProperties>
</file>