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5" r:id="rId5"/>
    <p:sldId id="271" r:id="rId6"/>
    <p:sldId id="260" r:id="rId7"/>
    <p:sldId id="262" r:id="rId8"/>
    <p:sldId id="263" r:id="rId9"/>
    <p:sldId id="26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9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0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7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9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0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9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0832-0CF3-48AD-9A15-A52D06A7A71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21ED6-3884-49C6-9D44-0C8A3B2C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8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45719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User Needs &amp; Essential Water (Cycle) Variables (EWVs)</a:t>
            </a:r>
            <a:br>
              <a:rPr lang="en-US" sz="36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/>
              <a:t>(1) Water Strategy Report (WSR)—GEOSS-Water-CoP</a:t>
            </a:r>
            <a:br>
              <a:rPr lang="en-US" sz="2800" b="1" dirty="0" smtClean="0"/>
            </a:br>
            <a:r>
              <a:rPr lang="en-US" sz="2800" b="1" dirty="0" smtClean="0"/>
              <a:t>(2) GEO Societal Benefits Area (SGA)—Water--Report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Unninayar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(NASA/GSFC-GESTAR)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EWVs—Obs. Requirements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Space/time resolution requirements (User Needs) vary substantially between user sectors</a:t>
            </a:r>
          </a:p>
          <a:p>
            <a:r>
              <a:rPr lang="en-US" sz="2800" b="1" dirty="0" smtClean="0"/>
              <a:t>From hours to days, week, month, season, year, decade, century,…</a:t>
            </a:r>
          </a:p>
          <a:p>
            <a:r>
              <a:rPr lang="en-US" sz="2800" b="1" dirty="0" smtClean="0"/>
              <a:t>Space/time resolutions also vary substantially with observing instrument/platform</a:t>
            </a:r>
          </a:p>
          <a:p>
            <a:r>
              <a:rPr lang="en-US" sz="2800" b="1" dirty="0" smtClean="0"/>
              <a:t>Data assimilation models are frequently needed to derive variables that are not measured directly, or measured with insufficient spatial/time density</a:t>
            </a:r>
          </a:p>
          <a:p>
            <a:r>
              <a:rPr lang="en-US" sz="2800" b="1" dirty="0" smtClean="0"/>
              <a:t>Requirements vary with early warning/prediction system and the “observable/variable”</a:t>
            </a:r>
          </a:p>
          <a:p>
            <a:pPr marL="0" indent="0">
              <a:buNone/>
            </a:pPr>
            <a:r>
              <a:rPr lang="en-US" sz="2800" b="1" dirty="0" smtClean="0"/>
              <a:t>[ Detailed in the Water-SBA Report, and the WSR]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112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User Needs and Essential Water Cycle Variables (EWVs)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457200" y="1600200"/>
            <a:ext cx="8229600" cy="48768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Developed by (1) </a:t>
            </a:r>
            <a:r>
              <a:rPr lang="en-US" sz="9600" b="1" dirty="0" smtClean="0"/>
              <a:t>GEO-UIC-SBA-Water </a:t>
            </a:r>
            <a:r>
              <a:rPr lang="en-US" sz="9600" b="1" dirty="0" smtClean="0"/>
              <a:t>(2010) &amp; GEOSS Water Strategy Report CoP—(2015)</a:t>
            </a:r>
          </a:p>
          <a:p>
            <a:r>
              <a:rPr lang="en-US" sz="9600" b="1" dirty="0" smtClean="0"/>
              <a:t>Through review process with wide acceptance by the community</a:t>
            </a:r>
          </a:p>
          <a:p>
            <a:r>
              <a:rPr lang="en-US" sz="9600" b="1" dirty="0" smtClean="0"/>
              <a:t>EWVs are linked to applications and end-users.  They are derived by reviewing/consolidating  user-needs/requirements (for observations of water variables) in all GEO user sectors as defined by the GEO SBA’s </a:t>
            </a:r>
          </a:p>
          <a:p>
            <a:r>
              <a:rPr lang="en-US" sz="9600" b="1" dirty="0" smtClean="0"/>
              <a:t>Community agreement reached by review (process) and consensus</a:t>
            </a:r>
          </a:p>
          <a:p>
            <a:r>
              <a:rPr lang="en-US" sz="9600" b="1" dirty="0" smtClean="0"/>
              <a:t>EWVs are linked to international bodies (GEO and collaborating Member </a:t>
            </a:r>
            <a:r>
              <a:rPr lang="en-US" sz="9600" b="1" dirty="0"/>
              <a:t>O</a:t>
            </a:r>
            <a:r>
              <a:rPr lang="en-US" sz="9600" b="1" dirty="0" smtClean="0"/>
              <a:t>rganizations)</a:t>
            </a:r>
          </a:p>
          <a:p>
            <a:r>
              <a:rPr lang="en-US" sz="9600" b="1" dirty="0" smtClean="0"/>
              <a:t>Data base with information on EWVs: Various, as maintained by  national, regional and international organizations and programs.</a:t>
            </a:r>
          </a:p>
          <a:p>
            <a:pPr marL="0" indent="0">
              <a:buNone/>
            </a:pPr>
            <a:r>
              <a:rPr lang="en-US" sz="9600" b="1" dirty="0"/>
              <a:t> </a:t>
            </a:r>
            <a:endParaRPr lang="en-US" sz="9600" b="1" dirty="0" smtClean="0"/>
          </a:p>
          <a:p>
            <a:pPr marL="0" indent="0">
              <a:buNone/>
            </a:pPr>
            <a:r>
              <a:rPr lang="en-US" sz="7400" dirty="0"/>
              <a:t> </a:t>
            </a:r>
            <a:endParaRPr lang="en-US" sz="7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Broad User Categories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Water Cycle Monitoring</a:t>
            </a:r>
          </a:p>
          <a:p>
            <a:r>
              <a:rPr lang="en-US" sz="2000" b="1" dirty="0" smtClean="0"/>
              <a:t>Water Cycle Modeling/Prediction</a:t>
            </a:r>
          </a:p>
          <a:p>
            <a:r>
              <a:rPr lang="en-US" sz="2000" b="1" dirty="0" smtClean="0"/>
              <a:t>Decision Support—Agriculture</a:t>
            </a:r>
          </a:p>
          <a:p>
            <a:r>
              <a:rPr lang="en-US" sz="2000" b="1" dirty="0" smtClean="0"/>
              <a:t>Decision Support--Climate</a:t>
            </a:r>
          </a:p>
          <a:p>
            <a:r>
              <a:rPr lang="en-US" sz="2000" b="1" dirty="0" smtClean="0"/>
              <a:t>Decision Support—Energy</a:t>
            </a:r>
          </a:p>
          <a:p>
            <a:r>
              <a:rPr lang="en-US" sz="2000" b="1" dirty="0" smtClean="0"/>
              <a:t>Decision Support—Ecosystems</a:t>
            </a:r>
          </a:p>
          <a:p>
            <a:r>
              <a:rPr lang="en-US" sz="2000" b="1" dirty="0" smtClean="0"/>
              <a:t>Decision Support—Biodiversity</a:t>
            </a:r>
          </a:p>
          <a:p>
            <a:r>
              <a:rPr lang="en-US" sz="2000" b="1" dirty="0" smtClean="0"/>
              <a:t>Decision Support—Health</a:t>
            </a:r>
          </a:p>
          <a:p>
            <a:r>
              <a:rPr lang="en-US" sz="2000" b="1" dirty="0" smtClean="0"/>
              <a:t>Decision Support--Land Management</a:t>
            </a:r>
          </a:p>
          <a:p>
            <a:r>
              <a:rPr lang="en-US" sz="2000" b="1" dirty="0" smtClean="0"/>
              <a:t>Decision Support—Oceans (Coastal)</a:t>
            </a:r>
          </a:p>
          <a:p>
            <a:r>
              <a:rPr lang="en-US" sz="2000" b="1" dirty="0" smtClean="0"/>
              <a:t>Decision Support—Water/Water Resources (Management)</a:t>
            </a:r>
          </a:p>
          <a:p>
            <a:r>
              <a:rPr lang="en-US" sz="2000" b="1" dirty="0" smtClean="0"/>
              <a:t>Decision Support—Weather</a:t>
            </a:r>
          </a:p>
        </p:txBody>
      </p:sp>
    </p:spTree>
    <p:extLst>
      <p:ext uri="{BB962C8B-B14F-4D97-AF65-F5344CB8AC3E}">
        <p14:creationId xmlns:p14="http://schemas.microsoft.com/office/powerpoint/2010/main" val="18996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Broad User Categories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9 GEO SBA’s</a:t>
            </a:r>
          </a:p>
          <a:p>
            <a:r>
              <a:rPr lang="en-US" sz="2400" b="1" dirty="0" smtClean="0"/>
              <a:t>Agriculture</a:t>
            </a:r>
          </a:p>
          <a:p>
            <a:r>
              <a:rPr lang="en-US" sz="2400" b="1" dirty="0" smtClean="0"/>
              <a:t>Disasters</a:t>
            </a:r>
          </a:p>
          <a:p>
            <a:r>
              <a:rPr lang="en-US" sz="2400" b="1" dirty="0" smtClean="0"/>
              <a:t>Health</a:t>
            </a:r>
          </a:p>
          <a:p>
            <a:r>
              <a:rPr lang="en-US" sz="2400" b="1" dirty="0" smtClean="0"/>
              <a:t>Biodiversity</a:t>
            </a:r>
          </a:p>
          <a:p>
            <a:r>
              <a:rPr lang="en-US" sz="2400" b="1" dirty="0" smtClean="0"/>
              <a:t>Ecosystems</a:t>
            </a:r>
          </a:p>
          <a:p>
            <a:r>
              <a:rPr lang="en-US" sz="2400" b="1" dirty="0" smtClean="0"/>
              <a:t>Water</a:t>
            </a:r>
          </a:p>
          <a:p>
            <a:r>
              <a:rPr lang="en-US" sz="2400" b="1" dirty="0" smtClean="0"/>
              <a:t>Climate</a:t>
            </a:r>
          </a:p>
          <a:p>
            <a:r>
              <a:rPr lang="en-US" sz="2400" b="1" dirty="0" smtClean="0"/>
              <a:t>Energy</a:t>
            </a:r>
          </a:p>
          <a:p>
            <a:r>
              <a:rPr lang="en-US" sz="2400" b="1" dirty="0" smtClean="0"/>
              <a:t>Weather</a:t>
            </a:r>
          </a:p>
          <a:p>
            <a:pPr marL="0" indent="0">
              <a:buNone/>
            </a:pPr>
            <a:r>
              <a:rPr lang="en-US" sz="2400" b="1" dirty="0"/>
              <a:t>[ EWVs include/incorporate ECV’s (Essential Climate Variables—ECVs--as </a:t>
            </a:r>
            <a:r>
              <a:rPr lang="en-US" sz="2400" b="1"/>
              <a:t>per </a:t>
            </a:r>
            <a:r>
              <a:rPr lang="en-US" sz="2400" b="1" smtClean="0"/>
              <a:t>GCOS, UNFCCC</a:t>
            </a:r>
            <a:r>
              <a:rPr lang="en-US" sz="2400" b="1" dirty="0"/>
              <a:t>, IPCC]</a:t>
            </a:r>
          </a:p>
          <a:p>
            <a:pPr marL="0" indent="0">
              <a:buNone/>
            </a:pPr>
            <a:r>
              <a:rPr lang="en-US" sz="2400" b="1" dirty="0"/>
              <a:t>[Each User Category was expanded into functional elements before requirements were consolidated.  E.g., WRM includes stream flow forecasting </a:t>
            </a:r>
            <a:r>
              <a:rPr lang="en-US" sz="2400" b="1" dirty="0" smtClean="0"/>
              <a:t>, reservoir management, drought monitoring/forecasting…etc.]</a:t>
            </a: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2057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Definitions: Essential Water Variables (EWV) are defined as water variables/parameters that address “user”-defined critical requirements for one or more of the following: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(1) </a:t>
            </a:r>
            <a:r>
              <a:rPr lang="en-US" sz="2400" b="1" dirty="0"/>
              <a:t>Observational “monitoring” of key elements of the global and regional/local water cycle</a:t>
            </a:r>
            <a:r>
              <a:rPr lang="en-US" sz="2400" b="1" dirty="0" smtClean="0"/>
              <a:t>,</a:t>
            </a:r>
          </a:p>
          <a:p>
            <a:r>
              <a:rPr lang="en-US" sz="2400" b="1" dirty="0" smtClean="0"/>
              <a:t>(2) </a:t>
            </a:r>
            <a:r>
              <a:rPr lang="en-US" sz="2400" b="1" dirty="0"/>
              <a:t>Observations required by diagnostic and/or land surface/hydrological prediction models that are used to generate derived products for the end-user communities, </a:t>
            </a:r>
            <a:r>
              <a:rPr lang="en-US" sz="2400" b="1" dirty="0" smtClean="0"/>
              <a:t>and</a:t>
            </a:r>
          </a:p>
          <a:p>
            <a:r>
              <a:rPr lang="en-US" sz="2400" b="1" dirty="0" smtClean="0"/>
              <a:t>(3) Observational </a:t>
            </a:r>
            <a:r>
              <a:rPr lang="en-US" sz="2400" b="1" dirty="0"/>
              <a:t>and model-derived variables and parameters required by users of water data/information products as applied to various inter-disciplinary decision support systems and </a:t>
            </a:r>
            <a:r>
              <a:rPr lang="en-US" sz="2400" b="1" dirty="0" smtClean="0"/>
              <a:t>tools.</a:t>
            </a:r>
          </a:p>
          <a:p>
            <a:pPr marL="0" indent="0">
              <a:buNone/>
            </a:pPr>
            <a:r>
              <a:rPr lang="en-US" sz="2400" b="1" dirty="0" smtClean="0"/>
              <a:t>[Capture Key Elements of the Earth-Climate System—Figure-1]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441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524000"/>
          </a:xfrm>
        </p:spPr>
        <p:txBody>
          <a:bodyPr>
            <a:noAutofit/>
          </a:bodyPr>
          <a:lstStyle/>
          <a:p>
            <a:r>
              <a:rPr lang="en-US" sz="2800" b="1" dirty="0"/>
              <a:t>Figure 1. The water cycle dominates the Earth-climate system, as shown in this schematic of the water cycle (USGCRP,2003</a:t>
            </a:r>
            <a:r>
              <a:rPr lang="en-US" sz="2800" b="1" dirty="0" smtClean="0"/>
              <a:t>).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72121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0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EWVs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PRIMARY</a:t>
            </a:r>
            <a:endParaRPr lang="en-US" sz="2400" b="1" dirty="0"/>
          </a:p>
          <a:p>
            <a:r>
              <a:rPr lang="en-US" sz="2400" b="1" dirty="0" smtClean="0"/>
              <a:t>Precipitation</a:t>
            </a:r>
          </a:p>
          <a:p>
            <a:r>
              <a:rPr lang="en-US" sz="2400" b="1" dirty="0" smtClean="0"/>
              <a:t>ET</a:t>
            </a:r>
          </a:p>
          <a:p>
            <a:r>
              <a:rPr lang="en-US" sz="2400" b="1" dirty="0" smtClean="0"/>
              <a:t>Snow Cover (&amp; Depth, Freeze/Thaw Margins..)</a:t>
            </a:r>
          </a:p>
          <a:p>
            <a:r>
              <a:rPr lang="en-US" sz="2400" b="1" dirty="0" smtClean="0"/>
              <a:t>Soil Moisture/Temp</a:t>
            </a:r>
          </a:p>
          <a:p>
            <a:r>
              <a:rPr lang="en-US" sz="2400" b="1" dirty="0" smtClean="0"/>
              <a:t>Ground Water</a:t>
            </a:r>
          </a:p>
          <a:p>
            <a:r>
              <a:rPr lang="en-US" sz="2400" b="1" dirty="0" smtClean="0"/>
              <a:t>Run0ff/Streamflow/River Discharge</a:t>
            </a:r>
          </a:p>
          <a:p>
            <a:r>
              <a:rPr lang="en-US" sz="2400" b="1" dirty="0" smtClean="0"/>
              <a:t>Water Quality</a:t>
            </a:r>
          </a:p>
          <a:p>
            <a:r>
              <a:rPr lang="en-US" sz="2400" b="1" dirty="0" smtClean="0"/>
              <a:t>Water Use/Demand (Agro, Hydro, Energy, Urban,…)</a:t>
            </a:r>
          </a:p>
          <a:p>
            <a:r>
              <a:rPr lang="en-US" sz="2400" b="1" dirty="0" smtClean="0"/>
              <a:t>Glaciers/Ice Sheets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891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EWVs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SUPPLEMENTARY VARIABLES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Surface Meteorology</a:t>
            </a:r>
          </a:p>
          <a:p>
            <a:r>
              <a:rPr lang="en-US" sz="2400" b="1" dirty="0" smtClean="0"/>
              <a:t>Surface &amp; Atmospheric Radiation Budget</a:t>
            </a:r>
          </a:p>
          <a:p>
            <a:r>
              <a:rPr lang="en-US" sz="2400" b="1" dirty="0" smtClean="0"/>
              <a:t>Cloud &amp; Aerosols</a:t>
            </a:r>
          </a:p>
          <a:p>
            <a:r>
              <a:rPr lang="en-US" sz="2400" b="1" dirty="0" smtClean="0"/>
              <a:t>Land Cover &amp; Vegetation, Land Use</a:t>
            </a:r>
          </a:p>
          <a:p>
            <a:r>
              <a:rPr lang="en-US" sz="2400" b="1" dirty="0" smtClean="0"/>
              <a:t>Permafrost</a:t>
            </a:r>
          </a:p>
          <a:p>
            <a:r>
              <a:rPr lang="en-US" sz="2400" b="1" dirty="0" smtClean="0"/>
              <a:t>Elevation/Topography and Geological Stratification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[The above can be expanded into much more detailed sub-parameters/variables.  E.g., Water Quality alone could have 10 to 100 or more constituents elements]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6362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978854"/>
              </p:ext>
            </p:extLst>
          </p:nvPr>
        </p:nvGraphicFramePr>
        <p:xfrm>
          <a:off x="487044" y="174515"/>
          <a:ext cx="8169912" cy="673757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30385"/>
                <a:gridCol w="382352"/>
                <a:gridCol w="382352"/>
                <a:gridCol w="382352"/>
                <a:gridCol w="382352"/>
                <a:gridCol w="382352"/>
                <a:gridCol w="382352"/>
                <a:gridCol w="382352"/>
                <a:gridCol w="382352"/>
                <a:gridCol w="382352"/>
                <a:gridCol w="382352"/>
                <a:gridCol w="393251"/>
                <a:gridCol w="371453"/>
                <a:gridCol w="452613"/>
                <a:gridCol w="374182"/>
                <a:gridCol w="524508"/>
              </a:tblGrid>
              <a:tr h="2274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Essential Water Cycle Variables (EWC-V’s) [Structured following the Water-SBA analysis as being of approximately equal high priority when averaged across all user sectors.  Some  variables/parameters have been combined for simplicity]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dirty="0">
                          <a:effectLst/>
                        </a:rPr>
                        <a:t>Water Cycle Monitoring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Water Cycle Modelling/Prediction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Support:--Agriculture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Support--Biodiversity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Support--Climate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Support-- Ecosystems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Support--Energy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Support--Geohazards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Support--Health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Support--Land Management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Support—Oceans (Coastal)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Support--Socio-Economic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Support--Water Management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Decision Support--Weather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Cross-Ref.--ECV’s (Essential Climate Variables as per UNFCCC, IPCC)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 vert="vert270"/>
                </a:tc>
              </a:tr>
              <a:tr h="18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PRIMARY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18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Precipitation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18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Evaporation &amp; Evapotranspiration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375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Snow Cover (&amp; Depth, Freeze Thaw Margins)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18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Soil Moisture/Temp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18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Groundwater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18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Runoff/Streamflow/River Discharge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375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Lakes/ Reservoir Levels and Aquifer Volumetric Change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18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Water Quality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375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Water Use/Demand (Agro, Hydro, Energy, Urban,...)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18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Glaciers/ ice sheets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18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SUPPLEMENTARY VARIABLES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199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Surface Meteorology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375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Surface &amp; Atmospheric Radiation Budget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18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Cloud &amp;Aerosols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18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Land Cover &amp;Vegetation + Land Use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215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Permafrost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  <a:tr h="375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Elevation/ Topography &amp; Geological Stratification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8" marR="667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39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838</Words>
  <Application>Microsoft Office PowerPoint</Application>
  <PresentationFormat>On-screen Show (4:3)</PresentationFormat>
  <Paragraphs>381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User Needs &amp; Essential Water (Cycle) Variables (EWVs)  (1) Water Strategy Report (WSR)—GEOSS-Water-CoP (2) GEO Societal Benefits Area (SGA)—Water--Report</vt:lpstr>
      <vt:lpstr>User Needs and Essential Water Cycle Variables (EWVs)</vt:lpstr>
      <vt:lpstr>Broad User Categories</vt:lpstr>
      <vt:lpstr>Broad User Categories</vt:lpstr>
      <vt:lpstr>Definitions: Essential Water Variables (EWV) are defined as water variables/parameters that address “user”-defined critical requirements for one or more of the following:</vt:lpstr>
      <vt:lpstr>Figure 1. The water cycle dominates the Earth-climate system, as shown in this schematic of the water cycle (USGCRP,2003).</vt:lpstr>
      <vt:lpstr>EWVs</vt:lpstr>
      <vt:lpstr>EWVs</vt:lpstr>
      <vt:lpstr>PowerPoint Presentation</vt:lpstr>
      <vt:lpstr>EWVs—Obs.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Needs &amp; Essential Water (Cycle) Variables (EWVs)  (1) Water Strategy Report (WSR)—GEOSS-Water-CoP (2) GEO Societal Benefits Area (SGA) Water Report</dc:title>
  <dc:creator>Unninayar</dc:creator>
  <cp:lastModifiedBy>Unninayar</cp:lastModifiedBy>
  <cp:revision>20</cp:revision>
  <dcterms:created xsi:type="dcterms:W3CDTF">2015-06-09T23:04:52Z</dcterms:created>
  <dcterms:modified xsi:type="dcterms:W3CDTF">2015-06-10T23:04:04Z</dcterms:modified>
</cp:coreProperties>
</file>