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4"/>
  </p:notesMasterIdLst>
  <p:sldIdLst>
    <p:sldId id="264" r:id="rId2"/>
    <p:sldId id="257" r:id="rId3"/>
    <p:sldId id="261" r:id="rId4"/>
    <p:sldId id="294" r:id="rId5"/>
    <p:sldId id="291" r:id="rId6"/>
    <p:sldId id="292" r:id="rId7"/>
    <p:sldId id="295" r:id="rId8"/>
    <p:sldId id="296" r:id="rId9"/>
    <p:sldId id="297" r:id="rId10"/>
    <p:sldId id="298" r:id="rId11"/>
    <p:sldId id="262" r:id="rId12"/>
    <p:sldId id="258" r:id="rId13"/>
    <p:sldId id="275" r:id="rId14"/>
    <p:sldId id="293" r:id="rId15"/>
    <p:sldId id="299" r:id="rId16"/>
    <p:sldId id="269" r:id="rId17"/>
    <p:sldId id="274" r:id="rId18"/>
    <p:sldId id="276" r:id="rId19"/>
    <p:sldId id="286" r:id="rId20"/>
    <p:sldId id="277" r:id="rId21"/>
    <p:sldId id="279" r:id="rId22"/>
    <p:sldId id="280" r:id="rId23"/>
    <p:sldId id="278" r:id="rId24"/>
    <p:sldId id="281" r:id="rId25"/>
    <p:sldId id="282" r:id="rId26"/>
    <p:sldId id="284" r:id="rId27"/>
    <p:sldId id="283" r:id="rId28"/>
    <p:sldId id="285" r:id="rId29"/>
    <p:sldId id="287" r:id="rId30"/>
    <p:sldId id="288" r:id="rId31"/>
    <p:sldId id="289" r:id="rId32"/>
    <p:sldId id="263"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57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A8F11-597C-4A67-A22D-0D36884063BB}"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s-ES"/>
        </a:p>
      </dgm:t>
    </dgm:pt>
    <dgm:pt modelId="{EA5C426D-24B9-4283-9B37-07B6881E3A63}">
      <dgm:prSet custT="1"/>
      <dgm:spPr/>
      <dgm:t>
        <a:bodyPr/>
        <a:lstStyle/>
        <a:p>
          <a:r>
            <a:rPr lang="en-US" sz="1000" dirty="0"/>
            <a:t>1. </a:t>
          </a:r>
          <a:r>
            <a:rPr lang="en-US" sz="1400" dirty="0"/>
            <a:t>Definition of an Ecological Vision for the Mediterranean</a:t>
          </a:r>
          <a:endParaRPr lang="es-ES" sz="1400" dirty="0"/>
        </a:p>
      </dgm:t>
    </dgm:pt>
    <dgm:pt modelId="{CFB025CD-23AB-4BBC-AB21-36D3C08C7E31}" type="parTrans" cxnId="{CE7AFDF7-CEB3-4FED-82DD-ABCB2B6CE6B4}">
      <dgm:prSet/>
      <dgm:spPr/>
      <dgm:t>
        <a:bodyPr/>
        <a:lstStyle/>
        <a:p>
          <a:endParaRPr lang="es-ES"/>
        </a:p>
      </dgm:t>
    </dgm:pt>
    <dgm:pt modelId="{E6519EBC-E52A-41B5-8433-3A16CF769DC7}" type="sibTrans" cxnId="{CE7AFDF7-CEB3-4FED-82DD-ABCB2B6CE6B4}">
      <dgm:prSet/>
      <dgm:spPr/>
      <dgm:t>
        <a:bodyPr/>
        <a:lstStyle/>
        <a:p>
          <a:endParaRPr lang="es-ES"/>
        </a:p>
      </dgm:t>
    </dgm:pt>
    <dgm:pt modelId="{8422DA2B-6F00-4E73-A962-D5495266EC75}">
      <dgm:prSet custT="1"/>
      <dgm:spPr/>
      <dgm:t>
        <a:bodyPr/>
        <a:lstStyle/>
        <a:p>
          <a:r>
            <a:rPr lang="en-US" sz="1400" dirty="0"/>
            <a:t>2. Setting of common Mediterranean strategic goals</a:t>
          </a:r>
          <a:endParaRPr lang="es-ES" sz="1400" dirty="0"/>
        </a:p>
      </dgm:t>
    </dgm:pt>
    <dgm:pt modelId="{3797D980-DBE9-4FD3-87E6-6B01F0C384A1}" type="parTrans" cxnId="{C3A5110C-C61A-4749-9001-89DC0B8EB1BE}">
      <dgm:prSet/>
      <dgm:spPr/>
      <dgm:t>
        <a:bodyPr/>
        <a:lstStyle/>
        <a:p>
          <a:endParaRPr lang="es-ES"/>
        </a:p>
      </dgm:t>
    </dgm:pt>
    <dgm:pt modelId="{1385CA2F-7A16-413B-8C1E-451A0C3822B7}" type="sibTrans" cxnId="{C3A5110C-C61A-4749-9001-89DC0B8EB1BE}">
      <dgm:prSet/>
      <dgm:spPr/>
      <dgm:t>
        <a:bodyPr/>
        <a:lstStyle/>
        <a:p>
          <a:endParaRPr lang="es-ES"/>
        </a:p>
      </dgm:t>
    </dgm:pt>
    <dgm:pt modelId="{10ACAC39-802F-45D8-B0DF-5B02BB98453F}">
      <dgm:prSet custT="1"/>
      <dgm:spPr/>
      <dgm:t>
        <a:bodyPr/>
        <a:lstStyle/>
        <a:p>
          <a:pPr algn="ctr"/>
          <a:r>
            <a:rPr lang="en-US" sz="1200" dirty="0"/>
            <a:t>3. Identification of important ecosystem properties and assessment of ecological status and pressures</a:t>
          </a:r>
          <a:endParaRPr lang="es-ES" sz="1200" dirty="0"/>
        </a:p>
      </dgm:t>
    </dgm:pt>
    <dgm:pt modelId="{26BDF3C7-3F41-4869-9373-BFF8ABAB3272}" type="parTrans" cxnId="{3019A14B-D141-455E-B9E3-AA77B5A40D11}">
      <dgm:prSet/>
      <dgm:spPr/>
      <dgm:t>
        <a:bodyPr/>
        <a:lstStyle/>
        <a:p>
          <a:endParaRPr lang="es-ES"/>
        </a:p>
      </dgm:t>
    </dgm:pt>
    <dgm:pt modelId="{894942C4-9D96-476B-80D3-85AC0B544D4E}" type="sibTrans" cxnId="{3019A14B-D141-455E-B9E3-AA77B5A40D11}">
      <dgm:prSet/>
      <dgm:spPr/>
      <dgm:t>
        <a:bodyPr/>
        <a:lstStyle/>
        <a:p>
          <a:endParaRPr lang="es-ES"/>
        </a:p>
      </dgm:t>
    </dgm:pt>
    <dgm:pt modelId="{F746C8E6-1ECF-4FC9-B02B-A82B9B778BE0}">
      <dgm:prSet custT="1"/>
      <dgm:spPr/>
      <dgm:t>
        <a:bodyPr/>
        <a:lstStyle/>
        <a:p>
          <a:r>
            <a:rPr lang="en-US" sz="1400" dirty="0"/>
            <a:t>4. Development of a set of Ecological Objectives  (EOs)</a:t>
          </a:r>
          <a:endParaRPr lang="es-ES" sz="1400" dirty="0"/>
        </a:p>
      </dgm:t>
    </dgm:pt>
    <dgm:pt modelId="{DD5F8F63-74D2-47DE-BED9-6FE1AC1138C9}" type="parTrans" cxnId="{04D562EF-45E8-414A-A77F-9BC5BBEB74C3}">
      <dgm:prSet/>
      <dgm:spPr/>
      <dgm:t>
        <a:bodyPr/>
        <a:lstStyle/>
        <a:p>
          <a:endParaRPr lang="es-ES"/>
        </a:p>
      </dgm:t>
    </dgm:pt>
    <dgm:pt modelId="{47ED5D11-C2EC-4482-9B3A-169444CE275E}" type="sibTrans" cxnId="{04D562EF-45E8-414A-A77F-9BC5BBEB74C3}">
      <dgm:prSet/>
      <dgm:spPr/>
      <dgm:t>
        <a:bodyPr/>
        <a:lstStyle/>
        <a:p>
          <a:endParaRPr lang="es-ES"/>
        </a:p>
      </dgm:t>
    </dgm:pt>
    <dgm:pt modelId="{5485427A-D2B6-403F-B912-3CF3058608FB}">
      <dgm:prSet custT="1"/>
      <dgm:spPr/>
      <dgm:t>
        <a:bodyPr/>
        <a:lstStyle/>
        <a:p>
          <a:r>
            <a:rPr lang="en-US" sz="1400" dirty="0"/>
            <a:t>5. Derivation of operational objectives with indicators and target levels</a:t>
          </a:r>
          <a:endParaRPr lang="es-ES" sz="1400" dirty="0"/>
        </a:p>
      </dgm:t>
    </dgm:pt>
    <dgm:pt modelId="{8DC8FAB7-7F97-43EA-B14C-63D8FEB042EB}" type="parTrans" cxnId="{20049227-F6CA-45ED-96E7-B7DBC3C1ED81}">
      <dgm:prSet/>
      <dgm:spPr/>
      <dgm:t>
        <a:bodyPr/>
        <a:lstStyle/>
        <a:p>
          <a:endParaRPr lang="es-ES"/>
        </a:p>
      </dgm:t>
    </dgm:pt>
    <dgm:pt modelId="{B935FA8B-75EB-47DE-AEEA-D8D0B3C5A07E}" type="sibTrans" cxnId="{20049227-F6CA-45ED-96E7-B7DBC3C1ED81}">
      <dgm:prSet/>
      <dgm:spPr/>
      <dgm:t>
        <a:bodyPr/>
        <a:lstStyle/>
        <a:p>
          <a:endParaRPr lang="es-ES"/>
        </a:p>
      </dgm:t>
    </dgm:pt>
    <dgm:pt modelId="{DB18322C-6194-4FF2-BF40-AE1509AD740F}">
      <dgm:prSet custT="1"/>
      <dgm:spPr/>
      <dgm:t>
        <a:bodyPr/>
        <a:lstStyle/>
        <a:p>
          <a:r>
            <a:rPr lang="en-US" sz="1200" dirty="0"/>
            <a:t>6. Revision of existing monitoring </a:t>
          </a:r>
          <a:r>
            <a:rPr lang="en-US" sz="1200" dirty="0" err="1"/>
            <a:t>programmes</a:t>
          </a:r>
          <a:r>
            <a:rPr lang="en-US" sz="1200" dirty="0"/>
            <a:t> for ongoing assessment and regular updating of targets</a:t>
          </a:r>
          <a:endParaRPr lang="es-ES" sz="1200" dirty="0"/>
        </a:p>
      </dgm:t>
    </dgm:pt>
    <dgm:pt modelId="{84AA1FBD-EC38-4FA2-B825-A6713019F86A}" type="parTrans" cxnId="{954DB921-9129-422A-92EE-BD080B0667A1}">
      <dgm:prSet/>
      <dgm:spPr/>
      <dgm:t>
        <a:bodyPr/>
        <a:lstStyle/>
        <a:p>
          <a:endParaRPr lang="es-ES"/>
        </a:p>
      </dgm:t>
    </dgm:pt>
    <dgm:pt modelId="{F62EDC0D-0A64-48C2-AB4A-ADF2708CFB52}" type="sibTrans" cxnId="{954DB921-9129-422A-92EE-BD080B0667A1}">
      <dgm:prSet/>
      <dgm:spPr/>
      <dgm:t>
        <a:bodyPr/>
        <a:lstStyle/>
        <a:p>
          <a:endParaRPr lang="es-ES"/>
        </a:p>
      </dgm:t>
    </dgm:pt>
    <dgm:pt modelId="{5947E2F1-545E-4E89-9A18-04FA5FD9A31C}">
      <dgm:prSet custT="1"/>
      <dgm:spPr/>
      <dgm:t>
        <a:bodyPr/>
        <a:lstStyle/>
        <a:p>
          <a:r>
            <a:rPr lang="en-US" sz="1400" dirty="0"/>
            <a:t>7. Development and review of relevant action plans and </a:t>
          </a:r>
          <a:r>
            <a:rPr lang="en-US" sz="1400" dirty="0" err="1"/>
            <a:t>programmes</a:t>
          </a:r>
          <a:endParaRPr lang="es-ES" sz="1400" dirty="0"/>
        </a:p>
      </dgm:t>
    </dgm:pt>
    <dgm:pt modelId="{3ACDD3C4-FF07-42A6-ADF9-A67A4BBF760D}" type="parTrans" cxnId="{37E7E338-D85A-4667-82A0-5085ECC06762}">
      <dgm:prSet/>
      <dgm:spPr/>
      <dgm:t>
        <a:bodyPr/>
        <a:lstStyle/>
        <a:p>
          <a:endParaRPr lang="es-ES"/>
        </a:p>
      </dgm:t>
    </dgm:pt>
    <dgm:pt modelId="{7938F38B-3A84-4C0B-8C22-41F8B2144567}" type="sibTrans" cxnId="{37E7E338-D85A-4667-82A0-5085ECC06762}">
      <dgm:prSet/>
      <dgm:spPr/>
      <dgm:t>
        <a:bodyPr/>
        <a:lstStyle/>
        <a:p>
          <a:endParaRPr lang="es-ES"/>
        </a:p>
      </dgm:t>
    </dgm:pt>
    <dgm:pt modelId="{C1B3E629-8BF1-4F81-A105-97FF63898D0D}" type="pres">
      <dgm:prSet presAssocID="{81AA8F11-597C-4A67-A22D-0D36884063BB}" presName="CompostProcess" presStyleCnt="0">
        <dgm:presLayoutVars>
          <dgm:dir/>
          <dgm:resizeHandles val="exact"/>
        </dgm:presLayoutVars>
      </dgm:prSet>
      <dgm:spPr/>
      <dgm:t>
        <a:bodyPr/>
        <a:lstStyle/>
        <a:p>
          <a:endParaRPr lang="es-ES"/>
        </a:p>
      </dgm:t>
    </dgm:pt>
    <dgm:pt modelId="{6F155CDD-A2C7-4DB1-94FF-CC3BCC66838D}" type="pres">
      <dgm:prSet presAssocID="{81AA8F11-597C-4A67-A22D-0D36884063BB}" presName="arrow" presStyleLbl="bgShp" presStyleIdx="0" presStyleCnt="1"/>
      <dgm:spPr/>
    </dgm:pt>
    <dgm:pt modelId="{9F828779-96DE-4EB5-B07F-56D3BBF8E2F3}" type="pres">
      <dgm:prSet presAssocID="{81AA8F11-597C-4A67-A22D-0D36884063BB}" presName="linearProcess" presStyleCnt="0"/>
      <dgm:spPr/>
    </dgm:pt>
    <dgm:pt modelId="{CE1913E5-66CA-4891-BF2B-C40D22CCAA5B}" type="pres">
      <dgm:prSet presAssocID="{EA5C426D-24B9-4283-9B37-07B6881E3A63}" presName="textNode" presStyleLbl="node1" presStyleIdx="0" presStyleCnt="7">
        <dgm:presLayoutVars>
          <dgm:bulletEnabled val="1"/>
        </dgm:presLayoutVars>
      </dgm:prSet>
      <dgm:spPr/>
      <dgm:t>
        <a:bodyPr/>
        <a:lstStyle/>
        <a:p>
          <a:endParaRPr lang="es-ES"/>
        </a:p>
      </dgm:t>
    </dgm:pt>
    <dgm:pt modelId="{160567ED-788A-47C3-8B76-4D2C355B41E1}" type="pres">
      <dgm:prSet presAssocID="{E6519EBC-E52A-41B5-8433-3A16CF769DC7}" presName="sibTrans" presStyleCnt="0"/>
      <dgm:spPr/>
    </dgm:pt>
    <dgm:pt modelId="{39C87CB3-29FB-489E-9B03-A5FE2C342434}" type="pres">
      <dgm:prSet presAssocID="{8422DA2B-6F00-4E73-A962-D5495266EC75}" presName="textNode" presStyleLbl="node1" presStyleIdx="1" presStyleCnt="7">
        <dgm:presLayoutVars>
          <dgm:bulletEnabled val="1"/>
        </dgm:presLayoutVars>
      </dgm:prSet>
      <dgm:spPr/>
      <dgm:t>
        <a:bodyPr/>
        <a:lstStyle/>
        <a:p>
          <a:endParaRPr lang="es-ES"/>
        </a:p>
      </dgm:t>
    </dgm:pt>
    <dgm:pt modelId="{3C39C3AF-515E-4706-B32A-02FE0DA10C14}" type="pres">
      <dgm:prSet presAssocID="{1385CA2F-7A16-413B-8C1E-451A0C3822B7}" presName="sibTrans" presStyleCnt="0"/>
      <dgm:spPr/>
    </dgm:pt>
    <dgm:pt modelId="{4BCB8971-F794-4135-BF1E-BDEFD0089B31}" type="pres">
      <dgm:prSet presAssocID="{10ACAC39-802F-45D8-B0DF-5B02BB98453F}" presName="textNode" presStyleLbl="node1" presStyleIdx="2" presStyleCnt="7">
        <dgm:presLayoutVars>
          <dgm:bulletEnabled val="1"/>
        </dgm:presLayoutVars>
      </dgm:prSet>
      <dgm:spPr/>
      <dgm:t>
        <a:bodyPr/>
        <a:lstStyle/>
        <a:p>
          <a:endParaRPr lang="es-ES"/>
        </a:p>
      </dgm:t>
    </dgm:pt>
    <dgm:pt modelId="{027A567B-ABED-43E9-9503-E603215C6D12}" type="pres">
      <dgm:prSet presAssocID="{894942C4-9D96-476B-80D3-85AC0B544D4E}" presName="sibTrans" presStyleCnt="0"/>
      <dgm:spPr/>
    </dgm:pt>
    <dgm:pt modelId="{2EC390D0-0197-4F19-AACE-46166AE9F4A1}" type="pres">
      <dgm:prSet presAssocID="{F746C8E6-1ECF-4FC9-B02B-A82B9B778BE0}" presName="textNode" presStyleLbl="node1" presStyleIdx="3" presStyleCnt="7">
        <dgm:presLayoutVars>
          <dgm:bulletEnabled val="1"/>
        </dgm:presLayoutVars>
      </dgm:prSet>
      <dgm:spPr/>
      <dgm:t>
        <a:bodyPr/>
        <a:lstStyle/>
        <a:p>
          <a:endParaRPr lang="es-ES"/>
        </a:p>
      </dgm:t>
    </dgm:pt>
    <dgm:pt modelId="{4CF31618-6BD2-4F73-B37F-DFB0B4DFB00E}" type="pres">
      <dgm:prSet presAssocID="{47ED5D11-C2EC-4482-9B3A-169444CE275E}" presName="sibTrans" presStyleCnt="0"/>
      <dgm:spPr/>
    </dgm:pt>
    <dgm:pt modelId="{0A22E239-16F7-4F01-9A49-183F7776D926}" type="pres">
      <dgm:prSet presAssocID="{5485427A-D2B6-403F-B912-3CF3058608FB}" presName="textNode" presStyleLbl="node1" presStyleIdx="4" presStyleCnt="7">
        <dgm:presLayoutVars>
          <dgm:bulletEnabled val="1"/>
        </dgm:presLayoutVars>
      </dgm:prSet>
      <dgm:spPr/>
      <dgm:t>
        <a:bodyPr/>
        <a:lstStyle/>
        <a:p>
          <a:endParaRPr lang="es-ES"/>
        </a:p>
      </dgm:t>
    </dgm:pt>
    <dgm:pt modelId="{EAD05501-B22E-4E74-8AEA-A00D4C0A9574}" type="pres">
      <dgm:prSet presAssocID="{B935FA8B-75EB-47DE-AEEA-D8D0B3C5A07E}" presName="sibTrans" presStyleCnt="0"/>
      <dgm:spPr/>
    </dgm:pt>
    <dgm:pt modelId="{B89FCDA7-E247-4673-9A9B-F80174373F8B}" type="pres">
      <dgm:prSet presAssocID="{DB18322C-6194-4FF2-BF40-AE1509AD740F}" presName="textNode" presStyleLbl="node1" presStyleIdx="5" presStyleCnt="7">
        <dgm:presLayoutVars>
          <dgm:bulletEnabled val="1"/>
        </dgm:presLayoutVars>
      </dgm:prSet>
      <dgm:spPr/>
      <dgm:t>
        <a:bodyPr/>
        <a:lstStyle/>
        <a:p>
          <a:endParaRPr lang="es-ES"/>
        </a:p>
      </dgm:t>
    </dgm:pt>
    <dgm:pt modelId="{F268601C-2677-4EF9-9808-17C8866F5EA9}" type="pres">
      <dgm:prSet presAssocID="{F62EDC0D-0A64-48C2-AB4A-ADF2708CFB52}" presName="sibTrans" presStyleCnt="0"/>
      <dgm:spPr/>
    </dgm:pt>
    <dgm:pt modelId="{D6158B12-46E1-415E-B89A-6B5CFBEE37EB}" type="pres">
      <dgm:prSet presAssocID="{5947E2F1-545E-4E89-9A18-04FA5FD9A31C}" presName="textNode" presStyleLbl="node1" presStyleIdx="6" presStyleCnt="7">
        <dgm:presLayoutVars>
          <dgm:bulletEnabled val="1"/>
        </dgm:presLayoutVars>
      </dgm:prSet>
      <dgm:spPr/>
      <dgm:t>
        <a:bodyPr/>
        <a:lstStyle/>
        <a:p>
          <a:endParaRPr lang="es-ES"/>
        </a:p>
      </dgm:t>
    </dgm:pt>
  </dgm:ptLst>
  <dgm:cxnLst>
    <dgm:cxn modelId="{CE7AFDF7-CEB3-4FED-82DD-ABCB2B6CE6B4}" srcId="{81AA8F11-597C-4A67-A22D-0D36884063BB}" destId="{EA5C426D-24B9-4283-9B37-07B6881E3A63}" srcOrd="0" destOrd="0" parTransId="{CFB025CD-23AB-4BBC-AB21-36D3C08C7E31}" sibTransId="{E6519EBC-E52A-41B5-8433-3A16CF769DC7}"/>
    <dgm:cxn modelId="{37E7E338-D85A-4667-82A0-5085ECC06762}" srcId="{81AA8F11-597C-4A67-A22D-0D36884063BB}" destId="{5947E2F1-545E-4E89-9A18-04FA5FD9A31C}" srcOrd="6" destOrd="0" parTransId="{3ACDD3C4-FF07-42A6-ADF9-A67A4BBF760D}" sibTransId="{7938F38B-3A84-4C0B-8C22-41F8B2144567}"/>
    <dgm:cxn modelId="{04D562EF-45E8-414A-A77F-9BC5BBEB74C3}" srcId="{81AA8F11-597C-4A67-A22D-0D36884063BB}" destId="{F746C8E6-1ECF-4FC9-B02B-A82B9B778BE0}" srcOrd="3" destOrd="0" parTransId="{DD5F8F63-74D2-47DE-BED9-6FE1AC1138C9}" sibTransId="{47ED5D11-C2EC-4482-9B3A-169444CE275E}"/>
    <dgm:cxn modelId="{02AD6D9A-750D-482F-A0F5-EA6CA36C45AE}" type="presOf" srcId="{81AA8F11-597C-4A67-A22D-0D36884063BB}" destId="{C1B3E629-8BF1-4F81-A105-97FF63898D0D}" srcOrd="0" destOrd="0" presId="urn:microsoft.com/office/officeart/2005/8/layout/hProcess9"/>
    <dgm:cxn modelId="{D3344983-7D8D-4C65-B30A-6E6A8E101F7B}" type="presOf" srcId="{F746C8E6-1ECF-4FC9-B02B-A82B9B778BE0}" destId="{2EC390D0-0197-4F19-AACE-46166AE9F4A1}" srcOrd="0" destOrd="0" presId="urn:microsoft.com/office/officeart/2005/8/layout/hProcess9"/>
    <dgm:cxn modelId="{F370BE55-6D9F-43B4-819A-A2C7ED98A944}" type="presOf" srcId="{8422DA2B-6F00-4E73-A962-D5495266EC75}" destId="{39C87CB3-29FB-489E-9B03-A5FE2C342434}" srcOrd="0" destOrd="0" presId="urn:microsoft.com/office/officeart/2005/8/layout/hProcess9"/>
    <dgm:cxn modelId="{CC1F40C3-FD6E-4F19-B718-760550F7D911}" type="presOf" srcId="{DB18322C-6194-4FF2-BF40-AE1509AD740F}" destId="{B89FCDA7-E247-4673-9A9B-F80174373F8B}" srcOrd="0" destOrd="0" presId="urn:microsoft.com/office/officeart/2005/8/layout/hProcess9"/>
    <dgm:cxn modelId="{5B2063B0-8C60-4861-83B9-7D0F00B8D7FE}" type="presOf" srcId="{10ACAC39-802F-45D8-B0DF-5B02BB98453F}" destId="{4BCB8971-F794-4135-BF1E-BDEFD0089B31}" srcOrd="0" destOrd="0" presId="urn:microsoft.com/office/officeart/2005/8/layout/hProcess9"/>
    <dgm:cxn modelId="{20049227-F6CA-45ED-96E7-B7DBC3C1ED81}" srcId="{81AA8F11-597C-4A67-A22D-0D36884063BB}" destId="{5485427A-D2B6-403F-B912-3CF3058608FB}" srcOrd="4" destOrd="0" parTransId="{8DC8FAB7-7F97-43EA-B14C-63D8FEB042EB}" sibTransId="{B935FA8B-75EB-47DE-AEEA-D8D0B3C5A07E}"/>
    <dgm:cxn modelId="{C3A5110C-C61A-4749-9001-89DC0B8EB1BE}" srcId="{81AA8F11-597C-4A67-A22D-0D36884063BB}" destId="{8422DA2B-6F00-4E73-A962-D5495266EC75}" srcOrd="1" destOrd="0" parTransId="{3797D980-DBE9-4FD3-87E6-6B01F0C384A1}" sibTransId="{1385CA2F-7A16-413B-8C1E-451A0C3822B7}"/>
    <dgm:cxn modelId="{954DB921-9129-422A-92EE-BD080B0667A1}" srcId="{81AA8F11-597C-4A67-A22D-0D36884063BB}" destId="{DB18322C-6194-4FF2-BF40-AE1509AD740F}" srcOrd="5" destOrd="0" parTransId="{84AA1FBD-EC38-4FA2-B825-A6713019F86A}" sibTransId="{F62EDC0D-0A64-48C2-AB4A-ADF2708CFB52}"/>
    <dgm:cxn modelId="{54E6E368-76FC-48C9-946C-4965963C1B8B}" type="presOf" srcId="{5947E2F1-545E-4E89-9A18-04FA5FD9A31C}" destId="{D6158B12-46E1-415E-B89A-6B5CFBEE37EB}" srcOrd="0" destOrd="0" presId="urn:microsoft.com/office/officeart/2005/8/layout/hProcess9"/>
    <dgm:cxn modelId="{3019A14B-D141-455E-B9E3-AA77B5A40D11}" srcId="{81AA8F11-597C-4A67-A22D-0D36884063BB}" destId="{10ACAC39-802F-45D8-B0DF-5B02BB98453F}" srcOrd="2" destOrd="0" parTransId="{26BDF3C7-3F41-4869-9373-BFF8ABAB3272}" sibTransId="{894942C4-9D96-476B-80D3-85AC0B544D4E}"/>
    <dgm:cxn modelId="{FBEAB335-78A2-4861-B0F0-44484A62F0C2}" type="presOf" srcId="{EA5C426D-24B9-4283-9B37-07B6881E3A63}" destId="{CE1913E5-66CA-4891-BF2B-C40D22CCAA5B}" srcOrd="0" destOrd="0" presId="urn:microsoft.com/office/officeart/2005/8/layout/hProcess9"/>
    <dgm:cxn modelId="{61865597-E415-422B-8B2E-FF6E4956E482}" type="presOf" srcId="{5485427A-D2B6-403F-B912-3CF3058608FB}" destId="{0A22E239-16F7-4F01-9A49-183F7776D926}" srcOrd="0" destOrd="0" presId="urn:microsoft.com/office/officeart/2005/8/layout/hProcess9"/>
    <dgm:cxn modelId="{753C8329-5FB4-41A5-BD5C-6F0BCB51AA36}" type="presParOf" srcId="{C1B3E629-8BF1-4F81-A105-97FF63898D0D}" destId="{6F155CDD-A2C7-4DB1-94FF-CC3BCC66838D}" srcOrd="0" destOrd="0" presId="urn:microsoft.com/office/officeart/2005/8/layout/hProcess9"/>
    <dgm:cxn modelId="{70BE0A06-766D-4359-8291-3C3642F4B29E}" type="presParOf" srcId="{C1B3E629-8BF1-4F81-A105-97FF63898D0D}" destId="{9F828779-96DE-4EB5-B07F-56D3BBF8E2F3}" srcOrd="1" destOrd="0" presId="urn:microsoft.com/office/officeart/2005/8/layout/hProcess9"/>
    <dgm:cxn modelId="{8916303E-ECCE-4E3B-BEFD-5BCE0A247185}" type="presParOf" srcId="{9F828779-96DE-4EB5-B07F-56D3BBF8E2F3}" destId="{CE1913E5-66CA-4891-BF2B-C40D22CCAA5B}" srcOrd="0" destOrd="0" presId="urn:microsoft.com/office/officeart/2005/8/layout/hProcess9"/>
    <dgm:cxn modelId="{C4B9E8DF-6CFC-434E-A304-67785719CC4B}" type="presParOf" srcId="{9F828779-96DE-4EB5-B07F-56D3BBF8E2F3}" destId="{160567ED-788A-47C3-8B76-4D2C355B41E1}" srcOrd="1" destOrd="0" presId="urn:microsoft.com/office/officeart/2005/8/layout/hProcess9"/>
    <dgm:cxn modelId="{0B533BE8-6785-4D9B-9098-61165AEC82F8}" type="presParOf" srcId="{9F828779-96DE-4EB5-B07F-56D3BBF8E2F3}" destId="{39C87CB3-29FB-489E-9B03-A5FE2C342434}" srcOrd="2" destOrd="0" presId="urn:microsoft.com/office/officeart/2005/8/layout/hProcess9"/>
    <dgm:cxn modelId="{ECE0D83E-C655-45EC-9782-ED3271D5981B}" type="presParOf" srcId="{9F828779-96DE-4EB5-B07F-56D3BBF8E2F3}" destId="{3C39C3AF-515E-4706-B32A-02FE0DA10C14}" srcOrd="3" destOrd="0" presId="urn:microsoft.com/office/officeart/2005/8/layout/hProcess9"/>
    <dgm:cxn modelId="{995D2FE0-C7BC-45C0-B58F-DE396B5FDD81}" type="presParOf" srcId="{9F828779-96DE-4EB5-B07F-56D3BBF8E2F3}" destId="{4BCB8971-F794-4135-BF1E-BDEFD0089B31}" srcOrd="4" destOrd="0" presId="urn:microsoft.com/office/officeart/2005/8/layout/hProcess9"/>
    <dgm:cxn modelId="{D54183E9-52F3-4FA1-A58A-6F9B5F093EF0}" type="presParOf" srcId="{9F828779-96DE-4EB5-B07F-56D3BBF8E2F3}" destId="{027A567B-ABED-43E9-9503-E603215C6D12}" srcOrd="5" destOrd="0" presId="urn:microsoft.com/office/officeart/2005/8/layout/hProcess9"/>
    <dgm:cxn modelId="{95B7DF31-0807-4DBE-B33E-20B9D7A8E9A7}" type="presParOf" srcId="{9F828779-96DE-4EB5-B07F-56D3BBF8E2F3}" destId="{2EC390D0-0197-4F19-AACE-46166AE9F4A1}" srcOrd="6" destOrd="0" presId="urn:microsoft.com/office/officeart/2005/8/layout/hProcess9"/>
    <dgm:cxn modelId="{14106C82-C37F-4AD6-BC67-F8B5D15C1740}" type="presParOf" srcId="{9F828779-96DE-4EB5-B07F-56D3BBF8E2F3}" destId="{4CF31618-6BD2-4F73-B37F-DFB0B4DFB00E}" srcOrd="7" destOrd="0" presId="urn:microsoft.com/office/officeart/2005/8/layout/hProcess9"/>
    <dgm:cxn modelId="{2B03087C-C556-49B5-95DC-3BE8DD80F269}" type="presParOf" srcId="{9F828779-96DE-4EB5-B07F-56D3BBF8E2F3}" destId="{0A22E239-16F7-4F01-9A49-183F7776D926}" srcOrd="8" destOrd="0" presId="urn:microsoft.com/office/officeart/2005/8/layout/hProcess9"/>
    <dgm:cxn modelId="{DA1F3608-84C3-4378-8B6C-F70956F723F5}" type="presParOf" srcId="{9F828779-96DE-4EB5-B07F-56D3BBF8E2F3}" destId="{EAD05501-B22E-4E74-8AEA-A00D4C0A9574}" srcOrd="9" destOrd="0" presId="urn:microsoft.com/office/officeart/2005/8/layout/hProcess9"/>
    <dgm:cxn modelId="{C0A51996-C3DE-410A-9C24-E1FB4F92146A}" type="presParOf" srcId="{9F828779-96DE-4EB5-B07F-56D3BBF8E2F3}" destId="{B89FCDA7-E247-4673-9A9B-F80174373F8B}" srcOrd="10" destOrd="0" presId="urn:microsoft.com/office/officeart/2005/8/layout/hProcess9"/>
    <dgm:cxn modelId="{BD484151-64C8-4206-B863-1886A7668B0E}" type="presParOf" srcId="{9F828779-96DE-4EB5-B07F-56D3BBF8E2F3}" destId="{F268601C-2677-4EF9-9808-17C8866F5EA9}" srcOrd="11" destOrd="0" presId="urn:microsoft.com/office/officeart/2005/8/layout/hProcess9"/>
    <dgm:cxn modelId="{970003B2-6653-47BC-A8DF-75ED544686CA}" type="presParOf" srcId="{9F828779-96DE-4EB5-B07F-56D3BBF8E2F3}" destId="{D6158B12-46E1-415E-B89A-6B5CFBEE37E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55CDD-A2C7-4DB1-94FF-CC3BCC66838D}">
      <dsp:nvSpPr>
        <dsp:cNvPr id="0" name=""/>
        <dsp:cNvSpPr/>
      </dsp:nvSpPr>
      <dsp:spPr>
        <a:xfrm>
          <a:off x="685876" y="0"/>
          <a:ext cx="7773263" cy="503569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913E5-66CA-4891-BF2B-C40D22CCAA5B}">
      <dsp:nvSpPr>
        <dsp:cNvPr id="0" name=""/>
        <dsp:cNvSpPr/>
      </dsp:nvSpPr>
      <dsp:spPr>
        <a:xfrm>
          <a:off x="1786"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1. </a:t>
          </a:r>
          <a:r>
            <a:rPr lang="en-US" sz="1400" kern="1200" dirty="0"/>
            <a:t>Definition of an Ecological Vision for the Mediterranean</a:t>
          </a:r>
          <a:endParaRPr lang="es-ES" sz="1400" kern="1200" dirty="0"/>
        </a:p>
      </dsp:txBody>
      <dsp:txXfrm>
        <a:off x="57567" y="1566490"/>
        <a:ext cx="1031118" cy="1902717"/>
      </dsp:txXfrm>
    </dsp:sp>
    <dsp:sp modelId="{39C87CB3-29FB-489E-9B03-A5FE2C342434}">
      <dsp:nvSpPr>
        <dsp:cNvPr id="0" name=""/>
        <dsp:cNvSpPr/>
      </dsp:nvSpPr>
      <dsp:spPr>
        <a:xfrm>
          <a:off x="1334913"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2. Setting of common Mediterranean strategic goals</a:t>
          </a:r>
          <a:endParaRPr lang="es-ES" sz="1400" kern="1200" dirty="0"/>
        </a:p>
      </dsp:txBody>
      <dsp:txXfrm>
        <a:off x="1390694" y="1566490"/>
        <a:ext cx="1031118" cy="1902717"/>
      </dsp:txXfrm>
    </dsp:sp>
    <dsp:sp modelId="{4BCB8971-F794-4135-BF1E-BDEFD0089B31}">
      <dsp:nvSpPr>
        <dsp:cNvPr id="0" name=""/>
        <dsp:cNvSpPr/>
      </dsp:nvSpPr>
      <dsp:spPr>
        <a:xfrm>
          <a:off x="2668040"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3. Identification of important ecosystem properties and assessment of ecological status and pressures</a:t>
          </a:r>
          <a:endParaRPr lang="es-ES" sz="1200" kern="1200" dirty="0"/>
        </a:p>
      </dsp:txBody>
      <dsp:txXfrm>
        <a:off x="2723821" y="1566490"/>
        <a:ext cx="1031118" cy="1902717"/>
      </dsp:txXfrm>
    </dsp:sp>
    <dsp:sp modelId="{2EC390D0-0197-4F19-AACE-46166AE9F4A1}">
      <dsp:nvSpPr>
        <dsp:cNvPr id="0" name=""/>
        <dsp:cNvSpPr/>
      </dsp:nvSpPr>
      <dsp:spPr>
        <a:xfrm>
          <a:off x="4001167"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4. Development of a set of Ecological Objectives  (EOs)</a:t>
          </a:r>
          <a:endParaRPr lang="es-ES" sz="1400" kern="1200" dirty="0"/>
        </a:p>
      </dsp:txBody>
      <dsp:txXfrm>
        <a:off x="4056948" y="1566490"/>
        <a:ext cx="1031118" cy="1902717"/>
      </dsp:txXfrm>
    </dsp:sp>
    <dsp:sp modelId="{0A22E239-16F7-4F01-9A49-183F7776D926}">
      <dsp:nvSpPr>
        <dsp:cNvPr id="0" name=""/>
        <dsp:cNvSpPr/>
      </dsp:nvSpPr>
      <dsp:spPr>
        <a:xfrm>
          <a:off x="5334294"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 Derivation of operational objectives with indicators and target levels</a:t>
          </a:r>
          <a:endParaRPr lang="es-ES" sz="1400" kern="1200" dirty="0"/>
        </a:p>
      </dsp:txBody>
      <dsp:txXfrm>
        <a:off x="5390075" y="1566490"/>
        <a:ext cx="1031118" cy="1902717"/>
      </dsp:txXfrm>
    </dsp:sp>
    <dsp:sp modelId="{B89FCDA7-E247-4673-9A9B-F80174373F8B}">
      <dsp:nvSpPr>
        <dsp:cNvPr id="0" name=""/>
        <dsp:cNvSpPr/>
      </dsp:nvSpPr>
      <dsp:spPr>
        <a:xfrm>
          <a:off x="6667422"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6. Revision of existing monitoring </a:t>
          </a:r>
          <a:r>
            <a:rPr lang="en-US" sz="1200" kern="1200" dirty="0" err="1"/>
            <a:t>programmes</a:t>
          </a:r>
          <a:r>
            <a:rPr lang="en-US" sz="1200" kern="1200" dirty="0"/>
            <a:t> for ongoing assessment and regular updating of targets</a:t>
          </a:r>
          <a:endParaRPr lang="es-ES" sz="1200" kern="1200" dirty="0"/>
        </a:p>
      </dsp:txBody>
      <dsp:txXfrm>
        <a:off x="6723203" y="1566490"/>
        <a:ext cx="1031118" cy="1902717"/>
      </dsp:txXfrm>
    </dsp:sp>
    <dsp:sp modelId="{D6158B12-46E1-415E-B89A-6B5CFBEE37EB}">
      <dsp:nvSpPr>
        <dsp:cNvPr id="0" name=""/>
        <dsp:cNvSpPr/>
      </dsp:nvSpPr>
      <dsp:spPr>
        <a:xfrm>
          <a:off x="8000549" y="1510709"/>
          <a:ext cx="1142680" cy="2014279"/>
        </a:xfrm>
        <a:prstGeom prst="round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7. Development and review of relevant action plans and </a:t>
          </a:r>
          <a:r>
            <a:rPr lang="en-US" sz="1400" kern="1200" dirty="0" err="1"/>
            <a:t>programmes</a:t>
          </a:r>
          <a:endParaRPr lang="es-ES" sz="1400" kern="1200" dirty="0"/>
        </a:p>
      </dsp:txBody>
      <dsp:txXfrm>
        <a:off x="8056330" y="1566490"/>
        <a:ext cx="1031118" cy="19027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1B74D-DA75-45C6-B5B6-67D107AC0B6D}" type="datetimeFigureOut">
              <a:rPr lang="en-US" smtClean="0"/>
              <a:t>6/11/2015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51A1-93C0-45C6-A542-8D6D2A801374}" type="slidenum">
              <a:rPr lang="en-US" smtClean="0"/>
              <a:t>‹N›</a:t>
            </a:fld>
            <a:endParaRPr lang="en-US"/>
          </a:p>
        </p:txBody>
      </p:sp>
    </p:spTree>
    <p:extLst>
      <p:ext uri="{BB962C8B-B14F-4D97-AF65-F5344CB8AC3E}">
        <p14:creationId xmlns:p14="http://schemas.microsoft.com/office/powerpoint/2010/main" val="18715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t>2</a:t>
            </a:fld>
            <a:endParaRPr lang="en-US"/>
          </a:p>
        </p:txBody>
      </p:sp>
    </p:spTree>
    <p:extLst>
      <p:ext uri="{BB962C8B-B14F-4D97-AF65-F5344CB8AC3E}">
        <p14:creationId xmlns:p14="http://schemas.microsoft.com/office/powerpoint/2010/main" val="3084796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r>
              <a:rPr lang="it-IT" smtClean="0"/>
              <a:t>11-12 June 2015, Bari-Italy.</a:t>
            </a: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r>
              <a:rPr lang="it-IT" smtClean="0"/>
              <a:t>11-12 June 2015, Bari-Italy.</a:t>
            </a:r>
            <a:endParaRPr lang="en-US"/>
          </a:p>
        </p:txBody>
      </p:sp>
      <p:sp>
        <p:nvSpPr>
          <p:cNvPr id="5" name="Segnaposto piè di pagina 4"/>
          <p:cNvSpPr>
            <a:spLocks noGrp="1"/>
          </p:cNvSpPr>
          <p:nvPr>
            <p:ph type="ftr" sz="quarter" idx="11"/>
          </p:nvPr>
        </p:nvSpPr>
        <p:spPr/>
        <p:txBody>
          <a:bodyPr/>
          <a:lstStyle>
            <a:extLst/>
          </a:lstStyle>
          <a:p>
            <a:endParaRPr lang="es-ES" dirty="0">
              <a:solidFill>
                <a:prstClr val="black"/>
              </a:solidFill>
            </a:endParaRPr>
          </a:p>
        </p:txBody>
      </p:sp>
      <p:sp>
        <p:nvSpPr>
          <p:cNvPr id="6" name="Segnaposto numero diapositiva 5"/>
          <p:cNvSpPr>
            <a:spLocks noGrp="1"/>
          </p:cNvSpPr>
          <p:nvPr>
            <p:ph type="sldNum" sz="quarter" idx="12"/>
          </p:nvPr>
        </p:nvSpPr>
        <p:spPr/>
        <p:txBody>
          <a:bodyPr/>
          <a:lstStyle>
            <a:extLst/>
          </a:lstStyle>
          <a:p>
            <a:fld id="{132FADFE-3B8F-471C-ABF0-DBC7717ECBBC}" type="slidenum">
              <a:rPr lang="es-ES" smtClean="0">
                <a:solidFill>
                  <a:prstClr val="white"/>
                </a:solidFill>
              </a:rPr>
              <a:pPr/>
              <a:t>‹N›</a:t>
            </a:fld>
            <a:endParaRPr lang="es-E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pic>
        <p:nvPicPr>
          <p:cNvPr id="2" name="2 Imagen" descr="LOGO_CREAF_PERFILAT.gif"/>
          <p:cNvPicPr>
            <a:picLocks noChangeAspect="1"/>
          </p:cNvPicPr>
          <p:nvPr userDrawn="1"/>
        </p:nvPicPr>
        <p:blipFill>
          <a:blip r:embed="rId2" cstate="print"/>
          <a:srcRect/>
          <a:stretch>
            <a:fillRect/>
          </a:stretch>
        </p:blipFill>
        <p:spPr bwMode="auto">
          <a:xfrm>
            <a:off x="7667625" y="188913"/>
            <a:ext cx="1368425" cy="585787"/>
          </a:xfrm>
          <a:prstGeom prst="rect">
            <a:avLst/>
          </a:prstGeom>
          <a:noFill/>
          <a:ln w="9525">
            <a:noFill/>
            <a:miter lim="800000"/>
            <a:headEnd/>
            <a:tailEnd/>
          </a:ln>
        </p:spPr>
      </p:pic>
      <p:sp>
        <p:nvSpPr>
          <p:cNvPr id="3" name="2 Marcador de pie de página"/>
          <p:cNvSpPr>
            <a:spLocks noGrp="1"/>
          </p:cNvSpPr>
          <p:nvPr>
            <p:ph type="ftr" sz="quarter" idx="10"/>
          </p:nvPr>
        </p:nvSpPr>
        <p:spPr>
          <a:xfrm>
            <a:off x="3124200" y="6237312"/>
            <a:ext cx="2895600" cy="365125"/>
          </a:xfrm>
        </p:spPr>
        <p:txBody>
          <a:bodyPr/>
          <a:lstStyle>
            <a:lvl1pPr>
              <a:defRPr/>
            </a:lvl1pPr>
          </a:lstStyle>
          <a:p>
            <a:pPr>
              <a:defRPr/>
            </a:pPr>
            <a:endParaRPr lang="ca-ES" dirty="0">
              <a:solidFill>
                <a:prstClr val="black"/>
              </a:solidFill>
            </a:endParaRPr>
          </a:p>
        </p:txBody>
      </p:sp>
      <p:sp>
        <p:nvSpPr>
          <p:cNvPr id="5" name="4 Marcador de contenido"/>
          <p:cNvSpPr>
            <a:spLocks noGrp="1"/>
          </p:cNvSpPr>
          <p:nvPr>
            <p:ph sz="quarter" idx="11"/>
          </p:nvPr>
        </p:nvSpPr>
        <p:spPr>
          <a:xfrm>
            <a:off x="395536" y="1124744"/>
            <a:ext cx="8496944" cy="5113040"/>
          </a:xfrm>
          <a:prstGeom prst="rect">
            <a:avLst/>
          </a:prstGeo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Título"/>
          <p:cNvSpPr>
            <a:spLocks noGrp="1"/>
          </p:cNvSpPr>
          <p:nvPr>
            <p:ph type="title"/>
          </p:nvPr>
        </p:nvSpPr>
        <p:spPr>
          <a:xfrm>
            <a:off x="457200" y="274638"/>
            <a:ext cx="7283152" cy="562074"/>
          </a:xfrm>
          <a:prstGeom prst="rect">
            <a:avLst/>
          </a:prstGeom>
        </p:spPr>
        <p:txBody>
          <a:bodyPr/>
          <a:lstStyle>
            <a:lvl1pPr algn="l" rtl="0" fontAlgn="base">
              <a:spcBef>
                <a:spcPct val="0"/>
              </a:spcBef>
              <a:spcAft>
                <a:spcPct val="0"/>
              </a:spcAft>
              <a:defRPr lang="ca-ES" sz="3600" b="1" i="1" kern="1200" dirty="0" smtClean="0">
                <a:solidFill>
                  <a:srgbClr val="006600"/>
                </a:solidFill>
                <a:latin typeface="Georgia" pitchFamily="18" charset="0"/>
                <a:ea typeface="+mn-ea"/>
                <a:cs typeface="Times New Roman" pitchFamily="18" charset="0"/>
              </a:defRPr>
            </a:lvl1pPr>
          </a:lstStyle>
          <a:p>
            <a:r>
              <a:rPr lang="es-ES" dirty="0" smtClean="0"/>
              <a:t>Haga clic para modificar el estilo de título del patrón</a:t>
            </a:r>
            <a:endParaRPr lang="ca-ES" dirty="0"/>
          </a:p>
        </p:txBody>
      </p:sp>
      <p:pic>
        <p:nvPicPr>
          <p:cNvPr id="7" name="6 Imagen" descr="barra.jpg"/>
          <p:cNvPicPr>
            <a:picLocks noChangeAspect="1"/>
          </p:cNvPicPr>
          <p:nvPr userDrawn="1"/>
        </p:nvPicPr>
        <p:blipFill>
          <a:blip r:embed="rId3" cstate="print"/>
          <a:stretch>
            <a:fillRect/>
          </a:stretch>
        </p:blipFill>
        <p:spPr>
          <a:xfrm>
            <a:off x="0" y="6675120"/>
            <a:ext cx="9144000" cy="182880"/>
          </a:xfrm>
          <a:prstGeom prst="rect">
            <a:avLst/>
          </a:prstGeom>
        </p:spPr>
      </p:pic>
    </p:spTree>
    <p:extLst>
      <p:ext uri="{BB962C8B-B14F-4D97-AF65-F5344CB8AC3E}">
        <p14:creationId xmlns:p14="http://schemas.microsoft.com/office/powerpoint/2010/main" val="95636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5" name="Picture 4" descr="C:\Users\Francesca\Documents\MEDINA\Logos\medina_-new4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74613"/>
            <a:ext cx="1590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3"/>
          <p:cNvGrpSpPr>
            <a:grpSpLocks/>
          </p:cNvGrpSpPr>
          <p:nvPr/>
        </p:nvGrpSpPr>
        <p:grpSpPr bwMode="auto">
          <a:xfrm>
            <a:off x="1143000" y="857250"/>
            <a:ext cx="7858125" cy="5357813"/>
            <a:chOff x="1117390" y="848900"/>
            <a:chExt cx="7598807" cy="5724166"/>
          </a:xfrm>
        </p:grpSpPr>
        <p:cxnSp>
          <p:nvCxnSpPr>
            <p:cNvPr id="7" name="Straight Connector 7"/>
            <p:cNvCxnSpPr>
              <a:cxnSpLocks noChangeShapeType="1"/>
            </p:cNvCxnSpPr>
            <p:nvPr/>
          </p:nvCxnSpPr>
          <p:spPr bwMode="auto">
            <a:xfrm>
              <a:off x="1547222" y="848900"/>
              <a:ext cx="7167441" cy="8481"/>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cxnSp>
          <p:nvCxnSpPr>
            <p:cNvPr id="8" name="Straight Connector 9"/>
            <p:cNvCxnSpPr>
              <a:cxnSpLocks noChangeShapeType="1"/>
            </p:cNvCxnSpPr>
            <p:nvPr/>
          </p:nvCxnSpPr>
          <p:spPr bwMode="auto">
            <a:xfrm rot="5400000" flipH="1" flipV="1">
              <a:off x="1045754" y="923928"/>
              <a:ext cx="571569" cy="428297"/>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cxnSp>
          <p:nvCxnSpPr>
            <p:cNvPr id="9" name="Straight Connector 18"/>
            <p:cNvCxnSpPr>
              <a:cxnSpLocks noChangeShapeType="1"/>
            </p:cNvCxnSpPr>
            <p:nvPr/>
          </p:nvCxnSpPr>
          <p:spPr bwMode="auto">
            <a:xfrm>
              <a:off x="1197216" y="6530664"/>
              <a:ext cx="7502095" cy="42402"/>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cxnSp>
          <p:nvCxnSpPr>
            <p:cNvPr id="10" name="Straight Connector 21"/>
            <p:cNvCxnSpPr>
              <a:cxnSpLocks noChangeShapeType="1"/>
            </p:cNvCxnSpPr>
            <p:nvPr/>
          </p:nvCxnSpPr>
          <p:spPr bwMode="auto">
            <a:xfrm rot="5400000">
              <a:off x="5857587" y="3714456"/>
              <a:ext cx="5715685" cy="1535"/>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grpSp>
      <p:pic>
        <p:nvPicPr>
          <p:cNvPr id="1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9788" y="6303963"/>
            <a:ext cx="58578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a:spLocks noChangeArrowheads="1"/>
          </p:cNvSpPr>
          <p:nvPr/>
        </p:nvSpPr>
        <p:spPr bwMode="auto">
          <a:xfrm>
            <a:off x="2484438" y="6381750"/>
            <a:ext cx="5975350" cy="276225"/>
          </a:xfrm>
          <a:prstGeom prst="rect">
            <a:avLst/>
          </a:prstGeom>
          <a:noFill/>
          <a:ln w="9525">
            <a:noFill/>
            <a:miter lim="800000"/>
            <a:headEnd/>
            <a:tailEnd/>
          </a:ln>
        </p:spPr>
        <p:txBody>
          <a:bodyPr>
            <a:spAutoFit/>
          </a:bodyPr>
          <a:lstStyle/>
          <a:p>
            <a:pPr algn="ctr" fontAlgn="auto">
              <a:spcBef>
                <a:spcPct val="20000"/>
              </a:spcBef>
              <a:spcAft>
                <a:spcPts val="0"/>
              </a:spcAft>
              <a:defRPr/>
            </a:pPr>
            <a:r>
              <a:rPr lang="en-US" sz="1200" b="1">
                <a:solidFill>
                  <a:srgbClr val="003399"/>
                </a:solidFill>
                <a:latin typeface="Tahoma" pitchFamily="34" charset="0"/>
                <a:cs typeface="+mn-cs"/>
              </a:rPr>
              <a:t>Project supported by the EC under FP7-ENV-2011-1 n°282977</a:t>
            </a:r>
            <a:endParaRPr lang="it-IT" sz="1200" b="1">
              <a:solidFill>
                <a:srgbClr val="003399"/>
              </a:solidFill>
              <a:latin typeface="Tahoma" pitchFamily="34" charset="0"/>
              <a:cs typeface="+mn-cs"/>
            </a:endParaRPr>
          </a:p>
        </p:txBody>
      </p:sp>
      <p:pic>
        <p:nvPicPr>
          <p:cNvPr id="13" name="Picture 10" descr="C:\Users\Francesca\Documents\MEDINA\01_Modelli\Acqua2.jpg"/>
          <p:cNvPicPr>
            <a:picLocks noChangeAspect="1" noChangeArrowheads="1"/>
          </p:cNvPicPr>
          <p:nvPr/>
        </p:nvPicPr>
        <p:blipFill>
          <a:blip r:embed="rId4"/>
          <a:srcRect r="27885"/>
          <a:stretch>
            <a:fillRect/>
          </a:stretch>
        </p:blipFill>
        <p:spPr bwMode="auto">
          <a:xfrm>
            <a:off x="107950" y="1052513"/>
            <a:ext cx="1117600" cy="5549900"/>
          </a:xfrm>
          <a:prstGeom prst="rect">
            <a:avLst/>
          </a:prstGeom>
          <a:noFill/>
          <a:ln w="9525">
            <a:noFill/>
            <a:miter lim="800000"/>
            <a:headEnd/>
            <a:tailEnd/>
          </a:ln>
          <a:effectLst>
            <a:outerShdw dist="114300" dir="3180010" algn="tl" rotWithShape="0">
              <a:srgbClr val="333333"/>
            </a:outerShdw>
          </a:effectLst>
        </p:spPr>
      </p:pic>
      <p:sp>
        <p:nvSpPr>
          <p:cNvPr id="14" name="CasellaDiTesto 13"/>
          <p:cNvSpPr txBox="1">
            <a:spLocks noChangeArrowheads="1"/>
          </p:cNvSpPr>
          <p:nvPr/>
        </p:nvSpPr>
        <p:spPr bwMode="auto">
          <a:xfrm>
            <a:off x="1835150" y="188913"/>
            <a:ext cx="6553200" cy="338137"/>
          </a:xfrm>
          <a:prstGeom prst="rect">
            <a:avLst/>
          </a:prstGeom>
          <a:noFill/>
          <a:ln w="9525">
            <a:noFill/>
            <a:miter lim="800000"/>
            <a:headEnd/>
            <a:tailEnd/>
          </a:ln>
        </p:spPr>
        <p:txBody>
          <a:bodyPr>
            <a:spAutoFit/>
          </a:bodyPr>
          <a:lstStyle/>
          <a:p>
            <a:pPr algn="ctr" fontAlgn="auto">
              <a:spcBef>
                <a:spcPct val="20000"/>
              </a:spcBef>
              <a:spcAft>
                <a:spcPts val="0"/>
              </a:spcAft>
              <a:defRPr/>
            </a:pPr>
            <a:r>
              <a:rPr lang="en-US" sz="1600" b="1">
                <a:solidFill>
                  <a:srgbClr val="003399"/>
                </a:solidFill>
                <a:latin typeface="Tahoma" pitchFamily="34" charset="0"/>
                <a:cs typeface="+mn-cs"/>
              </a:rPr>
              <a:t>Marine Ecosystem Dynamics and Indicators for North Africa         </a:t>
            </a:r>
            <a:endParaRPr lang="it-IT" sz="1600" b="1">
              <a:solidFill>
                <a:srgbClr val="003399"/>
              </a:solidFill>
              <a:latin typeface="Tahoma" pitchFamily="34" charset="0"/>
              <a:cs typeface="+mn-cs"/>
            </a:endParaRPr>
          </a:p>
        </p:txBody>
      </p:sp>
      <p:pic>
        <p:nvPicPr>
          <p:cNvPr id="15" name="Picture 2" descr="jau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6308725"/>
            <a:ext cx="636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ctrTitle"/>
          </p:nvPr>
        </p:nvSpPr>
        <p:spPr>
          <a:xfrm>
            <a:off x="1619250" y="1340768"/>
            <a:ext cx="7127875" cy="1470025"/>
          </a:xfrm>
        </p:spPr>
        <p:txBody>
          <a:bodyPr/>
          <a:lstStyle>
            <a:lvl1pPr>
              <a:defRPr sz="3600"/>
            </a:lvl1pPr>
          </a:lstStyle>
          <a:p>
            <a:r>
              <a:rPr lang="it-IT" dirty="0" smtClean="0"/>
              <a:t>Fare clic per modificare lo stile del titolo</a:t>
            </a:r>
            <a:endParaRPr lang="en-GB" dirty="0"/>
          </a:p>
        </p:txBody>
      </p:sp>
      <p:sp>
        <p:nvSpPr>
          <p:cNvPr id="17412" name="Rectangle 4"/>
          <p:cNvSpPr>
            <a:spLocks noGrp="1" noChangeArrowheads="1"/>
          </p:cNvSpPr>
          <p:nvPr>
            <p:ph type="subTitle" idx="1"/>
          </p:nvPr>
        </p:nvSpPr>
        <p:spPr>
          <a:xfrm>
            <a:off x="1619250" y="3068960"/>
            <a:ext cx="7056438" cy="1752600"/>
          </a:xfrm>
        </p:spPr>
        <p:txBody>
          <a:bodyPr/>
          <a:lstStyle>
            <a:lvl1pPr marL="0" indent="0" algn="ctr">
              <a:buFontTx/>
              <a:buNone/>
              <a:defRPr/>
            </a:lvl1pPr>
          </a:lstStyle>
          <a:p>
            <a:r>
              <a:rPr lang="it-IT" smtClean="0"/>
              <a:t>Fare clic per modificare lo stile del sottotitolo dello schema</a:t>
            </a:r>
            <a:endParaRPr lang="en-GB"/>
          </a:p>
        </p:txBody>
      </p:sp>
      <p:sp>
        <p:nvSpPr>
          <p:cNvPr id="31" name="Segnaposto immagine 30"/>
          <p:cNvSpPr>
            <a:spLocks noGrp="1"/>
          </p:cNvSpPr>
          <p:nvPr>
            <p:ph type="pic" sz="quarter" idx="10"/>
          </p:nvPr>
        </p:nvSpPr>
        <p:spPr>
          <a:xfrm>
            <a:off x="3779912" y="4797425"/>
            <a:ext cx="2880345" cy="1152525"/>
          </a:xfrm>
        </p:spPr>
        <p:txBody>
          <a:bodyPr rtlCol="0">
            <a:normAutofit/>
          </a:bodyPr>
          <a:lstStyle>
            <a:lvl1pPr algn="ctr">
              <a:buNone/>
              <a:defRPr sz="2400" baseline="0"/>
            </a:lvl1pPr>
          </a:lstStyle>
          <a:p>
            <a:pPr lvl="0"/>
            <a:r>
              <a:rPr lang="it-IT" noProof="0" dirty="0" smtClean="0"/>
              <a:t>Fare clic sull'icona per inserire un'immagine</a:t>
            </a:r>
            <a:endParaRPr lang="it-IT" noProof="0" dirty="0"/>
          </a:p>
        </p:txBody>
      </p:sp>
    </p:spTree>
    <p:extLst>
      <p:ext uri="{BB962C8B-B14F-4D97-AF65-F5344CB8AC3E}">
        <p14:creationId xmlns:p14="http://schemas.microsoft.com/office/powerpoint/2010/main" val="233753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11-12 June 2015, Bari-Italy.</a:t>
            </a:r>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r>
              <a:rPr lang="it-IT" smtClean="0"/>
              <a:t>11-12 June 2015, Bari-Italy.</a:t>
            </a:r>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r>
              <a:rPr lang="it-IT" smtClean="0"/>
              <a:t>11-12 June 2015, Bari-Italy.</a:t>
            </a:r>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r>
              <a:rPr lang="it-IT" smtClean="0"/>
              <a:t>11-12 June 2015, Bari-Italy.</a:t>
            </a: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E7A41E1B-4F70-4964-A407-84C68BE8251C}"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it-IT" smtClean="0"/>
              <a:t>11-12 June 2015, Bari-Italy.</a:t>
            </a: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 id="2147483697" r:id="rId13"/>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1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hyperlink" Target="http://www.medinaproject.eu/" TargetMode="External"/><Relationship Id="rId1" Type="http://schemas.openxmlformats.org/officeDocument/2006/relationships/slideLayout" Target="../slideLayouts/slideLayout13.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07/s10661-015-4316-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docid=miw60UqbDbHm1M&amp;tbnid=aojjvdLb-7qhVM:&amp;ved=0CAUQjRw&amp;url=http://ec.europa.eu/environment/marine/good-environmental-status/descriptor-4/index_en.htm&amp;ei=5HWBU4P9PMekPYSqgbgK&amp;bvm=bv.67720277,d.ZWU&amp;psig=AFQjCNEFLjH5r2zhWDfY8EgG62MPzrW8Ag&amp;ust=1401079630448423"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6941" y="908720"/>
            <a:ext cx="8892480" cy="1363339"/>
          </a:xfrm>
        </p:spPr>
        <p:txBody>
          <a:bodyPr>
            <a:normAutofit fontScale="90000"/>
          </a:bodyPr>
          <a:lstStyle/>
          <a:p>
            <a:r>
              <a:rPr lang="en-US" sz="3200" dirty="0"/>
              <a:t>"The potential role of EV in the implementation of the MSFD and the </a:t>
            </a:r>
            <a:br>
              <a:rPr lang="en-US" sz="3200" dirty="0"/>
            </a:br>
            <a:r>
              <a:rPr lang="en-US" sz="3200" dirty="0"/>
              <a:t>UNEP-MAP Ecosystem Approach". </a:t>
            </a:r>
            <a:endParaRPr lang="it-IT" sz="3200" dirty="0">
              <a:effectLst/>
            </a:endParaRPr>
          </a:p>
        </p:txBody>
      </p:sp>
      <p:sp>
        <p:nvSpPr>
          <p:cNvPr id="3" name="2 Subtítulo"/>
          <p:cNvSpPr>
            <a:spLocks noGrp="1"/>
          </p:cNvSpPr>
          <p:nvPr>
            <p:ph type="subTitle" idx="1"/>
          </p:nvPr>
        </p:nvSpPr>
        <p:spPr>
          <a:xfrm>
            <a:off x="1068784" y="2276872"/>
            <a:ext cx="7772400" cy="432048"/>
          </a:xfrm>
        </p:spPr>
        <p:txBody>
          <a:bodyPr>
            <a:normAutofit/>
          </a:bodyPr>
          <a:lstStyle/>
          <a:p>
            <a:r>
              <a:rPr lang="en-GB" sz="1800" i="1" dirty="0" smtClean="0"/>
              <a:t>11-12 June 2015, Bari-Italy</a:t>
            </a:r>
            <a:endParaRPr lang="en-GB" sz="1800" i="1" noProof="0" dirty="0" smtClean="0"/>
          </a:p>
        </p:txBody>
      </p:sp>
      <p:sp>
        <p:nvSpPr>
          <p:cNvPr id="7" name="Rectangle 2"/>
          <p:cNvSpPr txBox="1">
            <a:spLocks noChangeArrowheads="1"/>
          </p:cNvSpPr>
          <p:nvPr/>
        </p:nvSpPr>
        <p:spPr>
          <a:xfrm>
            <a:off x="251520" y="4005064"/>
            <a:ext cx="3276600" cy="914400"/>
          </a:xfrm>
          <a:prstGeom prst="rect">
            <a:avLst/>
          </a:prstGeom>
        </p:spPr>
        <p:txBody>
          <a:bodyPr/>
          <a:lstStyle>
            <a:lvl1pPr eaLnBrk="1" hangingPunct="1">
              <a:spcBef>
                <a:spcPct val="50000"/>
              </a:spcBef>
              <a:defRPr lang="en-US" sz="1200" b="1" i="0">
                <a:solidFill>
                  <a:srgbClr val="0061A7"/>
                </a:solidFill>
                <a:effectLst>
                  <a:outerShdw blurRad="38100" dist="38100" dir="2700000" algn="tl">
                    <a:srgbClr val="C0C0C0"/>
                  </a:outerShdw>
                </a:effectLst>
              </a:defRPr>
            </a:lvl1pPr>
          </a:lstStyle>
          <a:p>
            <a:pPr>
              <a:defRPr/>
            </a:pPr>
            <a:r>
              <a:rPr dirty="0" smtClean="0"/>
              <a:t>Coordinating an Observation Network of Networks </a:t>
            </a:r>
            <a:r>
              <a:rPr dirty="0" err="1" smtClean="0"/>
              <a:t>EnCompassing</a:t>
            </a:r>
            <a:r>
              <a:rPr dirty="0" smtClean="0"/>
              <a:t> </a:t>
            </a:r>
            <a:r>
              <a:rPr dirty="0" err="1" smtClean="0"/>
              <a:t>saTellite</a:t>
            </a:r>
            <a:r>
              <a:rPr dirty="0" smtClean="0"/>
              <a:t> and IN-situ to fill the Gaps in European Observations</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74" y="113528"/>
            <a:ext cx="14001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692925" y="5952703"/>
            <a:ext cx="2267744" cy="788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LOGO</a:t>
            </a:r>
            <a:endParaRPr lang="en-US" dirty="0"/>
          </a:p>
        </p:txBody>
      </p:sp>
      <p:pic>
        <p:nvPicPr>
          <p:cNvPr id="18" name="Immagine 17"/>
          <p:cNvPicPr/>
          <p:nvPr/>
        </p:nvPicPr>
        <p:blipFill>
          <a:blip r:embed="rId3" cstate="print">
            <a:extLst>
              <a:ext uri="{28A0092B-C50C-407E-A947-70E740481C1C}">
                <a14:useLocalDpi xmlns:a14="http://schemas.microsoft.com/office/drawing/2010/main" val="0"/>
              </a:ext>
            </a:extLst>
          </a:blip>
          <a:stretch>
            <a:fillRect/>
          </a:stretch>
        </p:blipFill>
        <p:spPr>
          <a:xfrm>
            <a:off x="251520" y="149088"/>
            <a:ext cx="1007745" cy="669290"/>
          </a:xfrm>
          <a:prstGeom prst="rect">
            <a:avLst/>
          </a:prstGeom>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362" y="357497"/>
            <a:ext cx="2962806" cy="46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1042448" y="2708920"/>
            <a:ext cx="7885527" cy="129614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sz="1800" i="1" dirty="0" smtClean="0"/>
              <a:t>Societal Benefit Area: Ecosystems</a:t>
            </a:r>
          </a:p>
          <a:p>
            <a:r>
              <a:rPr lang="en-GB" sz="1800" i="1" dirty="0" smtClean="0"/>
              <a:t>Name(s):: Roberto </a:t>
            </a:r>
            <a:r>
              <a:rPr lang="en-GB" sz="1800" i="1" dirty="0" err="1" smtClean="0"/>
              <a:t>Pastres</a:t>
            </a:r>
            <a:r>
              <a:rPr lang="en-GB" sz="1800" i="1" dirty="0" smtClean="0"/>
              <a:t>………</a:t>
            </a:r>
          </a:p>
          <a:p>
            <a:r>
              <a:rPr lang="en-GB" sz="1800" i="1" dirty="0" smtClean="0"/>
              <a:t>Institution: Ca’ </a:t>
            </a:r>
            <a:r>
              <a:rPr lang="en-GB" sz="1800" i="1" dirty="0" err="1" smtClean="0"/>
              <a:t>Foscari</a:t>
            </a:r>
            <a:r>
              <a:rPr lang="en-GB" sz="1800" i="1" dirty="0" smtClean="0"/>
              <a:t> University Venice - Italy……..</a:t>
            </a:r>
          </a:p>
        </p:txBody>
      </p:sp>
      <p:pic>
        <p:nvPicPr>
          <p:cNvPr id="10" name="Picture 23" descr="Università Ca' Foscari Venez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5187" y="5952703"/>
            <a:ext cx="2023221" cy="78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37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6668" y="0"/>
            <a:ext cx="8229600" cy="1143000"/>
          </a:xfrm>
        </p:spPr>
        <p:txBody>
          <a:bodyPr>
            <a:noAutofit/>
          </a:bodyPr>
          <a:lstStyle/>
          <a:p>
            <a:pPr algn="ctr"/>
            <a:r>
              <a:rPr lang="en-US" sz="2800" dirty="0" smtClean="0"/>
              <a:t>Key issues 2) Assessment</a:t>
            </a:r>
            <a:endParaRPr lang="en-US" sz="28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3" name="Segnaposto contenuto 2"/>
          <p:cNvSpPr>
            <a:spLocks noGrp="1"/>
          </p:cNvSpPr>
          <p:nvPr>
            <p:ph idx="1"/>
          </p:nvPr>
        </p:nvSpPr>
        <p:spPr/>
        <p:txBody>
          <a:bodyPr/>
          <a:lstStyle/>
          <a:p>
            <a:pPr marL="109728" indent="0">
              <a:buNone/>
            </a:pPr>
            <a:r>
              <a:rPr lang="it-IT" dirty="0" smtClean="0"/>
              <a:t>In </a:t>
            </a:r>
            <a:r>
              <a:rPr lang="it-IT" dirty="0" err="1" smtClean="0"/>
              <a:t>fact</a:t>
            </a:r>
            <a:r>
              <a:rPr lang="it-IT" dirty="0" smtClean="0"/>
              <a:t>, </a:t>
            </a:r>
            <a:r>
              <a:rPr lang="it-IT" dirty="0" err="1" smtClean="0"/>
              <a:t>assessment</a:t>
            </a:r>
            <a:r>
              <a:rPr lang="it-IT" dirty="0" smtClean="0"/>
              <a:t> </a:t>
            </a:r>
            <a:r>
              <a:rPr lang="it-IT" dirty="0" err="1" smtClean="0"/>
              <a:t>is</a:t>
            </a:r>
            <a:r>
              <a:rPr lang="it-IT" dirty="0" smtClean="0"/>
              <a:t> </a:t>
            </a:r>
            <a:r>
              <a:rPr lang="it-IT" dirty="0" err="1" smtClean="0"/>
              <a:t>not</a:t>
            </a:r>
            <a:r>
              <a:rPr lang="it-IT" dirty="0" smtClean="0"/>
              <a:t> </a:t>
            </a:r>
            <a:r>
              <a:rPr lang="it-IT" dirty="0" err="1" smtClean="0"/>
              <a:t>addressed</a:t>
            </a:r>
            <a:r>
              <a:rPr lang="it-IT" dirty="0" smtClean="0"/>
              <a:t> in </a:t>
            </a:r>
            <a:r>
              <a:rPr lang="it-IT" dirty="0" err="1" smtClean="0"/>
              <a:t>Hayes</a:t>
            </a:r>
            <a:r>
              <a:rPr lang="it-IT" dirty="0" smtClean="0"/>
              <a:t> et. </a:t>
            </a:r>
            <a:r>
              <a:rPr lang="it-IT" dirty="0"/>
              <a:t>a</a:t>
            </a:r>
            <a:r>
              <a:rPr lang="it-IT" dirty="0" smtClean="0"/>
              <a:t>l.</a:t>
            </a:r>
          </a:p>
          <a:p>
            <a:pPr marL="109728" indent="0">
              <a:buNone/>
            </a:pPr>
            <a:r>
              <a:rPr lang="it-IT" dirty="0" err="1" smtClean="0"/>
              <a:t>Assessment</a:t>
            </a:r>
            <a:r>
              <a:rPr lang="it-IT" dirty="0" smtClean="0"/>
              <a:t> </a:t>
            </a:r>
            <a:r>
              <a:rPr lang="it-IT" dirty="0" err="1" smtClean="0"/>
              <a:t>is</a:t>
            </a:r>
            <a:r>
              <a:rPr lang="it-IT" dirty="0" smtClean="0"/>
              <a:t> </a:t>
            </a:r>
            <a:r>
              <a:rPr lang="it-IT" dirty="0" err="1" smtClean="0"/>
              <a:t>not</a:t>
            </a:r>
            <a:r>
              <a:rPr lang="it-IT" dirty="0" smtClean="0"/>
              <a:t> «time </a:t>
            </a:r>
            <a:r>
              <a:rPr lang="it-IT" dirty="0" err="1" smtClean="0"/>
              <a:t>series</a:t>
            </a:r>
            <a:r>
              <a:rPr lang="it-IT" dirty="0" smtClean="0"/>
              <a:t> </a:t>
            </a:r>
            <a:r>
              <a:rPr lang="it-IT" dirty="0" err="1" smtClean="0"/>
              <a:t>analysis</a:t>
            </a:r>
            <a:r>
              <a:rPr lang="it-IT" dirty="0" smtClean="0"/>
              <a:t>»: </a:t>
            </a:r>
            <a:r>
              <a:rPr lang="it-IT" dirty="0" err="1" smtClean="0"/>
              <a:t>we</a:t>
            </a:r>
            <a:r>
              <a:rPr lang="it-IT" dirty="0" smtClean="0"/>
              <a:t> </a:t>
            </a:r>
            <a:r>
              <a:rPr lang="it-IT" dirty="0" err="1" smtClean="0"/>
              <a:t>need</a:t>
            </a:r>
            <a:r>
              <a:rPr lang="it-IT" dirty="0" smtClean="0"/>
              <a:t> integrative </a:t>
            </a:r>
            <a:r>
              <a:rPr lang="it-IT" dirty="0" err="1" smtClean="0"/>
              <a:t>assessment</a:t>
            </a:r>
            <a:r>
              <a:rPr lang="it-IT" dirty="0" smtClean="0"/>
              <a:t> </a:t>
            </a:r>
            <a:r>
              <a:rPr lang="it-IT" dirty="0" err="1" smtClean="0"/>
              <a:t>methodologies</a:t>
            </a:r>
            <a:r>
              <a:rPr lang="it-IT" dirty="0" smtClean="0"/>
              <a:t> in </a:t>
            </a:r>
            <a:r>
              <a:rPr lang="it-IT" dirty="0" err="1" smtClean="0"/>
              <a:t>order</a:t>
            </a:r>
            <a:r>
              <a:rPr lang="it-IT" dirty="0" smtClean="0"/>
              <a:t> to </a:t>
            </a:r>
            <a:r>
              <a:rPr lang="it-IT" dirty="0" err="1" smtClean="0"/>
              <a:t>inform</a:t>
            </a:r>
            <a:r>
              <a:rPr lang="it-IT" dirty="0" smtClean="0"/>
              <a:t> </a:t>
            </a:r>
            <a:r>
              <a:rPr lang="it-IT" dirty="0" err="1" smtClean="0"/>
              <a:t>decision</a:t>
            </a:r>
            <a:r>
              <a:rPr lang="it-IT" dirty="0" smtClean="0"/>
              <a:t> </a:t>
            </a:r>
            <a:r>
              <a:rPr lang="it-IT" dirty="0" err="1" smtClean="0"/>
              <a:t>makers</a:t>
            </a:r>
            <a:r>
              <a:rPr lang="it-IT" dirty="0" smtClean="0"/>
              <a:t>.</a:t>
            </a:r>
          </a:p>
          <a:p>
            <a:pPr marL="109728" indent="0">
              <a:buNone/>
            </a:pPr>
            <a:endParaRPr lang="it-IT" dirty="0" smtClean="0"/>
          </a:p>
          <a:p>
            <a:pPr marL="109728" indent="0">
              <a:buNone/>
            </a:pPr>
            <a:r>
              <a:rPr lang="it-IT" dirty="0" err="1" smtClean="0"/>
              <a:t>Such</a:t>
            </a:r>
            <a:r>
              <a:rPr lang="it-IT" dirty="0" smtClean="0"/>
              <a:t> </a:t>
            </a:r>
            <a:r>
              <a:rPr lang="it-IT" dirty="0" err="1" smtClean="0"/>
              <a:t>methologies</a:t>
            </a:r>
            <a:r>
              <a:rPr lang="it-IT" dirty="0" smtClean="0"/>
              <a:t> </a:t>
            </a:r>
            <a:r>
              <a:rPr lang="it-IT" dirty="0" err="1" smtClean="0"/>
              <a:t>should</a:t>
            </a:r>
            <a:r>
              <a:rPr lang="it-IT" dirty="0" smtClean="0"/>
              <a:t> be </a:t>
            </a:r>
            <a:r>
              <a:rPr lang="it-IT" dirty="0" err="1" smtClean="0"/>
              <a:t>identified</a:t>
            </a:r>
            <a:r>
              <a:rPr lang="it-IT" dirty="0" smtClean="0"/>
              <a:t> and </a:t>
            </a:r>
            <a:r>
              <a:rPr lang="it-IT" dirty="0" err="1" smtClean="0"/>
              <a:t>tested</a:t>
            </a:r>
            <a:r>
              <a:rPr lang="it-IT" dirty="0" smtClean="0"/>
              <a:t>!</a:t>
            </a:r>
            <a:endParaRPr lang="it-IT" dirty="0"/>
          </a:p>
        </p:txBody>
      </p:sp>
    </p:spTree>
    <p:extLst>
      <p:ext uri="{BB962C8B-B14F-4D97-AF65-F5344CB8AC3E}">
        <p14:creationId xmlns:p14="http://schemas.microsoft.com/office/powerpoint/2010/main" val="188264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8579296" cy="4864720"/>
          </a:xfrm>
        </p:spPr>
        <p:txBody>
          <a:bodyPr>
            <a:normAutofit fontScale="70000" lnSpcReduction="20000"/>
          </a:bodyPr>
          <a:lstStyle/>
          <a:p>
            <a:pPr marL="109728" indent="0">
              <a:buNone/>
            </a:pPr>
            <a:r>
              <a:rPr lang="en-US" b="1" dirty="0"/>
              <a:t>T</a:t>
            </a:r>
            <a:r>
              <a:rPr lang="en-US" b="1" dirty="0" smtClean="0"/>
              <a:t>o </a:t>
            </a:r>
            <a:r>
              <a:rPr lang="en-US" b="1" dirty="0"/>
              <a:t>what extent these EVs </a:t>
            </a:r>
            <a:r>
              <a:rPr lang="en-US" b="1" dirty="0" smtClean="0"/>
              <a:t>(if any) are </a:t>
            </a:r>
            <a:r>
              <a:rPr lang="en-US" b="1" dirty="0"/>
              <a:t>validated and used </a:t>
            </a:r>
            <a:endParaRPr lang="en-US" b="1" dirty="0" smtClean="0"/>
          </a:p>
          <a:p>
            <a:r>
              <a:rPr lang="en-US" b="1" dirty="0" smtClean="0">
                <a:solidFill>
                  <a:schemeClr val="accent4"/>
                </a:solidFill>
              </a:rPr>
              <a:t>As far as I know, proposed marine EV have not been validated as yet</a:t>
            </a:r>
          </a:p>
          <a:p>
            <a:pPr marL="109728" lvl="0" indent="0">
              <a:buNone/>
            </a:pPr>
            <a:r>
              <a:rPr lang="en-GB" b="1" dirty="0"/>
              <a:t>Are the EVs linked to applications and users</a:t>
            </a:r>
            <a:r>
              <a:rPr lang="en-GB" b="1" dirty="0" smtClean="0"/>
              <a:t>?</a:t>
            </a:r>
          </a:p>
          <a:p>
            <a:pPr marL="109728" lvl="0" indent="0">
              <a:buNone/>
            </a:pPr>
            <a:r>
              <a:rPr lang="en-GB" b="1" dirty="0" smtClean="0">
                <a:solidFill>
                  <a:schemeClr val="accent4"/>
                </a:solidFill>
              </a:rPr>
              <a:t>There is a strong need and a huge potential for applying Marine EVs in the implementation of the EU MSFD and of the UNEP-MAP Ecosystem Approach (</a:t>
            </a:r>
            <a:r>
              <a:rPr lang="en-GB" b="1" dirty="0" err="1" smtClean="0">
                <a:solidFill>
                  <a:schemeClr val="accent4"/>
                </a:solidFill>
              </a:rPr>
              <a:t>EcAp</a:t>
            </a:r>
            <a:r>
              <a:rPr lang="en-GB" b="1" dirty="0" smtClean="0">
                <a:solidFill>
                  <a:schemeClr val="accent4"/>
                </a:solidFill>
              </a:rPr>
              <a:t>): in these frameworks </a:t>
            </a:r>
            <a:r>
              <a:rPr lang="en-GB" b="1" u="sng" dirty="0" smtClean="0">
                <a:solidFill>
                  <a:schemeClr val="accent4"/>
                </a:solidFill>
              </a:rPr>
              <a:t>monitoring is mandatory</a:t>
            </a:r>
            <a:r>
              <a:rPr lang="en-GB" dirty="0" smtClean="0">
                <a:solidFill>
                  <a:schemeClr val="accent4"/>
                </a:solidFill>
              </a:rPr>
              <a:t>.</a:t>
            </a:r>
          </a:p>
          <a:p>
            <a:pPr marL="109728" lvl="0" indent="0">
              <a:buNone/>
            </a:pPr>
            <a:r>
              <a:rPr lang="en-GB" b="1" dirty="0" smtClean="0"/>
              <a:t>Who the users are?</a:t>
            </a:r>
          </a:p>
          <a:p>
            <a:pPr marL="109728" indent="0">
              <a:buNone/>
            </a:pPr>
            <a:r>
              <a:rPr lang="en-GB" b="1" dirty="0" smtClean="0">
                <a:solidFill>
                  <a:schemeClr val="accent4"/>
                </a:solidFill>
              </a:rPr>
              <a:t>In this case, users would be national environmental agencies to </a:t>
            </a:r>
            <a:r>
              <a:rPr lang="en-GB" b="1" dirty="0">
                <a:solidFill>
                  <a:schemeClr val="accent4"/>
                </a:solidFill>
              </a:rPr>
              <a:t>which the monitoring is </a:t>
            </a:r>
            <a:r>
              <a:rPr lang="en-GB" b="1" dirty="0" smtClean="0">
                <a:solidFill>
                  <a:schemeClr val="accent4"/>
                </a:solidFill>
              </a:rPr>
              <a:t>entrusted in the EU and MED countries </a:t>
            </a:r>
          </a:p>
          <a:p>
            <a:pPr marL="109728" lvl="0" indent="0">
              <a:buNone/>
            </a:pPr>
            <a:r>
              <a:rPr lang="en-GB" b="1" dirty="0" smtClean="0">
                <a:solidFill>
                  <a:prstClr val="black"/>
                </a:solidFill>
              </a:rPr>
              <a:t>Are </a:t>
            </a:r>
            <a:r>
              <a:rPr lang="en-GB" b="1" dirty="0">
                <a:solidFill>
                  <a:prstClr val="black"/>
                </a:solidFill>
              </a:rPr>
              <a:t>the EVs linked to an international body (i.e. a UN convention or similar) and is this body involved in accepting the EVs</a:t>
            </a:r>
            <a:r>
              <a:rPr lang="en-GB" dirty="0" smtClean="0">
                <a:solidFill>
                  <a:prstClr val="black"/>
                </a:solidFill>
              </a:rPr>
              <a:t>?</a:t>
            </a:r>
          </a:p>
          <a:p>
            <a:pPr lvl="0"/>
            <a:r>
              <a:rPr lang="en-GB" b="1" dirty="0" smtClean="0">
                <a:solidFill>
                  <a:schemeClr val="accent4"/>
                </a:solidFill>
              </a:rPr>
              <a:t>We need to link up with the EC and UNEP-MAP, in order to be have our say in the process of making operational the MSFD and </a:t>
            </a:r>
            <a:r>
              <a:rPr lang="en-GB" b="1" dirty="0" err="1" smtClean="0">
                <a:solidFill>
                  <a:schemeClr val="accent4"/>
                </a:solidFill>
              </a:rPr>
              <a:t>EcAp</a:t>
            </a:r>
            <a:r>
              <a:rPr lang="en-GB" b="1" dirty="0" smtClean="0">
                <a:solidFill>
                  <a:schemeClr val="accent4"/>
                </a:solidFill>
              </a:rPr>
              <a:t> indicators: in my view, this is a unique opportunity to obtain, in the future, time series which could improve out understanding of marine ecosystem dynamics and provide better governance.</a:t>
            </a:r>
            <a:endParaRPr lang="it-IT" b="1" dirty="0">
              <a:solidFill>
                <a:schemeClr val="accent4"/>
              </a:solidFill>
            </a:endParaRPr>
          </a:p>
          <a:p>
            <a:pPr lvl="0"/>
            <a:endParaRPr lang="it-IT" dirty="0"/>
          </a:p>
          <a:p>
            <a:pPr lvl="0"/>
            <a:endParaRPr lang="it-IT" dirty="0"/>
          </a:p>
          <a:p>
            <a:pPr marL="0" indent="0">
              <a:buNone/>
            </a:pPr>
            <a:endParaRPr lang="en-US" dirty="0"/>
          </a:p>
        </p:txBody>
      </p:sp>
      <p:sp>
        <p:nvSpPr>
          <p:cNvPr id="2" name="Titolo 1"/>
          <p:cNvSpPr>
            <a:spLocks noGrp="1"/>
          </p:cNvSpPr>
          <p:nvPr>
            <p:ph type="title"/>
          </p:nvPr>
        </p:nvSpPr>
        <p:spPr>
          <a:xfrm>
            <a:off x="1547664" y="25273"/>
            <a:ext cx="6347048" cy="1143000"/>
          </a:xfrm>
        </p:spPr>
        <p:txBody>
          <a:bodyPr>
            <a:normAutofit/>
          </a:bodyPr>
          <a:lstStyle/>
          <a:p>
            <a:pPr algn="ctr"/>
            <a:r>
              <a:rPr lang="en-US" sz="3600" i="1" dirty="0"/>
              <a:t>EVs validation and use</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89019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en-GB" dirty="0" smtClean="0"/>
              <a:t>Do </a:t>
            </a:r>
            <a:r>
              <a:rPr lang="en-GB" dirty="0"/>
              <a:t>you have a database with information on the EVs</a:t>
            </a:r>
            <a:r>
              <a:rPr lang="en-GB" dirty="0" smtClean="0"/>
              <a:t>?</a:t>
            </a:r>
          </a:p>
          <a:p>
            <a:pPr lvl="0"/>
            <a:r>
              <a:rPr lang="en-GB" dirty="0" smtClean="0"/>
              <a:t>Do you know network currently operational for medium-term/long-term </a:t>
            </a:r>
            <a:r>
              <a:rPr lang="en-GB" dirty="0"/>
              <a:t>monitoring</a:t>
            </a:r>
            <a:r>
              <a:rPr lang="en-GB" dirty="0" smtClean="0"/>
              <a:t>?</a:t>
            </a:r>
          </a:p>
          <a:p>
            <a:r>
              <a:rPr lang="en-GB" dirty="0"/>
              <a:t>Are the current operational networks operated by your community measuring the  EVs?</a:t>
            </a:r>
            <a:endParaRPr lang="it-IT" dirty="0"/>
          </a:p>
          <a:p>
            <a:pPr lvl="0"/>
            <a:endParaRPr lang="it-IT" dirty="0"/>
          </a:p>
          <a:p>
            <a:endParaRPr lang="en-US" dirty="0"/>
          </a:p>
        </p:txBody>
      </p:sp>
      <p:sp>
        <p:nvSpPr>
          <p:cNvPr id="2" name="Titolo 1"/>
          <p:cNvSpPr>
            <a:spLocks noGrp="1"/>
          </p:cNvSpPr>
          <p:nvPr>
            <p:ph type="title"/>
          </p:nvPr>
        </p:nvSpPr>
        <p:spPr/>
        <p:txBody>
          <a:bodyPr>
            <a:noAutofit/>
          </a:bodyPr>
          <a:lstStyle/>
          <a:p>
            <a:pPr algn="ctr"/>
            <a:r>
              <a:rPr lang="en-US" sz="3600" i="1" dirty="0" smtClean="0">
                <a:ea typeface="Calibri"/>
                <a:cs typeface="Times New Roman"/>
              </a:rPr>
              <a:t>Describing </a:t>
            </a:r>
            <a:r>
              <a:rPr lang="en-US" sz="3600" i="1" dirty="0">
                <a:ea typeface="Calibri"/>
                <a:cs typeface="Times New Roman"/>
              </a:rPr>
              <a:t>the monitoring networks currently operational</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21680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2400" dirty="0" smtClean="0"/>
              <a:t>Sustained monitoring of the Mediterranean Sea up to the EEZ is </a:t>
            </a:r>
            <a:r>
              <a:rPr lang="en-US" sz="2400" u="sng" dirty="0" smtClean="0"/>
              <a:t>mandatory</a:t>
            </a:r>
            <a:r>
              <a:rPr lang="en-US" sz="2400" dirty="0" smtClean="0"/>
              <a:t> for EU countries (MSFD) and contracting parties of the Barcelona Convention (UNEP-MAP </a:t>
            </a:r>
            <a:r>
              <a:rPr lang="en-US" sz="2400" dirty="0" err="1" smtClean="0"/>
              <a:t>EcAp</a:t>
            </a:r>
            <a:r>
              <a:rPr lang="en-US" sz="2400" dirty="0" smtClean="0"/>
              <a:t>)</a:t>
            </a:r>
            <a:endParaRPr lang="en-US" sz="24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p:txBody>
          <a:bodyPr/>
          <a:lstStyle/>
          <a:p>
            <a:endParaRPr lang="it-IT"/>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2" y="1575340"/>
            <a:ext cx="7267575"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53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200" dirty="0" smtClean="0"/>
              <a:t>Steps for the development of National marine strategies within MSFD</a:t>
            </a:r>
            <a:endParaRPr lang="en-US" sz="32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6" name="Immagine 1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2877" y="1440376"/>
            <a:ext cx="8004742" cy="203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668" y="3284984"/>
            <a:ext cx="80708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668" y="3883471"/>
            <a:ext cx="80708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p:cNvSpPr txBox="1">
            <a:spLocks noChangeArrowheads="1"/>
          </p:cNvSpPr>
          <p:nvPr/>
        </p:nvSpPr>
        <p:spPr bwMode="auto">
          <a:xfrm>
            <a:off x="3629860" y="4778821"/>
            <a:ext cx="1366836" cy="520700"/>
          </a:xfrm>
          <a:prstGeom prst="rect">
            <a:avLst/>
          </a:prstGeom>
          <a:noFill/>
          <a:ln w="6349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400"/>
              </a:spcBef>
              <a:buSzTx/>
              <a:buFontTx/>
              <a:buNone/>
            </a:pPr>
            <a:r>
              <a:rPr lang="it-IT" altLang="it-IT" sz="2400" b="1" dirty="0">
                <a:solidFill>
                  <a:srgbClr val="FF0000"/>
                </a:solidFill>
                <a:latin typeface="Tahoma" panose="020B0604030504040204" pitchFamily="34" charset="0"/>
              </a:rPr>
              <a:t>2020</a:t>
            </a:r>
          </a:p>
        </p:txBody>
      </p:sp>
      <p:sp>
        <p:nvSpPr>
          <p:cNvPr id="10" name="Text Box 21"/>
          <p:cNvSpPr txBox="1">
            <a:spLocks noChangeArrowheads="1"/>
          </p:cNvSpPr>
          <p:nvPr/>
        </p:nvSpPr>
        <p:spPr bwMode="auto">
          <a:xfrm>
            <a:off x="442668" y="5299521"/>
            <a:ext cx="8640763" cy="338554"/>
          </a:xfrm>
          <a:prstGeom prst="rect">
            <a:avLst/>
          </a:prstGeom>
          <a:solidFill>
            <a:srgbClr val="4F81BD"/>
          </a:solidFill>
          <a:ln w="25402">
            <a:solidFill>
              <a:srgbClr val="000000"/>
            </a:solidFill>
            <a:miter lim="800000"/>
            <a:headEnd/>
            <a:tailEnd/>
          </a:ln>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it-IT" altLang="it-IT" sz="1600" b="1" dirty="0">
                <a:solidFill>
                  <a:schemeClr val="bg1"/>
                </a:solidFill>
                <a:latin typeface="Tahoma" panose="020B0604030504040204" pitchFamily="34" charset="0"/>
              </a:rPr>
              <a:t>To </a:t>
            </a:r>
            <a:r>
              <a:rPr lang="it-IT" altLang="it-IT" sz="1600" b="1" dirty="0" err="1">
                <a:solidFill>
                  <a:schemeClr val="bg1"/>
                </a:solidFill>
                <a:latin typeface="Tahoma" panose="020B0604030504040204" pitchFamily="34" charset="0"/>
              </a:rPr>
              <a:t>achieve</a:t>
            </a:r>
            <a:r>
              <a:rPr lang="it-IT" altLang="it-IT" sz="1600" b="1" dirty="0">
                <a:solidFill>
                  <a:schemeClr val="bg1"/>
                </a:solidFill>
                <a:latin typeface="Tahoma" panose="020B0604030504040204" pitchFamily="34" charset="0"/>
              </a:rPr>
              <a:t> or </a:t>
            </a:r>
            <a:r>
              <a:rPr lang="it-IT" altLang="it-IT" sz="1600" b="1" dirty="0" err="1">
                <a:solidFill>
                  <a:schemeClr val="bg1"/>
                </a:solidFill>
                <a:latin typeface="Tahoma" panose="020B0604030504040204" pitchFamily="34" charset="0"/>
              </a:rPr>
              <a:t>maintain</a:t>
            </a:r>
            <a:r>
              <a:rPr lang="it-IT" altLang="it-IT" sz="1600" b="1" dirty="0">
                <a:solidFill>
                  <a:schemeClr val="bg1"/>
                </a:solidFill>
                <a:latin typeface="Tahoma" panose="020B0604030504040204" pitchFamily="34" charset="0"/>
              </a:rPr>
              <a:t> </a:t>
            </a:r>
            <a:r>
              <a:rPr lang="it-IT" altLang="it-IT" sz="1600" b="1" dirty="0" err="1">
                <a:solidFill>
                  <a:schemeClr val="bg1"/>
                </a:solidFill>
                <a:latin typeface="Tahoma" panose="020B0604030504040204" pitchFamily="34" charset="0"/>
              </a:rPr>
              <a:t>Good</a:t>
            </a:r>
            <a:r>
              <a:rPr lang="it-IT" altLang="it-IT" sz="1600" b="1" dirty="0">
                <a:solidFill>
                  <a:schemeClr val="bg1"/>
                </a:solidFill>
                <a:latin typeface="Tahoma" panose="020B0604030504040204" pitchFamily="34" charset="0"/>
              </a:rPr>
              <a:t> Environmental Status in the marine </a:t>
            </a:r>
            <a:r>
              <a:rPr lang="it-IT" altLang="it-IT" sz="1600" b="1" dirty="0" err="1">
                <a:solidFill>
                  <a:schemeClr val="bg1"/>
                </a:solidFill>
                <a:latin typeface="Tahoma" panose="020B0604030504040204" pitchFamily="34" charset="0"/>
              </a:rPr>
              <a:t>environment</a:t>
            </a:r>
            <a:endParaRPr lang="it-IT" altLang="it-IT" sz="1600" dirty="0">
              <a:solidFill>
                <a:schemeClr val="bg1"/>
              </a:solidFill>
              <a:latin typeface="Tahoma" panose="020B0604030504040204" pitchFamily="34" charset="0"/>
            </a:endParaRPr>
          </a:p>
        </p:txBody>
      </p:sp>
      <p:sp>
        <p:nvSpPr>
          <p:cNvPr id="11" name="Text Box 46"/>
          <p:cNvSpPr txBox="1">
            <a:spLocks noChangeArrowheads="1"/>
          </p:cNvSpPr>
          <p:nvPr/>
        </p:nvSpPr>
        <p:spPr bwMode="auto">
          <a:xfrm>
            <a:off x="1416050" y="5748345"/>
            <a:ext cx="6311900" cy="346075"/>
          </a:xfrm>
          <a:prstGeom prst="rect">
            <a:avLst/>
          </a:prstGeom>
          <a:solidFill>
            <a:srgbClr val="4F81BD"/>
          </a:solidFill>
          <a:ln w="9528">
            <a:solidFill>
              <a:srgbClr val="000000"/>
            </a:solidFill>
            <a:miter lim="800000"/>
            <a:headEnd/>
            <a:tailEnd/>
          </a:ln>
        </p:spPr>
        <p:txBody>
          <a:bodyPr wrap="none">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en-GB" altLang="it-IT" sz="1600" b="1" dirty="0">
                <a:solidFill>
                  <a:schemeClr val="bg1"/>
                </a:solidFill>
                <a:latin typeface="Tahoma" panose="020B0604030504040204" pitchFamily="34" charset="0"/>
              </a:rPr>
              <a:t>Adaptive management , with regular review (every 6 years</a:t>
            </a:r>
            <a:r>
              <a:rPr lang="en-GB" altLang="it-IT" sz="1600" b="1" dirty="0">
                <a:latin typeface="Tahoma" panose="020B0604030504040204" pitchFamily="34" charset="0"/>
              </a:rPr>
              <a:t>)</a:t>
            </a:r>
          </a:p>
        </p:txBody>
      </p:sp>
    </p:spTree>
    <p:extLst>
      <p:ext uri="{BB962C8B-B14F-4D97-AF65-F5344CB8AC3E}">
        <p14:creationId xmlns:p14="http://schemas.microsoft.com/office/powerpoint/2010/main" val="4377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err="1" smtClean="0"/>
              <a:t>Steps</a:t>
            </a:r>
            <a:r>
              <a:rPr lang="it-IT" dirty="0" smtClean="0"/>
              <a:t> </a:t>
            </a:r>
            <a:r>
              <a:rPr lang="it-IT" dirty="0" err="1" smtClean="0"/>
              <a:t>towards</a:t>
            </a:r>
            <a:r>
              <a:rPr lang="it-IT" dirty="0" smtClean="0"/>
              <a:t> the </a:t>
            </a:r>
            <a:r>
              <a:rPr lang="it-IT" dirty="0" err="1" smtClean="0"/>
              <a:t>implementation</a:t>
            </a:r>
            <a:r>
              <a:rPr lang="it-IT" dirty="0" smtClean="0"/>
              <a:t> of UNEP-MAP </a:t>
            </a:r>
            <a:r>
              <a:rPr lang="it-IT" dirty="0" err="1" smtClean="0"/>
              <a:t>EcAp</a:t>
            </a:r>
            <a:endParaRPr lang="it-IT" dirty="0"/>
          </a:p>
        </p:txBody>
      </p:sp>
      <p:graphicFrame>
        <p:nvGraphicFramePr>
          <p:cNvPr id="4" name="Diagrama 10"/>
          <p:cNvGraphicFramePr>
            <a:graphicFrameLocks noGrp="1"/>
          </p:cNvGraphicFramePr>
          <p:nvPr>
            <p:ph idx="1"/>
            <p:extLst>
              <p:ext uri="{D42A27DB-BD31-4B8C-83A1-F6EECF244321}">
                <p14:modId xmlns:p14="http://schemas.microsoft.com/office/powerpoint/2010/main" val="4085580055"/>
              </p:ext>
            </p:extLst>
          </p:nvPr>
        </p:nvGraphicFramePr>
        <p:xfrm>
          <a:off x="179512" y="1417638"/>
          <a:ext cx="9145016" cy="5035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49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ottotitolo 2"/>
          <p:cNvSpPr>
            <a:spLocks noGrp="1"/>
          </p:cNvSpPr>
          <p:nvPr>
            <p:ph type="subTitle" idx="1"/>
          </p:nvPr>
        </p:nvSpPr>
        <p:spPr>
          <a:xfrm>
            <a:off x="1476375" y="2708275"/>
            <a:ext cx="7056438" cy="1752600"/>
          </a:xfrm>
        </p:spPr>
        <p:txBody>
          <a:bodyPr/>
          <a:lstStyle/>
          <a:p>
            <a:endParaRPr lang="it-IT" altLang="it-IT" sz="2400" b="1" dirty="0" smtClean="0">
              <a:solidFill>
                <a:schemeClr val="tx2"/>
              </a:solidFill>
            </a:endParaRPr>
          </a:p>
          <a:p>
            <a:r>
              <a:rPr lang="it-IT" altLang="it-IT" sz="2400" b="1" dirty="0" smtClean="0">
                <a:solidFill>
                  <a:schemeClr val="tx2"/>
                </a:solidFill>
                <a:hlinkClick r:id="rId2"/>
              </a:rPr>
              <a:t>www.medinaproject.eu</a:t>
            </a:r>
            <a:r>
              <a:rPr lang="it-IT" altLang="it-IT" sz="2400" b="1" dirty="0" smtClean="0">
                <a:solidFill>
                  <a:schemeClr val="tx2"/>
                </a:solidFill>
              </a:rPr>
              <a:t>.</a:t>
            </a:r>
          </a:p>
          <a:p>
            <a:r>
              <a:rPr lang="it-IT" altLang="it-IT" sz="2400" b="1" dirty="0" smtClean="0">
                <a:solidFill>
                  <a:schemeClr val="tx2"/>
                </a:solidFill>
              </a:rPr>
              <a:t>www.medinageoportal.eu</a:t>
            </a:r>
          </a:p>
        </p:txBody>
      </p:sp>
      <p:pic>
        <p:nvPicPr>
          <p:cNvPr id="3075" name="Picture 23" descr="Università Ca' Foscari Venez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076700"/>
            <a:ext cx="11525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C:\Users\matteo\AppData\Local\Temp\Rar$DR31.696\loghi\logo-uab.jpg"/>
          <p:cNvPicPr>
            <a:picLocks noChangeAspect="1" noChangeArrowheads="1"/>
          </p:cNvPicPr>
          <p:nvPr/>
        </p:nvPicPr>
        <p:blipFill>
          <a:blip r:embed="rId4">
            <a:extLst>
              <a:ext uri="{28A0092B-C50C-407E-A947-70E740481C1C}">
                <a14:useLocalDpi xmlns:a14="http://schemas.microsoft.com/office/drawing/2010/main" val="0"/>
              </a:ext>
            </a:extLst>
          </a:blip>
          <a:srcRect l="7692" t="11871" r="7692" b="16901"/>
          <a:stretch>
            <a:fillRect/>
          </a:stretch>
        </p:blipFill>
        <p:spPr bwMode="auto">
          <a:xfrm>
            <a:off x="1908175" y="4724400"/>
            <a:ext cx="9239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C:\Users\matteo\AppData\Local\Temp\Rar$DR54.696\loghi\logo_up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868863"/>
            <a:ext cx="5746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C:\Users\matteo\AppData\Local\Temp\Rar$DR20.400\loghi\logo-ua-essaad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4941888"/>
            <a:ext cx="431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C:\Users\matteo\AppData\Local\Temp\Rar$DR34.400\loghi\logo-jr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013325"/>
            <a:ext cx="863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4" descr="C:\Users\matteo\AppData\Local\Temp\Rar$DR16.104\loghi\logo nio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5013325"/>
            <a:ext cx="8636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descr="C:\Users\matteo\AppData\Local\Temp\Rar$DR39.104\loghi\logo-iucn.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8038" y="5661025"/>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descr="C:\Users\matteo\AppData\Local\Temp\Rar$DR27.808\loghi\LOGO-CN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5661025"/>
            <a:ext cx="576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7" descr="C:\Users\matteo\AppData\Local\Temp\Rar$DR47.808\loghi\800px-Plymouth_Marine_Laboratory_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5661025"/>
            <a:ext cx="1296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8" descr="C:\Users\matteo\AppData\Local\Temp\Rar$DR37.512\loghi\logo acri.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8850" y="4221163"/>
            <a:ext cx="450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9" descr="C:\Users\matteo\AppData\Local\Temp\Rar$DR91.512\loghi\esa_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950" y="5013325"/>
            <a:ext cx="7905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6" name="Gruppo 48"/>
          <p:cNvGrpSpPr>
            <a:grpSpLocks/>
          </p:cNvGrpSpPr>
          <p:nvPr/>
        </p:nvGrpSpPr>
        <p:grpSpPr bwMode="auto">
          <a:xfrm>
            <a:off x="6948488" y="5516563"/>
            <a:ext cx="504825" cy="452437"/>
            <a:chOff x="-2484784" y="3284984"/>
            <a:chExt cx="1440160" cy="1296144"/>
          </a:xfrm>
        </p:grpSpPr>
        <p:sp>
          <p:nvSpPr>
            <p:cNvPr id="16" name="Rettangolo 15"/>
            <p:cNvSpPr/>
            <p:nvPr/>
          </p:nvSpPr>
          <p:spPr>
            <a:xfrm>
              <a:off x="-2484784" y="3284984"/>
              <a:ext cx="144016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089" name="Picture 21" descr="http://4.bp.blogspot.com/_1p8iEBDqL0w/TOqitQ-vUSI/AAAAAAAADik/xlmBMP23ChI/s320/cnr_ii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4784" y="3284984"/>
              <a:ext cx="14382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olo 1"/>
          <p:cNvSpPr txBox="1">
            <a:spLocks/>
          </p:cNvSpPr>
          <p:nvPr/>
        </p:nvSpPr>
        <p:spPr bwMode="auto">
          <a:xfrm>
            <a:off x="1619250" y="1125538"/>
            <a:ext cx="7127875" cy="1470025"/>
          </a:xfrm>
          <a:prstGeom prst="rect">
            <a:avLst/>
          </a:prstGeom>
          <a:noFill/>
          <a:ln w="9525">
            <a:noFill/>
            <a:miter lim="800000"/>
            <a:headEnd/>
            <a:tailEnd/>
          </a:ln>
        </p:spPr>
        <p:txBody>
          <a:bodyPr anchor="ctr"/>
          <a:lstStyle/>
          <a:p>
            <a:pPr algn="ctr" eaLnBrk="0" hangingPunct="0">
              <a:defRPr/>
            </a:pPr>
            <a:r>
              <a:rPr lang="fr-FR" sz="2800" b="1" dirty="0" smtClean="0">
                <a:solidFill>
                  <a:schemeClr val="tx2"/>
                </a:solidFill>
                <a:latin typeface="+mj-lt"/>
                <a:ea typeface="+mj-ea"/>
                <a:cs typeface="+mj-cs"/>
              </a:rPr>
              <a:t>MEDINA: an </a:t>
            </a:r>
            <a:r>
              <a:rPr lang="fr-FR" sz="2800" b="1" dirty="0" err="1" smtClean="0">
                <a:solidFill>
                  <a:schemeClr val="tx2"/>
                </a:solidFill>
                <a:latin typeface="+mj-lt"/>
                <a:ea typeface="+mj-ea"/>
                <a:cs typeface="+mj-cs"/>
              </a:rPr>
              <a:t>attempt</a:t>
            </a:r>
            <a:r>
              <a:rPr lang="fr-FR" sz="2800" b="1" dirty="0" smtClean="0">
                <a:solidFill>
                  <a:schemeClr val="tx2"/>
                </a:solidFill>
                <a:latin typeface="+mj-lt"/>
                <a:ea typeface="+mj-ea"/>
                <a:cs typeface="+mj-cs"/>
              </a:rPr>
              <a:t> to use </a:t>
            </a:r>
            <a:r>
              <a:rPr lang="fr-FR" sz="2800" b="1" dirty="0" err="1" smtClean="0">
                <a:solidFill>
                  <a:schemeClr val="tx2"/>
                </a:solidFill>
                <a:latin typeface="+mj-lt"/>
                <a:ea typeface="+mj-ea"/>
                <a:cs typeface="+mj-cs"/>
              </a:rPr>
              <a:t>remotely</a:t>
            </a:r>
            <a:r>
              <a:rPr lang="fr-FR" sz="2800" b="1" dirty="0" smtClean="0">
                <a:solidFill>
                  <a:schemeClr val="tx2"/>
                </a:solidFill>
                <a:latin typeface="+mj-lt"/>
                <a:ea typeface="+mj-ea"/>
                <a:cs typeface="+mj-cs"/>
              </a:rPr>
              <a:t> </a:t>
            </a:r>
            <a:r>
              <a:rPr lang="fr-FR" sz="2800" b="1" dirty="0" err="1" smtClean="0">
                <a:solidFill>
                  <a:schemeClr val="tx2"/>
                </a:solidFill>
                <a:latin typeface="+mj-lt"/>
                <a:ea typeface="+mj-ea"/>
                <a:cs typeface="+mj-cs"/>
              </a:rPr>
              <a:t>sensed</a:t>
            </a:r>
            <a:r>
              <a:rPr lang="fr-FR" sz="2800" b="1" dirty="0" smtClean="0">
                <a:solidFill>
                  <a:schemeClr val="tx2"/>
                </a:solidFill>
                <a:latin typeface="+mj-lt"/>
                <a:ea typeface="+mj-ea"/>
                <a:cs typeface="+mj-cs"/>
              </a:rPr>
              <a:t> and </a:t>
            </a:r>
            <a:r>
              <a:rPr lang="fr-FR" sz="2800" b="1" dirty="0" err="1" smtClean="0">
                <a:solidFill>
                  <a:schemeClr val="tx2"/>
                </a:solidFill>
                <a:latin typeface="+mj-lt"/>
                <a:ea typeface="+mj-ea"/>
                <a:cs typeface="+mj-cs"/>
              </a:rPr>
              <a:t>simulated</a:t>
            </a:r>
            <a:r>
              <a:rPr lang="fr-FR" sz="2800" b="1" dirty="0" smtClean="0">
                <a:solidFill>
                  <a:schemeClr val="tx2"/>
                </a:solidFill>
                <a:latin typeface="+mj-lt"/>
                <a:ea typeface="+mj-ea"/>
                <a:cs typeface="+mj-cs"/>
              </a:rPr>
              <a:t> </a:t>
            </a:r>
            <a:r>
              <a:rPr lang="fr-FR" sz="2800" b="1" dirty="0" err="1" smtClean="0">
                <a:solidFill>
                  <a:schemeClr val="tx2"/>
                </a:solidFill>
                <a:latin typeface="+mj-lt"/>
                <a:ea typeface="+mj-ea"/>
                <a:cs typeface="+mj-cs"/>
              </a:rPr>
              <a:t>EVs</a:t>
            </a:r>
            <a:r>
              <a:rPr lang="fr-FR" sz="2800" b="1" dirty="0">
                <a:solidFill>
                  <a:schemeClr val="tx2"/>
                </a:solidFill>
                <a:latin typeface="+mj-lt"/>
                <a:ea typeface="+mj-ea"/>
                <a:cs typeface="+mj-cs"/>
              </a:rPr>
              <a:t> </a:t>
            </a:r>
            <a:r>
              <a:rPr lang="fr-FR" sz="2800" b="1" dirty="0" smtClean="0">
                <a:solidFill>
                  <a:schemeClr val="tx2"/>
                </a:solidFill>
                <a:latin typeface="+mj-lt"/>
                <a:ea typeface="+mj-ea"/>
                <a:cs typeface="+mj-cs"/>
              </a:rPr>
              <a:t>as input for </a:t>
            </a:r>
            <a:r>
              <a:rPr lang="fr-FR" sz="2800" b="1" dirty="0" err="1" smtClean="0">
                <a:solidFill>
                  <a:schemeClr val="tx2"/>
                </a:solidFill>
                <a:latin typeface="+mj-lt"/>
                <a:ea typeface="+mj-ea"/>
                <a:cs typeface="+mj-cs"/>
              </a:rPr>
              <a:t>assessing</a:t>
            </a:r>
            <a:r>
              <a:rPr lang="fr-FR" sz="2800" b="1" dirty="0" smtClean="0">
                <a:solidFill>
                  <a:schemeClr val="tx2"/>
                </a:solidFill>
                <a:latin typeface="+mj-lt"/>
                <a:ea typeface="+mj-ea"/>
                <a:cs typeface="+mj-cs"/>
              </a:rPr>
              <a:t> </a:t>
            </a:r>
            <a:r>
              <a:rPr lang="fr-FR" sz="2800" b="1" dirty="0" err="1" smtClean="0">
                <a:solidFill>
                  <a:schemeClr val="tx2"/>
                </a:solidFill>
                <a:latin typeface="+mj-lt"/>
                <a:ea typeface="+mj-ea"/>
                <a:cs typeface="+mj-cs"/>
              </a:rPr>
              <a:t>EcAp</a:t>
            </a:r>
            <a:r>
              <a:rPr lang="fr-FR" sz="2800" b="1" dirty="0" smtClean="0">
                <a:solidFill>
                  <a:schemeClr val="tx2"/>
                </a:solidFill>
                <a:latin typeface="+mj-lt"/>
                <a:ea typeface="+mj-ea"/>
                <a:cs typeface="+mj-cs"/>
              </a:rPr>
              <a:t> </a:t>
            </a:r>
            <a:r>
              <a:rPr lang="fr-FR" sz="2800" b="1" dirty="0" err="1" smtClean="0">
                <a:solidFill>
                  <a:schemeClr val="tx2"/>
                </a:solidFill>
                <a:latin typeface="+mj-lt"/>
                <a:ea typeface="+mj-ea"/>
                <a:cs typeface="+mj-cs"/>
              </a:rPr>
              <a:t>Ecological</a:t>
            </a:r>
            <a:r>
              <a:rPr lang="fr-FR" sz="2800" b="1" dirty="0" smtClean="0">
                <a:solidFill>
                  <a:schemeClr val="tx2"/>
                </a:solidFill>
                <a:latin typeface="+mj-lt"/>
                <a:ea typeface="+mj-ea"/>
                <a:cs typeface="+mj-cs"/>
              </a:rPr>
              <a:t> Objectives</a:t>
            </a:r>
            <a:endParaRPr lang="it-IT" sz="2800" dirty="0">
              <a:solidFill>
                <a:schemeClr val="tx2"/>
              </a:solidFill>
              <a:latin typeface="+mj-lt"/>
              <a:ea typeface="+mj-ea"/>
              <a:cs typeface="+mj-cs"/>
            </a:endParaRPr>
          </a:p>
        </p:txBody>
      </p:sp>
    </p:spTree>
    <p:extLst>
      <p:ext uri="{BB962C8B-B14F-4D97-AF65-F5344CB8AC3E}">
        <p14:creationId xmlns:p14="http://schemas.microsoft.com/office/powerpoint/2010/main" val="1624125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1071"/>
            <a:ext cx="8229600" cy="1143000"/>
          </a:xfrm>
        </p:spPr>
        <p:txBody>
          <a:bodyPr>
            <a:noAutofit/>
          </a:bodyPr>
          <a:lstStyle/>
          <a:p>
            <a:pPr algn="ctr"/>
            <a:r>
              <a:rPr lang="it-IT" sz="2800" dirty="0"/>
              <a:t>Regional </a:t>
            </a:r>
            <a:r>
              <a:rPr lang="it-IT" sz="2800" dirty="0" err="1"/>
              <a:t>assessment</a:t>
            </a:r>
            <a:r>
              <a:rPr lang="it-IT" sz="2800" dirty="0"/>
              <a:t> and </a:t>
            </a:r>
            <a:r>
              <a:rPr lang="it-IT" sz="2800" dirty="0" err="1"/>
              <a:t>contribution</a:t>
            </a:r>
            <a:r>
              <a:rPr lang="it-IT" sz="2800" dirty="0"/>
              <a:t> to the </a:t>
            </a:r>
            <a:r>
              <a:rPr lang="it-IT" sz="2800" dirty="0" err="1"/>
              <a:t>implementation</a:t>
            </a:r>
            <a:r>
              <a:rPr lang="it-IT" sz="2800" dirty="0"/>
              <a:t> of the UNEP-MAP </a:t>
            </a:r>
            <a:r>
              <a:rPr lang="it-IT" sz="2800" dirty="0" err="1"/>
              <a:t>Ecosystem</a:t>
            </a:r>
            <a:r>
              <a:rPr lang="it-IT" sz="2800" dirty="0"/>
              <a:t> </a:t>
            </a:r>
            <a:r>
              <a:rPr lang="it-IT" sz="2800" dirty="0" err="1"/>
              <a:t>Approach</a:t>
            </a:r>
            <a:r>
              <a:rPr lang="it-IT" sz="2800" dirty="0"/>
              <a:t> (</a:t>
            </a:r>
            <a:r>
              <a:rPr lang="it-IT" sz="2800" dirty="0" err="1"/>
              <a:t>EcAp</a:t>
            </a:r>
            <a:r>
              <a:rPr lang="it-IT" sz="2800" dirty="0"/>
              <a:t>)</a:t>
            </a:r>
            <a:br>
              <a:rPr lang="it-IT" sz="2800" dirty="0"/>
            </a:br>
            <a:endParaRPr lang="en-US" sz="28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a:xfrm>
            <a:off x="422714" y="1820085"/>
            <a:ext cx="8229600" cy="2689035"/>
          </a:xfrm>
        </p:spPr>
        <p:txBody>
          <a:bodyPr>
            <a:normAutofit fontScale="92500" lnSpcReduction="20000"/>
          </a:bodyPr>
          <a:lstStyle/>
          <a:p>
            <a:pPr algn="just"/>
            <a:r>
              <a:rPr lang="fr-FR" altLang="it-IT" sz="2800" dirty="0" err="1" smtClean="0">
                <a:solidFill>
                  <a:schemeClr val="tx2"/>
                </a:solidFill>
              </a:rPr>
              <a:t>We</a:t>
            </a:r>
            <a:r>
              <a:rPr lang="fr-FR" altLang="it-IT" sz="2800" dirty="0" smtClean="0">
                <a:solidFill>
                  <a:schemeClr val="tx2"/>
                </a:solidFill>
              </a:rPr>
              <a:t> </a:t>
            </a:r>
            <a:r>
              <a:rPr lang="fr-FR" altLang="it-IT" sz="2800" dirty="0" err="1" smtClean="0">
                <a:solidFill>
                  <a:schemeClr val="tx2"/>
                </a:solidFill>
              </a:rPr>
              <a:t>tried</a:t>
            </a:r>
            <a:r>
              <a:rPr lang="fr-FR" altLang="it-IT" sz="2800" dirty="0" smtClean="0">
                <a:solidFill>
                  <a:schemeClr val="tx2"/>
                </a:solidFill>
              </a:rPr>
              <a:t> to </a:t>
            </a:r>
            <a:r>
              <a:rPr lang="fr-FR" altLang="it-IT" sz="2800" dirty="0" err="1" smtClean="0">
                <a:solidFill>
                  <a:schemeClr val="tx2"/>
                </a:solidFill>
              </a:rPr>
              <a:t>provide</a:t>
            </a:r>
            <a:r>
              <a:rPr lang="fr-FR" altLang="it-IT" sz="2800" dirty="0" smtClean="0">
                <a:solidFill>
                  <a:schemeClr val="tx2"/>
                </a:solidFill>
              </a:rPr>
              <a:t> </a:t>
            </a:r>
            <a:r>
              <a:rPr lang="fr-FR" altLang="it-IT" sz="2800" dirty="0" err="1" smtClean="0">
                <a:solidFill>
                  <a:schemeClr val="tx2"/>
                </a:solidFill>
              </a:rPr>
              <a:t>methodologies</a:t>
            </a:r>
            <a:r>
              <a:rPr lang="fr-FR" altLang="it-IT" sz="2800" dirty="0" smtClean="0">
                <a:solidFill>
                  <a:schemeClr val="tx2"/>
                </a:solidFill>
              </a:rPr>
              <a:t> for </a:t>
            </a:r>
            <a:r>
              <a:rPr lang="fr-FR" altLang="it-IT" sz="2800" dirty="0" err="1" smtClean="0">
                <a:solidFill>
                  <a:schemeClr val="tx2"/>
                </a:solidFill>
              </a:rPr>
              <a:t>assessing</a:t>
            </a:r>
            <a:r>
              <a:rPr lang="fr-FR" altLang="it-IT" sz="2800" dirty="0" smtClean="0">
                <a:solidFill>
                  <a:schemeClr val="tx2"/>
                </a:solidFill>
              </a:rPr>
              <a:t> the Good </a:t>
            </a:r>
            <a:r>
              <a:rPr lang="fr-FR" altLang="it-IT" sz="2800" dirty="0" err="1" smtClean="0">
                <a:solidFill>
                  <a:schemeClr val="tx2"/>
                </a:solidFill>
              </a:rPr>
              <a:t>Environmental</a:t>
            </a:r>
            <a:r>
              <a:rPr lang="fr-FR" altLang="it-IT" sz="2800" dirty="0" smtClean="0">
                <a:solidFill>
                  <a:schemeClr val="tx2"/>
                </a:solidFill>
              </a:rPr>
              <a:t> </a:t>
            </a:r>
            <a:r>
              <a:rPr lang="fr-FR" altLang="it-IT" sz="2800" dirty="0" err="1" smtClean="0">
                <a:solidFill>
                  <a:schemeClr val="tx2"/>
                </a:solidFill>
              </a:rPr>
              <a:t>Status</a:t>
            </a:r>
            <a:r>
              <a:rPr lang="fr-FR" altLang="it-IT" sz="2800" dirty="0" smtClean="0">
                <a:solidFill>
                  <a:schemeClr val="tx2"/>
                </a:solidFill>
              </a:rPr>
              <a:t> (</a:t>
            </a:r>
            <a:r>
              <a:rPr lang="fr-FR" altLang="it-IT" sz="2800" dirty="0" err="1" smtClean="0">
                <a:solidFill>
                  <a:schemeClr val="tx2"/>
                </a:solidFill>
              </a:rPr>
              <a:t>GEnS</a:t>
            </a:r>
            <a:r>
              <a:rPr lang="fr-FR" altLang="it-IT" sz="2800" dirty="0" smtClean="0">
                <a:solidFill>
                  <a:schemeClr val="tx2"/>
                </a:solidFill>
              </a:rPr>
              <a:t>) in relation to </a:t>
            </a:r>
            <a:r>
              <a:rPr lang="fr-FR" altLang="it-IT" sz="2800" dirty="0" err="1" smtClean="0">
                <a:solidFill>
                  <a:schemeClr val="tx2"/>
                </a:solidFill>
              </a:rPr>
              <a:t>three</a:t>
            </a:r>
            <a:r>
              <a:rPr lang="fr-FR" altLang="it-IT" sz="2800" dirty="0" smtClean="0">
                <a:solidFill>
                  <a:schemeClr val="tx2"/>
                </a:solidFill>
              </a:rPr>
              <a:t> «</a:t>
            </a:r>
            <a:r>
              <a:rPr lang="fr-FR" altLang="it-IT" sz="2800" dirty="0">
                <a:solidFill>
                  <a:schemeClr val="tx2"/>
                </a:solidFill>
              </a:rPr>
              <a:t> </a:t>
            </a:r>
            <a:r>
              <a:rPr lang="fr-FR" altLang="it-IT" sz="2800" dirty="0" err="1">
                <a:solidFill>
                  <a:schemeClr val="tx2"/>
                </a:solidFill>
              </a:rPr>
              <a:t>Ecological</a:t>
            </a:r>
            <a:r>
              <a:rPr lang="fr-FR" altLang="it-IT" sz="2800" dirty="0">
                <a:solidFill>
                  <a:schemeClr val="tx2"/>
                </a:solidFill>
              </a:rPr>
              <a:t> Objectives </a:t>
            </a:r>
            <a:r>
              <a:rPr lang="fr-FR" altLang="it-IT" sz="2800" dirty="0" smtClean="0">
                <a:solidFill>
                  <a:schemeClr val="tx2"/>
                </a:solidFill>
              </a:rPr>
              <a:t>»:</a:t>
            </a:r>
            <a:endParaRPr lang="fr-FR" altLang="it-IT" sz="2800" dirty="0">
              <a:solidFill>
                <a:schemeClr val="tx2"/>
              </a:solidFill>
            </a:endParaRPr>
          </a:p>
          <a:p>
            <a:pPr algn="just"/>
            <a:r>
              <a:rPr lang="fr-FR" altLang="it-IT" sz="2800" dirty="0">
                <a:solidFill>
                  <a:schemeClr val="tx2"/>
                </a:solidFill>
              </a:rPr>
              <a:t>EO1 </a:t>
            </a:r>
            <a:r>
              <a:rPr lang="fr-FR" altLang="it-IT" sz="2800" dirty="0" err="1">
                <a:solidFill>
                  <a:schemeClr val="tx2"/>
                </a:solidFill>
              </a:rPr>
              <a:t>Biodiversity</a:t>
            </a:r>
            <a:endParaRPr lang="fr-FR" altLang="it-IT" sz="2800" dirty="0">
              <a:solidFill>
                <a:schemeClr val="tx2"/>
              </a:solidFill>
            </a:endParaRPr>
          </a:p>
          <a:p>
            <a:pPr algn="just"/>
            <a:r>
              <a:rPr lang="fr-FR" altLang="it-IT" sz="2800" dirty="0">
                <a:solidFill>
                  <a:schemeClr val="tx2"/>
                </a:solidFill>
              </a:rPr>
              <a:t>EO5 </a:t>
            </a:r>
            <a:r>
              <a:rPr lang="fr-FR" altLang="it-IT" sz="2800" dirty="0" smtClean="0">
                <a:solidFill>
                  <a:schemeClr val="tx2"/>
                </a:solidFill>
              </a:rPr>
              <a:t>Eutrophication*;</a:t>
            </a:r>
            <a:endParaRPr lang="fr-FR" altLang="it-IT" sz="2800" dirty="0">
              <a:solidFill>
                <a:schemeClr val="tx2"/>
              </a:solidFill>
            </a:endParaRPr>
          </a:p>
          <a:p>
            <a:pPr algn="just"/>
            <a:r>
              <a:rPr lang="fr-FR" altLang="it-IT" sz="2800" dirty="0" smtClean="0">
                <a:solidFill>
                  <a:schemeClr val="tx2"/>
                </a:solidFill>
              </a:rPr>
              <a:t>EO8 </a:t>
            </a:r>
            <a:r>
              <a:rPr lang="fr-FR" altLang="it-IT" sz="2800" dirty="0" err="1" smtClean="0">
                <a:solidFill>
                  <a:schemeClr val="tx2"/>
                </a:solidFill>
              </a:rPr>
              <a:t>Coastal</a:t>
            </a:r>
            <a:r>
              <a:rPr lang="fr-FR" altLang="it-IT" sz="2800" dirty="0" smtClean="0">
                <a:solidFill>
                  <a:schemeClr val="tx2"/>
                </a:solidFill>
              </a:rPr>
              <a:t> </a:t>
            </a:r>
            <a:r>
              <a:rPr lang="fr-FR" altLang="it-IT" sz="2800" dirty="0" err="1" smtClean="0">
                <a:solidFill>
                  <a:schemeClr val="tx2"/>
                </a:solidFill>
              </a:rPr>
              <a:t>Hydrography</a:t>
            </a:r>
            <a:r>
              <a:rPr lang="fr-FR" altLang="it-IT" sz="2800" dirty="0" smtClean="0">
                <a:solidFill>
                  <a:schemeClr val="tx2"/>
                </a:solidFill>
              </a:rPr>
              <a:t>.</a:t>
            </a:r>
          </a:p>
          <a:p>
            <a:pPr marL="109728" indent="0">
              <a:buNone/>
            </a:pPr>
            <a:endParaRPr lang="it-IT" dirty="0"/>
          </a:p>
        </p:txBody>
      </p:sp>
      <p:sp>
        <p:nvSpPr>
          <p:cNvPr id="3" name="Rettangolo 2"/>
          <p:cNvSpPr/>
          <p:nvPr/>
        </p:nvSpPr>
        <p:spPr>
          <a:xfrm>
            <a:off x="107504" y="4815713"/>
            <a:ext cx="8928992" cy="369332"/>
          </a:xfrm>
          <a:prstGeom prst="rect">
            <a:avLst/>
          </a:prstGeom>
        </p:spPr>
        <p:txBody>
          <a:bodyPr wrap="square">
            <a:spAutoFit/>
          </a:bodyPr>
          <a:lstStyle/>
          <a:p>
            <a:endParaRPr lang="it-IT" dirty="0"/>
          </a:p>
        </p:txBody>
      </p:sp>
      <p:sp>
        <p:nvSpPr>
          <p:cNvPr id="6" name="Rettangolo 5"/>
          <p:cNvSpPr/>
          <p:nvPr/>
        </p:nvSpPr>
        <p:spPr>
          <a:xfrm>
            <a:off x="401010" y="4615134"/>
            <a:ext cx="8596125" cy="1323439"/>
          </a:xfrm>
          <a:prstGeom prst="rect">
            <a:avLst/>
          </a:prstGeom>
        </p:spPr>
        <p:txBody>
          <a:bodyPr wrap="square">
            <a:spAutoFit/>
          </a:bodyPr>
          <a:lstStyle/>
          <a:p>
            <a:pPr algn="just"/>
            <a:r>
              <a:rPr lang="it-IT" sz="1600" dirty="0" smtClean="0">
                <a:solidFill>
                  <a:srgbClr val="444444"/>
                </a:solidFill>
                <a:latin typeface="verdana" panose="020B0604030504040204" pitchFamily="34" charset="0"/>
              </a:rPr>
              <a:t>*</a:t>
            </a:r>
            <a:r>
              <a:rPr lang="it-IT" sz="1600" dirty="0" err="1" smtClean="0"/>
              <a:t>Garmendia</a:t>
            </a:r>
            <a:r>
              <a:rPr lang="it-IT" sz="1600" dirty="0"/>
              <a:t>, M., </a:t>
            </a:r>
            <a:r>
              <a:rPr lang="it-IT" sz="1600" dirty="0" err="1"/>
              <a:t>Borja</a:t>
            </a:r>
            <a:r>
              <a:rPr lang="it-IT" sz="1600" dirty="0"/>
              <a:t>, Á., Breton, F., </a:t>
            </a:r>
            <a:r>
              <a:rPr lang="it-IT" sz="1600" dirty="0" err="1"/>
              <a:t>Butenschön</a:t>
            </a:r>
            <a:r>
              <a:rPr lang="it-IT" sz="1600" dirty="0"/>
              <a:t>, M., </a:t>
            </a:r>
            <a:r>
              <a:rPr lang="it-IT" sz="1600" dirty="0" err="1"/>
              <a:t>Marín</a:t>
            </a:r>
            <a:r>
              <a:rPr lang="it-IT" sz="1600" dirty="0"/>
              <a:t>, A., </a:t>
            </a:r>
            <a:r>
              <a:rPr lang="it-IT" sz="1600" b="1" dirty="0"/>
              <a:t>Miller, P.I.</a:t>
            </a:r>
            <a:r>
              <a:rPr lang="it-IT" sz="1600" dirty="0"/>
              <a:t>, </a:t>
            </a:r>
            <a:r>
              <a:rPr lang="it-IT" sz="1600" dirty="0" err="1"/>
              <a:t>Morisseau</a:t>
            </a:r>
            <a:r>
              <a:rPr lang="it-IT" sz="1600" dirty="0"/>
              <a:t>, F. &amp; </a:t>
            </a:r>
            <a:r>
              <a:rPr lang="it-IT" sz="1600" b="1" dirty="0" err="1"/>
              <a:t>Xu</a:t>
            </a:r>
            <a:r>
              <a:rPr lang="it-IT" sz="1600" b="1" dirty="0"/>
              <a:t>, W.</a:t>
            </a:r>
            <a:r>
              <a:rPr lang="it-IT" sz="1600" dirty="0"/>
              <a:t> (2015) </a:t>
            </a:r>
            <a:r>
              <a:rPr lang="it-IT" sz="1600" dirty="0" err="1"/>
              <a:t>Challenges</a:t>
            </a:r>
            <a:r>
              <a:rPr lang="it-IT" sz="1600" dirty="0"/>
              <a:t> and </a:t>
            </a:r>
            <a:r>
              <a:rPr lang="it-IT" sz="1600" dirty="0" err="1"/>
              <a:t>difficulties</a:t>
            </a:r>
            <a:r>
              <a:rPr lang="it-IT" sz="1600" dirty="0"/>
              <a:t> in </a:t>
            </a:r>
            <a:r>
              <a:rPr lang="it-IT" sz="1600" dirty="0" err="1"/>
              <a:t>assessing</a:t>
            </a:r>
            <a:r>
              <a:rPr lang="it-IT" sz="1600" dirty="0"/>
              <a:t> the </a:t>
            </a:r>
            <a:r>
              <a:rPr lang="it-IT" sz="1600" dirty="0" err="1"/>
              <a:t>environmental</a:t>
            </a:r>
            <a:r>
              <a:rPr lang="it-IT" sz="1600" dirty="0"/>
              <a:t> status under the </a:t>
            </a:r>
            <a:r>
              <a:rPr lang="it-IT" sz="1600" dirty="0" err="1"/>
              <a:t>requirements</a:t>
            </a:r>
            <a:r>
              <a:rPr lang="it-IT" sz="1600" dirty="0"/>
              <a:t> of the </a:t>
            </a:r>
            <a:r>
              <a:rPr lang="it-IT" sz="1600" dirty="0" err="1"/>
              <a:t>Ecosystem</a:t>
            </a:r>
            <a:r>
              <a:rPr lang="it-IT" sz="1600" dirty="0"/>
              <a:t> </a:t>
            </a:r>
            <a:r>
              <a:rPr lang="it-IT" sz="1600" dirty="0" err="1"/>
              <a:t>Approach</a:t>
            </a:r>
            <a:r>
              <a:rPr lang="it-IT" sz="1600" dirty="0"/>
              <a:t> in North </a:t>
            </a:r>
            <a:r>
              <a:rPr lang="it-IT" sz="1600" dirty="0" err="1"/>
              <a:t>African</a:t>
            </a:r>
            <a:r>
              <a:rPr lang="it-IT" sz="1600" dirty="0"/>
              <a:t> </a:t>
            </a:r>
            <a:r>
              <a:rPr lang="it-IT" sz="1600" dirty="0" err="1"/>
              <a:t>countries</a:t>
            </a:r>
            <a:r>
              <a:rPr lang="it-IT" sz="1600" dirty="0"/>
              <a:t>, </a:t>
            </a:r>
            <a:r>
              <a:rPr lang="it-IT" sz="1600" dirty="0" err="1"/>
              <a:t>illustrated</a:t>
            </a:r>
            <a:r>
              <a:rPr lang="it-IT" sz="1600" dirty="0"/>
              <a:t> by </a:t>
            </a:r>
            <a:r>
              <a:rPr lang="it-IT" sz="1600" dirty="0" err="1"/>
              <a:t>eutrophication</a:t>
            </a:r>
            <a:r>
              <a:rPr lang="it-IT" sz="1600" dirty="0"/>
              <a:t> </a:t>
            </a:r>
            <a:r>
              <a:rPr lang="it-IT" sz="1600" dirty="0" err="1"/>
              <a:t>assessment</a:t>
            </a:r>
            <a:r>
              <a:rPr lang="it-IT" sz="1600" dirty="0"/>
              <a:t>. </a:t>
            </a:r>
            <a:r>
              <a:rPr lang="it-IT" sz="1600" i="1" dirty="0"/>
              <a:t>Environmental </a:t>
            </a:r>
            <a:r>
              <a:rPr lang="it-IT" sz="1600" i="1" dirty="0" err="1"/>
              <a:t>Monitoring</a:t>
            </a:r>
            <a:r>
              <a:rPr lang="it-IT" sz="1600" i="1" dirty="0"/>
              <a:t> and </a:t>
            </a:r>
            <a:r>
              <a:rPr lang="it-IT" sz="1600" i="1" dirty="0" err="1"/>
              <a:t>Assessment</a:t>
            </a:r>
            <a:r>
              <a:rPr lang="it-IT" sz="1600" i="1" dirty="0"/>
              <a:t>,</a:t>
            </a:r>
            <a:r>
              <a:rPr lang="it-IT" sz="1600" dirty="0"/>
              <a:t> 187(5), 1-22. </a:t>
            </a:r>
            <a:r>
              <a:rPr lang="it-IT" sz="1600" dirty="0" err="1">
                <a:hlinkClick r:id="rId3"/>
              </a:rPr>
              <a:t>doi</a:t>
            </a:r>
            <a:r>
              <a:rPr lang="it-IT" sz="1600" dirty="0">
                <a:hlinkClick r:id="rId3"/>
              </a:rPr>
              <a:t>: </a:t>
            </a:r>
            <a:r>
              <a:rPr lang="it-IT" sz="1600" dirty="0" smtClean="0">
                <a:hlinkClick r:id="rId3"/>
              </a:rPr>
              <a:t>10.1007/s10661-015-4316-x</a:t>
            </a:r>
            <a:endParaRPr lang="it-IT" sz="1600" dirty="0"/>
          </a:p>
        </p:txBody>
      </p:sp>
    </p:spTree>
    <p:extLst>
      <p:ext uri="{BB962C8B-B14F-4D97-AF65-F5344CB8AC3E}">
        <p14:creationId xmlns:p14="http://schemas.microsoft.com/office/powerpoint/2010/main" val="2919868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graphicFrame>
        <p:nvGraphicFramePr>
          <p:cNvPr id="3" name="Segnaposto contenuto 2"/>
          <p:cNvGraphicFramePr>
            <a:graphicFrameLocks noGrp="1"/>
          </p:cNvGraphicFramePr>
          <p:nvPr>
            <p:ph idx="1"/>
            <p:extLst>
              <p:ext uri="{D42A27DB-BD31-4B8C-83A1-F6EECF244321}">
                <p14:modId xmlns:p14="http://schemas.microsoft.com/office/powerpoint/2010/main" val="3553383518"/>
              </p:ext>
            </p:extLst>
          </p:nvPr>
        </p:nvGraphicFramePr>
        <p:xfrm>
          <a:off x="323528" y="274638"/>
          <a:ext cx="8686800" cy="4418233"/>
        </p:xfrm>
        <a:graphic>
          <a:graphicData uri="http://schemas.openxmlformats.org/drawingml/2006/table">
            <a:tbl>
              <a:tblPr firstRow="1" firstCol="1" bandRow="1">
                <a:tableStyleId>{5C22544A-7EE6-4342-B048-85BDC9FD1C3A}</a:tableStyleId>
              </a:tblPr>
              <a:tblGrid>
                <a:gridCol w="2895600"/>
                <a:gridCol w="2895600"/>
                <a:gridCol w="2895600"/>
              </a:tblGrid>
              <a:tr h="272953">
                <a:tc>
                  <a:txBody>
                    <a:bodyPr/>
                    <a:lstStyle/>
                    <a:p>
                      <a:pPr algn="just">
                        <a:spcBef>
                          <a:spcPts val="300"/>
                        </a:spcBef>
                        <a:spcAft>
                          <a:spcPts val="300"/>
                        </a:spcAft>
                      </a:pPr>
                      <a:r>
                        <a:rPr lang="en-GB" sz="1600" dirty="0">
                          <a:effectLst/>
                        </a:rPr>
                        <a:t>Ecological Objective (EO)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a:txBody>
                    <a:bodyPr/>
                    <a:lstStyle/>
                    <a:p>
                      <a:pPr algn="just">
                        <a:spcBef>
                          <a:spcPts val="300"/>
                        </a:spcBef>
                        <a:spcAft>
                          <a:spcPts val="300"/>
                        </a:spcAft>
                      </a:pPr>
                      <a:r>
                        <a:rPr lang="en-GB" sz="1600">
                          <a:effectLst/>
                        </a:rPr>
                        <a:t>Operational Objectives (OO)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a:txBody>
                    <a:bodyPr/>
                    <a:lstStyle/>
                    <a:p>
                      <a:pPr algn="just">
                        <a:spcBef>
                          <a:spcPts val="300"/>
                        </a:spcBef>
                        <a:spcAft>
                          <a:spcPts val="300"/>
                        </a:spcAft>
                      </a:pPr>
                      <a:r>
                        <a:rPr lang="en-GB" sz="1600">
                          <a:effectLst/>
                        </a:rPr>
                        <a:t>Indicators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436382">
                <a:tc rowSpan="6">
                  <a:txBody>
                    <a:bodyPr/>
                    <a:lstStyle/>
                    <a:p>
                      <a:pPr algn="just">
                        <a:spcAft>
                          <a:spcPts val="0"/>
                        </a:spcAft>
                      </a:pPr>
                      <a:r>
                        <a:rPr lang="en-GB" sz="1600" dirty="0">
                          <a:effectLst/>
                        </a:rPr>
                        <a:t>Human-induced eutrophication</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rowSpan="2">
                  <a:txBody>
                    <a:bodyPr/>
                    <a:lstStyle/>
                    <a:p>
                      <a:pPr algn="just">
                        <a:spcAft>
                          <a:spcPts val="0"/>
                        </a:spcAft>
                      </a:pPr>
                      <a:r>
                        <a:rPr lang="en-GB" sz="1600" dirty="0">
                          <a:effectLst/>
                        </a:rPr>
                        <a:t>5.1 Nutrients</a:t>
                      </a:r>
                      <a:endParaRPr lang="it-IT" sz="1600" dirty="0">
                        <a:effectLst/>
                      </a:endParaRPr>
                    </a:p>
                    <a:p>
                      <a:pPr algn="just">
                        <a:spcAft>
                          <a:spcPts val="0"/>
                        </a:spcAft>
                      </a:pPr>
                      <a:r>
                        <a:rPr lang="en-GB" sz="1600" dirty="0">
                          <a:effectLst/>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a:txBody>
                    <a:bodyPr/>
                    <a:lstStyle/>
                    <a:p>
                      <a:pPr algn="just">
                        <a:spcAft>
                          <a:spcPts val="0"/>
                        </a:spcAft>
                      </a:pPr>
                      <a:r>
                        <a:rPr lang="en-GB" sz="1600" dirty="0">
                          <a:solidFill>
                            <a:schemeClr val="accent2"/>
                          </a:solidFill>
                          <a:effectLst/>
                        </a:rPr>
                        <a:t>5.1.1 Concentration of key nutrients in the water column</a:t>
                      </a:r>
                      <a:endParaRPr lang="it-IT" sz="16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436382">
                <a:tc vMerge="1">
                  <a:txBody>
                    <a:bodyPr/>
                    <a:lstStyle/>
                    <a:p>
                      <a:endParaRPr lang="it-IT"/>
                    </a:p>
                  </a:txBody>
                  <a:tcPr/>
                </a:tc>
                <a:tc vMerge="1">
                  <a:txBody>
                    <a:bodyPr/>
                    <a:lstStyle/>
                    <a:p>
                      <a:endParaRPr lang="it-IT"/>
                    </a:p>
                  </a:txBody>
                  <a:tcPr/>
                </a:tc>
                <a:tc>
                  <a:txBody>
                    <a:bodyPr/>
                    <a:lstStyle/>
                    <a:p>
                      <a:pPr algn="just">
                        <a:spcAft>
                          <a:spcPts val="0"/>
                        </a:spcAft>
                      </a:pPr>
                      <a:r>
                        <a:rPr lang="en-GB" sz="1600" dirty="0">
                          <a:solidFill>
                            <a:schemeClr val="accent2"/>
                          </a:solidFill>
                          <a:effectLst/>
                        </a:rPr>
                        <a:t>5.1.2 Nutrient ratios (silica. nitrogen and phosphorus), where appropriate</a:t>
                      </a:r>
                      <a:endParaRPr lang="it-IT" sz="16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436382">
                <a:tc vMerge="1">
                  <a:txBody>
                    <a:bodyPr/>
                    <a:lstStyle/>
                    <a:p>
                      <a:endParaRPr lang="it-IT"/>
                    </a:p>
                  </a:txBody>
                  <a:tcPr/>
                </a:tc>
                <a:tc rowSpan="3">
                  <a:txBody>
                    <a:bodyPr/>
                    <a:lstStyle/>
                    <a:p>
                      <a:pPr algn="just">
                        <a:spcAft>
                          <a:spcPts val="0"/>
                        </a:spcAft>
                      </a:pPr>
                      <a:r>
                        <a:rPr lang="en-GB" sz="1600">
                          <a:effectLst/>
                        </a:rPr>
                        <a:t>5.2 Direct effects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a:txBody>
                    <a:bodyPr/>
                    <a:lstStyle/>
                    <a:p>
                      <a:pPr algn="just">
                        <a:spcAft>
                          <a:spcPts val="0"/>
                        </a:spcAft>
                      </a:pPr>
                      <a:r>
                        <a:rPr lang="en-GB" sz="1600" b="1" dirty="0">
                          <a:solidFill>
                            <a:srgbClr val="00B050"/>
                          </a:solidFill>
                          <a:effectLst/>
                        </a:rPr>
                        <a:t>5.2.1 Chlorophyll-a concentration in the water column</a:t>
                      </a:r>
                      <a:endParaRPr lang="it-IT"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218191">
                <a:tc vMerge="1">
                  <a:txBody>
                    <a:bodyPr/>
                    <a:lstStyle/>
                    <a:p>
                      <a:endParaRPr lang="it-IT"/>
                    </a:p>
                  </a:txBody>
                  <a:tcPr/>
                </a:tc>
                <a:tc vMerge="1">
                  <a:txBody>
                    <a:bodyPr/>
                    <a:lstStyle/>
                    <a:p>
                      <a:endParaRPr lang="it-IT"/>
                    </a:p>
                  </a:txBody>
                  <a:tcPr/>
                </a:tc>
                <a:tc>
                  <a:txBody>
                    <a:bodyPr/>
                    <a:lstStyle/>
                    <a:p>
                      <a:pPr algn="just">
                        <a:spcAft>
                          <a:spcPts val="0"/>
                        </a:spcAft>
                      </a:pPr>
                      <a:r>
                        <a:rPr lang="en-GB" sz="1600" b="1" dirty="0">
                          <a:solidFill>
                            <a:srgbClr val="00B050"/>
                          </a:solidFill>
                          <a:effectLst/>
                        </a:rPr>
                        <a:t>5.2.2 Water transparency where relevant</a:t>
                      </a:r>
                      <a:endParaRPr lang="it-IT"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436382">
                <a:tc vMerge="1">
                  <a:txBody>
                    <a:bodyPr/>
                    <a:lstStyle/>
                    <a:p>
                      <a:endParaRPr lang="it-IT"/>
                    </a:p>
                  </a:txBody>
                  <a:tcPr/>
                </a:tc>
                <a:tc vMerge="1">
                  <a:txBody>
                    <a:bodyPr/>
                    <a:lstStyle/>
                    <a:p>
                      <a:endParaRPr lang="it-IT"/>
                    </a:p>
                  </a:txBody>
                  <a:tcPr/>
                </a:tc>
                <a:tc>
                  <a:txBody>
                    <a:bodyPr/>
                    <a:lstStyle/>
                    <a:p>
                      <a:pPr algn="just">
                        <a:spcAft>
                          <a:spcPts val="0"/>
                        </a:spcAft>
                      </a:pPr>
                      <a:r>
                        <a:rPr lang="en-GB" sz="1600" dirty="0">
                          <a:effectLst/>
                        </a:rPr>
                        <a:t>5.2.3 Number and location of major events of nuisance/toxic algal blooms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r h="218191">
                <a:tc vMerge="1">
                  <a:txBody>
                    <a:bodyPr/>
                    <a:lstStyle/>
                    <a:p>
                      <a:endParaRPr lang="it-IT"/>
                    </a:p>
                  </a:txBody>
                  <a:tcPr/>
                </a:tc>
                <a:tc>
                  <a:txBody>
                    <a:bodyPr/>
                    <a:lstStyle/>
                    <a:p>
                      <a:pPr algn="just">
                        <a:spcAft>
                          <a:spcPts val="0"/>
                        </a:spcAft>
                      </a:pPr>
                      <a:r>
                        <a:rPr lang="en-GB" sz="1600">
                          <a:effectLst/>
                        </a:rPr>
                        <a:t>5.3Indirect effects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c>
                  <a:txBody>
                    <a:bodyPr/>
                    <a:lstStyle/>
                    <a:p>
                      <a:pPr algn="just">
                        <a:spcAft>
                          <a:spcPts val="0"/>
                        </a:spcAft>
                      </a:pPr>
                      <a:r>
                        <a:rPr lang="en-GB" sz="1600" dirty="0">
                          <a:solidFill>
                            <a:schemeClr val="accent2"/>
                          </a:solidFill>
                          <a:effectLst/>
                        </a:rPr>
                        <a:t>5.3.1 Dissolved oxygen near the bottom</a:t>
                      </a:r>
                      <a:endParaRPr lang="it-IT" sz="16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458" marR="58458" marT="0" marB="0"/>
                </a:tc>
              </a:tr>
            </a:tbl>
          </a:graphicData>
        </a:graphic>
      </p:graphicFrame>
      <p:sp>
        <p:nvSpPr>
          <p:cNvPr id="6" name="CasellaDiTesto 5"/>
          <p:cNvSpPr txBox="1"/>
          <p:nvPr/>
        </p:nvSpPr>
        <p:spPr>
          <a:xfrm>
            <a:off x="6156176" y="4826675"/>
            <a:ext cx="2736304" cy="2031325"/>
          </a:xfrm>
          <a:prstGeom prst="rect">
            <a:avLst/>
          </a:prstGeom>
          <a:noFill/>
        </p:spPr>
        <p:txBody>
          <a:bodyPr wrap="square" rtlCol="0">
            <a:spAutoFit/>
          </a:bodyPr>
          <a:lstStyle/>
          <a:p>
            <a:r>
              <a:rPr lang="it-IT" b="1" dirty="0" smtClean="0"/>
              <a:t>5.1.1, 5.2.1, 5.2.3, 5.3.1 are </a:t>
            </a:r>
            <a:r>
              <a:rPr lang="it-IT" b="1" dirty="0" err="1" smtClean="0"/>
              <a:t>indicated</a:t>
            </a:r>
            <a:r>
              <a:rPr lang="it-IT" b="1" dirty="0" smtClean="0"/>
              <a:t> </a:t>
            </a:r>
            <a:r>
              <a:rPr lang="it-IT" b="1" dirty="0" err="1" smtClean="0"/>
              <a:t>as</a:t>
            </a:r>
            <a:r>
              <a:rPr lang="it-IT" b="1" dirty="0" smtClean="0"/>
              <a:t> candidate Marine </a:t>
            </a:r>
            <a:r>
              <a:rPr lang="it-IT" b="1" dirty="0" err="1" smtClean="0"/>
              <a:t>EVs</a:t>
            </a:r>
            <a:r>
              <a:rPr lang="it-IT" b="1" dirty="0" smtClean="0"/>
              <a:t>, on the </a:t>
            </a:r>
            <a:r>
              <a:rPr lang="it-IT" b="1" dirty="0" err="1" smtClean="0"/>
              <a:t>basis</a:t>
            </a:r>
            <a:r>
              <a:rPr lang="it-IT" b="1" dirty="0" smtClean="0"/>
              <a:t> of a </a:t>
            </a:r>
            <a:r>
              <a:rPr lang="it-IT" b="1" dirty="0" err="1" smtClean="0"/>
              <a:t>comprehensive</a:t>
            </a:r>
            <a:r>
              <a:rPr lang="it-IT" b="1" dirty="0" smtClean="0"/>
              <a:t> </a:t>
            </a:r>
            <a:r>
              <a:rPr lang="it-IT" b="1" dirty="0" err="1" smtClean="0"/>
              <a:t>literature</a:t>
            </a:r>
            <a:r>
              <a:rPr lang="it-IT" b="1" dirty="0" smtClean="0"/>
              <a:t> </a:t>
            </a:r>
            <a:r>
              <a:rPr lang="it-IT" b="1" dirty="0" err="1" smtClean="0"/>
              <a:t>review</a:t>
            </a:r>
            <a:r>
              <a:rPr lang="it-IT" b="1" dirty="0" smtClean="0"/>
              <a:t>  (</a:t>
            </a:r>
            <a:r>
              <a:rPr lang="it-IT" b="1" dirty="0" err="1" smtClean="0"/>
              <a:t>Hayes</a:t>
            </a:r>
            <a:r>
              <a:rPr lang="it-IT" b="1" dirty="0" smtClean="0"/>
              <a:t> et al., 2015)  </a:t>
            </a:r>
            <a:endParaRPr lang="it-IT" b="1" dirty="0"/>
          </a:p>
        </p:txBody>
      </p:sp>
      <p:sp>
        <p:nvSpPr>
          <p:cNvPr id="7" name="CasellaDiTesto 6"/>
          <p:cNvSpPr txBox="1"/>
          <p:nvPr/>
        </p:nvSpPr>
        <p:spPr>
          <a:xfrm>
            <a:off x="254921" y="5013176"/>
            <a:ext cx="8435280" cy="646331"/>
          </a:xfrm>
          <a:prstGeom prst="rect">
            <a:avLst/>
          </a:prstGeom>
          <a:noFill/>
        </p:spPr>
        <p:txBody>
          <a:bodyPr wrap="square" rtlCol="0">
            <a:spAutoFit/>
          </a:bodyPr>
          <a:lstStyle/>
          <a:p>
            <a:r>
              <a:rPr lang="it-IT" b="1" dirty="0" err="1" smtClean="0">
                <a:solidFill>
                  <a:schemeClr val="accent2"/>
                </a:solidFill>
              </a:rPr>
              <a:t>Red</a:t>
            </a:r>
            <a:r>
              <a:rPr lang="it-IT" b="1" dirty="0" smtClean="0">
                <a:solidFill>
                  <a:schemeClr val="accent2"/>
                </a:solidFill>
              </a:rPr>
              <a:t> – estimate from a </a:t>
            </a:r>
            <a:r>
              <a:rPr lang="it-IT" b="1" dirty="0" err="1" smtClean="0">
                <a:solidFill>
                  <a:schemeClr val="accent2"/>
                </a:solidFill>
              </a:rPr>
              <a:t>biogeochemical</a:t>
            </a:r>
            <a:r>
              <a:rPr lang="it-IT" b="1" dirty="0" smtClean="0">
                <a:solidFill>
                  <a:schemeClr val="accent2"/>
                </a:solidFill>
              </a:rPr>
              <a:t> model</a:t>
            </a:r>
          </a:p>
          <a:p>
            <a:r>
              <a:rPr lang="it-IT" b="1" dirty="0" smtClean="0">
                <a:solidFill>
                  <a:srgbClr val="00B050"/>
                </a:solidFill>
              </a:rPr>
              <a:t>Green – </a:t>
            </a:r>
            <a:r>
              <a:rPr lang="it-IT" b="1" dirty="0" err="1" smtClean="0">
                <a:solidFill>
                  <a:srgbClr val="00B050"/>
                </a:solidFill>
              </a:rPr>
              <a:t>estimated</a:t>
            </a:r>
            <a:r>
              <a:rPr lang="it-IT" b="1" dirty="0" smtClean="0">
                <a:solidFill>
                  <a:srgbClr val="00B050"/>
                </a:solidFill>
              </a:rPr>
              <a:t> from satellite data</a:t>
            </a:r>
            <a:endParaRPr lang="it-IT" b="1" dirty="0">
              <a:solidFill>
                <a:srgbClr val="00B050"/>
              </a:solidFill>
            </a:endParaRPr>
          </a:p>
        </p:txBody>
      </p:sp>
    </p:spTree>
    <p:extLst>
      <p:ext uri="{BB962C8B-B14F-4D97-AF65-F5344CB8AC3E}">
        <p14:creationId xmlns:p14="http://schemas.microsoft.com/office/powerpoint/2010/main" val="105413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Identification of assessment units</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1027" name="4 Imagen" descr="OWB_Fi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878567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8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pPr lvl="0"/>
            <a:r>
              <a:rPr lang="en-GB" dirty="0" smtClean="0"/>
              <a:t>The identification of “marine” EVs, is still at a very preliminary stage. </a:t>
            </a:r>
          </a:p>
          <a:p>
            <a:pPr marL="393192" lvl="1" indent="0">
              <a:buNone/>
            </a:pPr>
            <a:endParaRPr lang="en-GB" b="1" dirty="0"/>
          </a:p>
          <a:p>
            <a:pPr marL="393192" lvl="1" indent="0" algn="just">
              <a:buNone/>
            </a:pPr>
            <a:r>
              <a:rPr lang="en-GB" b="1" dirty="0" smtClean="0"/>
              <a:t>“Marine” EVs can be defined as the minimum subset  of biological indicators which should be monitored in order to detect changes in the structure and functioning of marine ecosystems and, therefore, in ecosystem services (my point of view)</a:t>
            </a:r>
          </a:p>
          <a:p>
            <a:pPr marL="457200" lvl="1" indent="0">
              <a:buNone/>
            </a:pPr>
            <a:endParaRPr lang="it-IT" b="1" dirty="0"/>
          </a:p>
          <a:p>
            <a:pPr lvl="0"/>
            <a:r>
              <a:rPr lang="en-GB" dirty="0" smtClean="0"/>
              <a:t>In this presentation I will:</a:t>
            </a:r>
          </a:p>
          <a:p>
            <a:pPr lvl="0"/>
            <a:r>
              <a:rPr lang="en-GB" dirty="0" smtClean="0"/>
              <a:t>Outline a tentative methodology for identifying marine EVs, based on the literature.</a:t>
            </a:r>
          </a:p>
          <a:p>
            <a:pPr lvl="0"/>
            <a:r>
              <a:rPr lang="en-GB" dirty="0" smtClean="0"/>
              <a:t>Suggest an alternative methodology</a:t>
            </a:r>
          </a:p>
          <a:p>
            <a:pPr lvl="0"/>
            <a:r>
              <a:rPr lang="en-GB" dirty="0"/>
              <a:t>H</a:t>
            </a:r>
            <a:r>
              <a:rPr lang="en-GB" dirty="0" smtClean="0"/>
              <a:t>ighlight the potential role of marine EV in the implementation of EU MSFD and UNEP-MAP </a:t>
            </a:r>
            <a:r>
              <a:rPr lang="en-GB" dirty="0" err="1" smtClean="0"/>
              <a:t>EcAp</a:t>
            </a:r>
            <a:r>
              <a:rPr lang="en-GB" dirty="0" smtClean="0"/>
              <a:t>.</a:t>
            </a:r>
          </a:p>
          <a:p>
            <a:pPr lvl="0"/>
            <a:r>
              <a:rPr lang="en-GB" dirty="0" smtClean="0"/>
              <a:t>Show some tentative application of candidate EVs to the assessment of Nord African coastal marine ecosystems.</a:t>
            </a:r>
          </a:p>
          <a:p>
            <a:pPr lvl="0"/>
            <a:endParaRPr lang="en-GB" dirty="0" smtClean="0"/>
          </a:p>
          <a:p>
            <a:pPr lvl="0"/>
            <a:endParaRPr lang="en-GB" dirty="0" smtClean="0"/>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a:bodyPr>
          <a:lstStyle/>
          <a:p>
            <a:pPr algn="ctr"/>
            <a:r>
              <a:rPr lang="en-US" sz="3600" i="1" dirty="0" smtClean="0"/>
              <a:t>Status of existing EVs in the domain</a:t>
            </a:r>
            <a:endParaRPr lang="en-US" sz="3600" i="1" dirty="0"/>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From marine EVs to indicators</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a:xfrm>
            <a:off x="457200" y="1351250"/>
            <a:ext cx="8229600" cy="4525963"/>
          </a:xfrm>
        </p:spPr>
        <p:txBody>
          <a:bodyPr>
            <a:normAutofit lnSpcReduction="10000"/>
          </a:bodyPr>
          <a:lstStyle/>
          <a:p>
            <a:r>
              <a:rPr lang="en-GB" dirty="0" smtClean="0"/>
              <a:t>Yearly average concentrations </a:t>
            </a:r>
            <a:r>
              <a:rPr lang="en-GB" dirty="0"/>
              <a:t>of </a:t>
            </a:r>
            <a:r>
              <a:rPr lang="en-GB" dirty="0" smtClean="0"/>
              <a:t>nitrate, </a:t>
            </a:r>
            <a:r>
              <a:rPr lang="en-GB" dirty="0"/>
              <a:t>silicate, ammonia and phosphate at the </a:t>
            </a:r>
            <a:r>
              <a:rPr lang="en-GB" dirty="0" smtClean="0"/>
              <a:t>surface  (first layer of the 3D biogeochemical model);</a:t>
            </a:r>
          </a:p>
          <a:p>
            <a:r>
              <a:rPr lang="en-GB" dirty="0" smtClean="0"/>
              <a:t>90th </a:t>
            </a:r>
            <a:r>
              <a:rPr lang="en-GB" dirty="0"/>
              <a:t>percentile of </a:t>
            </a:r>
            <a:r>
              <a:rPr lang="en-GB" dirty="0" err="1" smtClean="0"/>
              <a:t>Chl</a:t>
            </a:r>
            <a:r>
              <a:rPr lang="en-GB" dirty="0" smtClean="0"/>
              <a:t>-a </a:t>
            </a:r>
            <a:r>
              <a:rPr lang="en-GB" dirty="0"/>
              <a:t>concentration </a:t>
            </a:r>
            <a:r>
              <a:rPr lang="en-GB" dirty="0" smtClean="0"/>
              <a:t>estimated from monthly satellite data over </a:t>
            </a:r>
            <a:r>
              <a:rPr lang="en-GB" dirty="0"/>
              <a:t>a period of 6 </a:t>
            </a:r>
            <a:r>
              <a:rPr lang="en-GB" dirty="0" smtClean="0"/>
              <a:t>years. </a:t>
            </a:r>
          </a:p>
          <a:p>
            <a:r>
              <a:rPr lang="en-GB" dirty="0" smtClean="0"/>
              <a:t>Yearly average diffuse attenuation coefficient Kd490</a:t>
            </a:r>
          </a:p>
          <a:p>
            <a:r>
              <a:rPr lang="en-GB" dirty="0" smtClean="0"/>
              <a:t>Yearly average concentration of Dissolved Oxygen at the bottom layer</a:t>
            </a:r>
          </a:p>
          <a:p>
            <a:endParaRPr lang="it-IT" dirty="0"/>
          </a:p>
        </p:txBody>
      </p:sp>
    </p:spTree>
    <p:extLst>
      <p:ext uri="{BB962C8B-B14F-4D97-AF65-F5344CB8AC3E}">
        <p14:creationId xmlns:p14="http://schemas.microsoft.com/office/powerpoint/2010/main" val="96464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9218"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7751"/>
            <a:ext cx="7776864" cy="668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94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10242"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794"/>
            <a:ext cx="7884368" cy="344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4" y="3410042"/>
            <a:ext cx="3810033" cy="32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22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195" y="20805"/>
            <a:ext cx="8229600" cy="1143000"/>
          </a:xfrm>
        </p:spPr>
        <p:txBody>
          <a:bodyPr>
            <a:noAutofit/>
          </a:bodyPr>
          <a:lstStyle/>
          <a:p>
            <a:pPr algn="ctr"/>
            <a:r>
              <a:rPr lang="en-US" sz="3600" dirty="0" smtClean="0"/>
              <a:t>From the set of indicators to the assessment</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6" name="Imagen 61"/>
          <p:cNvPicPr>
            <a:picLocks noGrp="1"/>
          </p:cNvPicPr>
          <p:nvPr>
            <p:ph idx="1"/>
          </p:nvPr>
        </p:nvPicPr>
        <p:blipFill>
          <a:blip r:embed="rId3" cstate="print"/>
          <a:srcRect/>
          <a:stretch>
            <a:fillRect/>
          </a:stretch>
        </p:blipFill>
        <p:spPr bwMode="auto">
          <a:xfrm>
            <a:off x="1331640" y="1124743"/>
            <a:ext cx="6120680" cy="5733257"/>
          </a:xfrm>
          <a:prstGeom prst="rect">
            <a:avLst/>
          </a:prstGeom>
          <a:noFill/>
        </p:spPr>
      </p:pic>
    </p:spTree>
    <p:extLst>
      <p:ext uri="{BB962C8B-B14F-4D97-AF65-F5344CB8AC3E}">
        <p14:creationId xmlns:p14="http://schemas.microsoft.com/office/powerpoint/2010/main" val="1213323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Autofit/>
          </a:bodyPr>
          <a:lstStyle/>
          <a:p>
            <a:pPr algn="ctr"/>
            <a:r>
              <a:rPr lang="en-US" sz="3600" dirty="0" smtClean="0"/>
              <a:t>Setting the reference conditions</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graphicFrame>
        <p:nvGraphicFramePr>
          <p:cNvPr id="3" name="Segnaposto contenuto 2"/>
          <p:cNvGraphicFramePr>
            <a:graphicFrameLocks noGrp="1"/>
          </p:cNvGraphicFramePr>
          <p:nvPr>
            <p:ph idx="1"/>
            <p:extLst>
              <p:ext uri="{D42A27DB-BD31-4B8C-83A1-F6EECF244321}">
                <p14:modId xmlns:p14="http://schemas.microsoft.com/office/powerpoint/2010/main" val="1802689818"/>
              </p:ext>
            </p:extLst>
          </p:nvPr>
        </p:nvGraphicFramePr>
        <p:xfrm>
          <a:off x="611561" y="1331640"/>
          <a:ext cx="8073584" cy="4735826"/>
        </p:xfrm>
        <a:graphic>
          <a:graphicData uri="http://schemas.openxmlformats.org/drawingml/2006/table">
            <a:tbl>
              <a:tblPr firstRow="1" firstCol="1" bandRow="1">
                <a:tableStyleId>{5C22544A-7EE6-4342-B048-85BDC9FD1C3A}</a:tableStyleId>
              </a:tblPr>
              <a:tblGrid>
                <a:gridCol w="2671852"/>
                <a:gridCol w="2701299"/>
                <a:gridCol w="2700433"/>
              </a:tblGrid>
              <a:tr h="678402">
                <a:tc>
                  <a:txBody>
                    <a:bodyPr/>
                    <a:lstStyle/>
                    <a:p>
                      <a:pPr algn="just">
                        <a:spcBef>
                          <a:spcPts val="300"/>
                        </a:spcBef>
                        <a:spcAft>
                          <a:spcPts val="300"/>
                        </a:spcAft>
                      </a:pPr>
                      <a:r>
                        <a:rPr lang="en-GB" sz="1800" dirty="0">
                          <a:effectLst/>
                        </a:rPr>
                        <a:t>Indicator</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800">
                          <a:effectLst/>
                        </a:rPr>
                        <a:t>Western Med. (OWB1-OWB3)</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800">
                          <a:effectLst/>
                        </a:rPr>
                        <a:t>Eastern Med. (OWB4-OWB7)</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Phosphate conc. (mmol.m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0.06</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0.02</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Nitrate conc. (mmol.m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1.0</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1.0</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Ammonia conc. (mmol.m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0.3</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0.2</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Silicate conc. (mmol.m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1.6</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1.6</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Chlorophyll-a conc. (mg.m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0.45</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0.08</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Attenuation coefficient (m</a:t>
                      </a:r>
                      <a:r>
                        <a:rPr lang="en-GB" sz="1800" baseline="30000" dirty="0">
                          <a:effectLst/>
                        </a:rPr>
                        <a:t>-1</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0.045</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a:effectLst/>
                        </a:rPr>
                        <a:t>0.030</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79632">
                <a:tc>
                  <a:txBody>
                    <a:bodyPr/>
                    <a:lstStyle/>
                    <a:p>
                      <a:pPr algn="just">
                        <a:spcAft>
                          <a:spcPts val="0"/>
                        </a:spcAft>
                      </a:pPr>
                      <a:r>
                        <a:rPr lang="en-GB" sz="1800" dirty="0">
                          <a:effectLst/>
                        </a:rPr>
                        <a:t>Oxygen conc. (mmol.m</a:t>
                      </a:r>
                      <a:r>
                        <a:rPr lang="en-GB" sz="1800" baseline="30000" dirty="0">
                          <a:effectLst/>
                        </a:rPr>
                        <a:t>-3</a:t>
                      </a:r>
                      <a:r>
                        <a:rPr lang="en-GB" sz="1800" dirty="0">
                          <a:effectLst/>
                        </a:rPr>
                        <a:t>)</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rPr>
                        <a:t>300</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rPr>
                        <a:t>280</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90349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Setting the thresholds</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p:txBody>
          <a:bodyPr>
            <a:normAutofit lnSpcReduction="10000"/>
          </a:bodyPr>
          <a:lstStyle/>
          <a:p>
            <a:r>
              <a:rPr lang="en-GB" dirty="0" smtClean="0"/>
              <a:t>Nutrient concentrations, Chlorophyll a and Kd490 show </a:t>
            </a:r>
            <a:r>
              <a:rPr lang="en-GB" dirty="0"/>
              <a:t>a </a:t>
            </a:r>
            <a:r>
              <a:rPr lang="en-GB" u="sng" dirty="0"/>
              <a:t>positive response</a:t>
            </a:r>
            <a:r>
              <a:rPr lang="en-GB" dirty="0"/>
              <a:t> </a:t>
            </a:r>
            <a:r>
              <a:rPr lang="en-GB" dirty="0" smtClean="0"/>
              <a:t>to Pressure (i.e. increase in </a:t>
            </a:r>
            <a:r>
              <a:rPr lang="en-GB" dirty="0" err="1" smtClean="0"/>
              <a:t>antropogenic</a:t>
            </a:r>
            <a:r>
              <a:rPr lang="en-GB" dirty="0" smtClean="0"/>
              <a:t> nutrient loads: + 50% deviation from the Reference Condition.</a:t>
            </a:r>
          </a:p>
          <a:p>
            <a:r>
              <a:rPr lang="en-GB" dirty="0" smtClean="0"/>
              <a:t>This means that deviations within 50% can be tolerated: the ES is still GOOD</a:t>
            </a:r>
          </a:p>
          <a:p>
            <a:endParaRPr lang="en-GB" dirty="0"/>
          </a:p>
          <a:p>
            <a:r>
              <a:rPr lang="en-GB" dirty="0" smtClean="0"/>
              <a:t>Dissolved Oxygen show a negative response to Pressure (anoxia): we set a threshold of </a:t>
            </a:r>
            <a:r>
              <a:rPr lang="en-GB" dirty="0"/>
              <a:t>-25%. </a:t>
            </a:r>
            <a:endParaRPr lang="it-IT" dirty="0"/>
          </a:p>
        </p:txBody>
      </p:sp>
    </p:spTree>
    <p:extLst>
      <p:ext uri="{BB962C8B-B14F-4D97-AF65-F5344CB8AC3E}">
        <p14:creationId xmlns:p14="http://schemas.microsoft.com/office/powerpoint/2010/main" val="316762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Estimating the indicators for each assessment unit</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7"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99" y="2132856"/>
            <a:ext cx="3810033" cy="32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132856"/>
            <a:ext cx="324036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a destra 2"/>
          <p:cNvSpPr/>
          <p:nvPr/>
        </p:nvSpPr>
        <p:spPr>
          <a:xfrm>
            <a:off x="4287416" y="353701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276616" y="2707865"/>
            <a:ext cx="720080" cy="646331"/>
          </a:xfrm>
          <a:prstGeom prst="rect">
            <a:avLst/>
          </a:prstGeom>
          <a:noFill/>
        </p:spPr>
        <p:txBody>
          <a:bodyPr wrap="square" rtlCol="0">
            <a:spAutoFit/>
          </a:bodyPr>
          <a:lstStyle/>
          <a:p>
            <a:r>
              <a:rPr lang="it-IT" dirty="0"/>
              <a:t>A</a:t>
            </a:r>
            <a:r>
              <a:rPr lang="it-IT" dirty="0" smtClean="0"/>
              <a:t>verage</a:t>
            </a:r>
            <a:endParaRPr lang="it-IT" dirty="0"/>
          </a:p>
        </p:txBody>
      </p:sp>
    </p:spTree>
    <p:extLst>
      <p:ext uri="{BB962C8B-B14F-4D97-AF65-F5344CB8AC3E}">
        <p14:creationId xmlns:p14="http://schemas.microsoft.com/office/powerpoint/2010/main" val="672121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Assessing the </a:t>
            </a:r>
            <a:r>
              <a:rPr lang="en-US" sz="3600" dirty="0" err="1" smtClean="0"/>
              <a:t>GEnS</a:t>
            </a:r>
            <a:r>
              <a:rPr lang="en-US" sz="3600" dirty="0" smtClean="0"/>
              <a:t> for each indicator</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9" name="Segnaposto contenuto 8"/>
          <p:cNvSpPr>
            <a:spLocks noGrp="1"/>
          </p:cNvSpPr>
          <p:nvPr>
            <p:ph idx="1"/>
          </p:nvPr>
        </p:nvSpPr>
        <p:spPr>
          <a:xfrm>
            <a:off x="611560" y="1437660"/>
            <a:ext cx="8229600" cy="4151579"/>
          </a:xfrm>
        </p:spPr>
        <p:txBody>
          <a:bodyPr>
            <a:normAutofit/>
          </a:bodyPr>
          <a:lstStyle/>
          <a:p>
            <a:r>
              <a:rPr lang="it-IT" dirty="0" smtClean="0"/>
              <a:t>The </a:t>
            </a:r>
            <a:r>
              <a:rPr lang="it-IT" dirty="0" err="1" smtClean="0"/>
              <a:t>class</a:t>
            </a:r>
            <a:r>
              <a:rPr lang="it-IT" dirty="0" smtClean="0"/>
              <a:t> </a:t>
            </a:r>
            <a:r>
              <a:rPr lang="it-IT" dirty="0" err="1" smtClean="0"/>
              <a:t>boundary</a:t>
            </a:r>
            <a:r>
              <a:rPr lang="it-IT" dirty="0" smtClean="0"/>
              <a:t> </a:t>
            </a:r>
            <a:r>
              <a:rPr lang="it-IT" dirty="0" err="1" smtClean="0"/>
              <a:t>is</a:t>
            </a:r>
            <a:r>
              <a:rPr lang="it-IT" dirty="0" smtClean="0"/>
              <a:t> </a:t>
            </a:r>
            <a:r>
              <a:rPr lang="it-IT" dirty="0" err="1" smtClean="0"/>
              <a:t>given</a:t>
            </a:r>
            <a:r>
              <a:rPr lang="it-IT" dirty="0" smtClean="0"/>
              <a:t> by:</a:t>
            </a:r>
          </a:p>
          <a:p>
            <a:r>
              <a:rPr lang="it-IT" dirty="0" smtClean="0"/>
              <a:t>CB = (1+Threshold) x Reference </a:t>
            </a:r>
            <a:r>
              <a:rPr lang="it-IT" dirty="0" err="1" smtClean="0"/>
              <a:t>condition</a:t>
            </a:r>
            <a:endParaRPr lang="it-IT" dirty="0" smtClean="0"/>
          </a:p>
          <a:p>
            <a:pPr marL="109728" indent="0">
              <a:buNone/>
            </a:pPr>
            <a:endParaRPr lang="it-IT" dirty="0" smtClean="0"/>
          </a:p>
          <a:p>
            <a:pPr marL="109728" indent="0">
              <a:buNone/>
            </a:pPr>
            <a:r>
              <a:rPr lang="it-IT" dirty="0"/>
              <a:t> </a:t>
            </a:r>
            <a:r>
              <a:rPr lang="it-IT" dirty="0" smtClean="0"/>
              <a:t>For </a:t>
            </a:r>
            <a:r>
              <a:rPr lang="it-IT" dirty="0" err="1" smtClean="0"/>
              <a:t>indicators</a:t>
            </a:r>
            <a:r>
              <a:rPr lang="it-IT" dirty="0" smtClean="0"/>
              <a:t> with positive </a:t>
            </a:r>
            <a:r>
              <a:rPr lang="it-IT" dirty="0" err="1" smtClean="0"/>
              <a:t>response</a:t>
            </a:r>
            <a:r>
              <a:rPr lang="it-IT" dirty="0" smtClean="0"/>
              <a:t> to Press.:</a:t>
            </a:r>
          </a:p>
          <a:p>
            <a:pPr marL="109728" indent="0">
              <a:buNone/>
            </a:pPr>
            <a:r>
              <a:rPr lang="it-IT" dirty="0" smtClean="0"/>
              <a:t> Average </a:t>
            </a:r>
            <a:r>
              <a:rPr lang="it-IT" dirty="0" err="1" smtClean="0"/>
              <a:t>values</a:t>
            </a:r>
            <a:r>
              <a:rPr lang="it-IT" dirty="0" smtClean="0"/>
              <a:t> in WB &lt; CB </a:t>
            </a:r>
            <a:r>
              <a:rPr lang="it-IT" dirty="0" err="1" smtClean="0"/>
              <a:t>means</a:t>
            </a:r>
            <a:r>
              <a:rPr lang="it-IT" dirty="0" smtClean="0"/>
              <a:t> </a:t>
            </a:r>
            <a:r>
              <a:rPr lang="it-IT" dirty="0" err="1" smtClean="0"/>
              <a:t>GEnS</a:t>
            </a:r>
            <a:endParaRPr lang="it-IT" dirty="0" smtClean="0"/>
          </a:p>
          <a:p>
            <a:pPr marL="109728" indent="0">
              <a:buNone/>
            </a:pPr>
            <a:endParaRPr lang="it-IT" dirty="0"/>
          </a:p>
          <a:p>
            <a:pPr marL="109728" indent="0">
              <a:buNone/>
            </a:pPr>
            <a:r>
              <a:rPr lang="it-IT" dirty="0" smtClean="0"/>
              <a:t>For </a:t>
            </a:r>
            <a:r>
              <a:rPr lang="it-IT" dirty="0" err="1" smtClean="0"/>
              <a:t>indicator</a:t>
            </a:r>
            <a:r>
              <a:rPr lang="it-IT" dirty="0" smtClean="0"/>
              <a:t> with negative </a:t>
            </a:r>
            <a:r>
              <a:rPr lang="it-IT" dirty="0" err="1" smtClean="0"/>
              <a:t>response</a:t>
            </a:r>
            <a:r>
              <a:rPr lang="it-IT" dirty="0" smtClean="0"/>
              <a:t>:</a:t>
            </a:r>
          </a:p>
          <a:p>
            <a:pPr marL="109728" indent="0">
              <a:buNone/>
            </a:pPr>
            <a:r>
              <a:rPr lang="it-IT" dirty="0"/>
              <a:t>Average </a:t>
            </a:r>
            <a:r>
              <a:rPr lang="it-IT" dirty="0" err="1"/>
              <a:t>values</a:t>
            </a:r>
            <a:r>
              <a:rPr lang="it-IT" dirty="0"/>
              <a:t> in WB </a:t>
            </a:r>
            <a:r>
              <a:rPr lang="it-IT" dirty="0" smtClean="0"/>
              <a:t>&gt; </a:t>
            </a:r>
            <a:r>
              <a:rPr lang="it-IT" dirty="0"/>
              <a:t>CB </a:t>
            </a:r>
            <a:r>
              <a:rPr lang="it-IT" dirty="0" err="1"/>
              <a:t>means</a:t>
            </a:r>
            <a:r>
              <a:rPr lang="it-IT" dirty="0"/>
              <a:t> </a:t>
            </a:r>
            <a:r>
              <a:rPr lang="it-IT" dirty="0" err="1"/>
              <a:t>GEnS</a:t>
            </a:r>
            <a:endParaRPr lang="it-IT" dirty="0"/>
          </a:p>
          <a:p>
            <a:pPr marL="109728" indent="0">
              <a:buNone/>
            </a:pPr>
            <a:endParaRPr lang="it-IT" dirty="0" smtClean="0"/>
          </a:p>
          <a:p>
            <a:endParaRPr lang="it-IT" dirty="0"/>
          </a:p>
        </p:txBody>
      </p:sp>
    </p:spTree>
    <p:extLst>
      <p:ext uri="{BB962C8B-B14F-4D97-AF65-F5344CB8AC3E}">
        <p14:creationId xmlns:p14="http://schemas.microsoft.com/office/powerpoint/2010/main" val="1455109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a:t>Assessing the </a:t>
            </a:r>
            <a:r>
              <a:rPr lang="en-US" sz="3600" dirty="0" err="1"/>
              <a:t>GEnS</a:t>
            </a:r>
            <a:r>
              <a:rPr lang="en-US" sz="3600" dirty="0"/>
              <a:t> for each indicator</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6"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96" y="1772816"/>
            <a:ext cx="3534413" cy="353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72816"/>
            <a:ext cx="3538736" cy="35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a destra 6"/>
          <p:cNvSpPr/>
          <p:nvPr/>
        </p:nvSpPr>
        <p:spPr>
          <a:xfrm>
            <a:off x="4287416" y="353701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5594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smtClean="0"/>
              <a:t>Aggregating the indicators at OO and EO levels</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6" name="Segnaposto contenuto 3"/>
          <p:cNvSpPr>
            <a:spLocks noGrp="1"/>
          </p:cNvSpPr>
          <p:nvPr>
            <p:ph idx="1"/>
          </p:nvPr>
        </p:nvSpPr>
        <p:spPr/>
        <p:txBody>
          <a:bodyPr/>
          <a:lstStyle/>
          <a:p>
            <a:pPr marL="109728" indent="0">
              <a:buNone/>
            </a:pPr>
            <a:r>
              <a:rPr lang="it-IT" dirty="0" err="1" smtClean="0"/>
              <a:t>We</a:t>
            </a:r>
            <a:r>
              <a:rPr lang="it-IT" dirty="0" smtClean="0"/>
              <a:t> </a:t>
            </a:r>
            <a:r>
              <a:rPr lang="it-IT" dirty="0" err="1" smtClean="0"/>
              <a:t>used</a:t>
            </a:r>
            <a:r>
              <a:rPr lang="it-IT" dirty="0" smtClean="0"/>
              <a:t> </a:t>
            </a:r>
            <a:r>
              <a:rPr lang="it-IT" dirty="0" err="1" smtClean="0"/>
              <a:t>dimensionless</a:t>
            </a:r>
            <a:r>
              <a:rPr lang="it-IT" dirty="0" smtClean="0"/>
              <a:t> </a:t>
            </a:r>
            <a:r>
              <a:rPr lang="it-IT" dirty="0" err="1" smtClean="0"/>
              <a:t>Ecological</a:t>
            </a:r>
            <a:r>
              <a:rPr lang="it-IT" dirty="0" smtClean="0"/>
              <a:t> </a:t>
            </a:r>
            <a:r>
              <a:rPr lang="it-IT" dirty="0" err="1" smtClean="0"/>
              <a:t>Quality</a:t>
            </a:r>
            <a:r>
              <a:rPr lang="it-IT" dirty="0" smtClean="0"/>
              <a:t> Ratio, EQR:</a:t>
            </a:r>
          </a:p>
          <a:p>
            <a:pPr marL="109728" indent="0">
              <a:buNone/>
            </a:pPr>
            <a:endParaRPr lang="it-IT" dirty="0" smtClean="0"/>
          </a:p>
          <a:p>
            <a:pPr marL="109728" indent="0">
              <a:buNone/>
            </a:pPr>
            <a:r>
              <a:rPr lang="it-IT" dirty="0" smtClean="0"/>
              <a:t>For </a:t>
            </a:r>
            <a:r>
              <a:rPr lang="it-IT" dirty="0" err="1" smtClean="0"/>
              <a:t>indicators</a:t>
            </a:r>
            <a:r>
              <a:rPr lang="it-IT" dirty="0" smtClean="0"/>
              <a:t> with positive </a:t>
            </a:r>
            <a:r>
              <a:rPr lang="it-IT" dirty="0" err="1" smtClean="0"/>
              <a:t>response</a:t>
            </a:r>
            <a:r>
              <a:rPr lang="it-IT" dirty="0" smtClean="0"/>
              <a:t> to Press.:</a:t>
            </a:r>
          </a:p>
          <a:p>
            <a:pPr marL="109728" indent="0">
              <a:buNone/>
            </a:pPr>
            <a:endParaRPr lang="it-IT" dirty="0" smtClean="0"/>
          </a:p>
          <a:p>
            <a:pPr marL="109728" indent="0">
              <a:buNone/>
            </a:pPr>
            <a:endParaRPr lang="it-IT" dirty="0"/>
          </a:p>
          <a:p>
            <a:pPr marL="109728" indent="0">
              <a:buNone/>
            </a:pPr>
            <a:r>
              <a:rPr lang="it-IT" dirty="0" smtClean="0"/>
              <a:t>For </a:t>
            </a:r>
            <a:r>
              <a:rPr lang="it-IT" dirty="0" err="1" smtClean="0"/>
              <a:t>indicators</a:t>
            </a:r>
            <a:r>
              <a:rPr lang="it-IT" dirty="0" smtClean="0"/>
              <a:t> with negative </a:t>
            </a:r>
            <a:r>
              <a:rPr lang="it-IT" dirty="0" err="1" smtClean="0"/>
              <a:t>response</a:t>
            </a:r>
            <a:r>
              <a:rPr lang="it-IT" dirty="0" smtClean="0"/>
              <a:t> to Press.:</a:t>
            </a:r>
            <a:endParaRPr lang="it-IT" dirty="0"/>
          </a:p>
        </p:txBody>
      </p:sp>
      <p:pic>
        <p:nvPicPr>
          <p:cNvPr id="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956" y="3424436"/>
            <a:ext cx="790041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622" y="4831522"/>
            <a:ext cx="8432198" cy="40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65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4704" y="1124744"/>
            <a:ext cx="8291264" cy="4785395"/>
          </a:xfrm>
        </p:spPr>
        <p:txBody>
          <a:bodyPr>
            <a:normAutofit fontScale="70000" lnSpcReduction="20000"/>
          </a:bodyPr>
          <a:lstStyle/>
          <a:p>
            <a:pPr lvl="0"/>
            <a:r>
              <a:rPr lang="en-GB" dirty="0"/>
              <a:t>What criteria, methodology, and process are used to identify EVs</a:t>
            </a:r>
            <a:r>
              <a:rPr lang="en-GB" dirty="0" smtClean="0"/>
              <a:t>?</a:t>
            </a:r>
          </a:p>
          <a:p>
            <a:pPr lvl="0"/>
            <a:r>
              <a:rPr lang="en-GB" dirty="0" smtClean="0">
                <a:solidFill>
                  <a:schemeClr val="accent5"/>
                </a:solidFill>
              </a:rPr>
              <a:t>Identifying marine EVs is a very challenging task because:</a:t>
            </a:r>
          </a:p>
          <a:p>
            <a:pPr lvl="0"/>
            <a:r>
              <a:rPr lang="en-GB" dirty="0" smtClean="0">
                <a:solidFill>
                  <a:schemeClr val="accent5"/>
                </a:solidFill>
              </a:rPr>
              <a:t>The number of candidate variables is very high, compared with oceanographic variables;</a:t>
            </a:r>
          </a:p>
          <a:p>
            <a:pPr lvl="0"/>
            <a:r>
              <a:rPr lang="en-GB" dirty="0" smtClean="0">
                <a:solidFill>
                  <a:schemeClr val="accent5"/>
                </a:solidFill>
              </a:rPr>
              <a:t>There is little consensus on recommendations provided at national and regional level, due to the fact that biological and ecological features hugely vary in space and time; </a:t>
            </a:r>
          </a:p>
          <a:p>
            <a:pPr lvl="0"/>
            <a:r>
              <a:rPr lang="en-GB" dirty="0" smtClean="0">
                <a:solidFill>
                  <a:schemeClr val="accent5"/>
                </a:solidFill>
              </a:rPr>
              <a:t>Key processes are still far from being fully understood, in particular in some habitats/ecosystems (e.g. deep sea);</a:t>
            </a:r>
          </a:p>
          <a:p>
            <a:pPr lvl="0"/>
            <a:r>
              <a:rPr lang="en-GB" dirty="0" smtClean="0">
                <a:solidFill>
                  <a:schemeClr val="accent5"/>
                </a:solidFill>
              </a:rPr>
              <a:t>The need of systematically monitoring marine ecosystems is strongly felt but, at present, there are very few large-scale long term biological time series which would allow one to test hypothesis about Pressure-Impact relationships.</a:t>
            </a:r>
          </a:p>
          <a:p>
            <a:pPr lvl="0"/>
            <a:r>
              <a:rPr lang="en-GB" dirty="0" smtClean="0">
                <a:solidFill>
                  <a:schemeClr val="accent5"/>
                </a:solidFill>
              </a:rPr>
              <a:t>A methodology for identifying marine EVs has been recently proposed by Hayes et. </a:t>
            </a:r>
            <a:r>
              <a:rPr lang="en-GB" dirty="0">
                <a:solidFill>
                  <a:schemeClr val="accent5"/>
                </a:solidFill>
              </a:rPr>
              <a:t>a</a:t>
            </a:r>
            <a:r>
              <a:rPr lang="en-GB" dirty="0" smtClean="0">
                <a:solidFill>
                  <a:schemeClr val="accent5"/>
                </a:solidFill>
              </a:rPr>
              <a:t>l., 2015*, based on the DPSIR conceptual model.</a:t>
            </a:r>
          </a:p>
          <a:p>
            <a:pPr marL="109728" lvl="0" indent="0">
              <a:buNone/>
            </a:pPr>
            <a:endParaRPr lang="it-IT" dirty="0"/>
          </a:p>
          <a:p>
            <a:endParaRPr lang="en-US" dirty="0">
              <a:solidFill>
                <a:srgbClr val="FF0000"/>
              </a:solidFill>
            </a:endParaRPr>
          </a:p>
        </p:txBody>
      </p:sp>
      <p:sp>
        <p:nvSpPr>
          <p:cNvPr id="2" name="Titolo 1"/>
          <p:cNvSpPr>
            <a:spLocks noGrp="1"/>
          </p:cNvSpPr>
          <p:nvPr>
            <p:ph type="title"/>
          </p:nvPr>
        </p:nvSpPr>
        <p:spPr>
          <a:xfrm>
            <a:off x="395536" y="188640"/>
            <a:ext cx="8424936" cy="1143000"/>
          </a:xfrm>
        </p:spPr>
        <p:txBody>
          <a:bodyPr>
            <a:noAutofit/>
          </a:bodyPr>
          <a:lstStyle/>
          <a:p>
            <a:r>
              <a:rPr lang="en-US" sz="3600" b="0" i="1" dirty="0" smtClean="0"/>
              <a:t>The p</a:t>
            </a:r>
            <a:r>
              <a:rPr lang="en-US" sz="3600" i="1" dirty="0" smtClean="0"/>
              <a:t>rocess underlying EV definition</a:t>
            </a:r>
            <a:endParaRPr lang="en-US" sz="3600" i="1"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6" name="CasellaDiTesto 5"/>
          <p:cNvSpPr txBox="1"/>
          <p:nvPr/>
        </p:nvSpPr>
        <p:spPr>
          <a:xfrm>
            <a:off x="404704" y="5244728"/>
            <a:ext cx="7920880" cy="646331"/>
          </a:xfrm>
          <a:prstGeom prst="rect">
            <a:avLst/>
          </a:prstGeom>
          <a:noFill/>
        </p:spPr>
        <p:txBody>
          <a:bodyPr wrap="square" rtlCol="0">
            <a:spAutoFit/>
          </a:bodyPr>
          <a:lstStyle/>
          <a:p>
            <a:r>
              <a:rPr lang="it-IT" dirty="0" smtClean="0"/>
              <a:t>* </a:t>
            </a:r>
            <a:r>
              <a:rPr lang="it-IT" dirty="0" err="1" smtClean="0"/>
              <a:t>Hayes&amp;al</a:t>
            </a:r>
            <a:r>
              <a:rPr lang="it-IT" dirty="0" smtClean="0"/>
              <a:t>. </a:t>
            </a:r>
            <a:r>
              <a:rPr lang="it-IT" dirty="0" err="1" smtClean="0"/>
              <a:t>Identifying</a:t>
            </a:r>
            <a:r>
              <a:rPr lang="it-IT" dirty="0" smtClean="0"/>
              <a:t> </a:t>
            </a:r>
            <a:r>
              <a:rPr lang="it-IT" dirty="0" err="1" smtClean="0"/>
              <a:t>indicators</a:t>
            </a:r>
            <a:r>
              <a:rPr lang="it-IT" dirty="0" smtClean="0"/>
              <a:t> and </a:t>
            </a:r>
            <a:r>
              <a:rPr lang="it-IT" dirty="0" err="1" smtClean="0"/>
              <a:t>essential</a:t>
            </a:r>
            <a:r>
              <a:rPr lang="it-IT" dirty="0" smtClean="0"/>
              <a:t> </a:t>
            </a:r>
            <a:r>
              <a:rPr lang="it-IT" dirty="0" err="1" smtClean="0"/>
              <a:t>variables</a:t>
            </a:r>
            <a:r>
              <a:rPr lang="it-IT" dirty="0" smtClean="0"/>
              <a:t> for marine </a:t>
            </a:r>
            <a:r>
              <a:rPr lang="it-IT" dirty="0" err="1" smtClean="0"/>
              <a:t>ecosystems</a:t>
            </a:r>
            <a:r>
              <a:rPr lang="it-IT" dirty="0" smtClean="0"/>
              <a:t>. </a:t>
            </a:r>
            <a:r>
              <a:rPr lang="it-IT" dirty="0" err="1" smtClean="0"/>
              <a:t>Ecological</a:t>
            </a:r>
            <a:r>
              <a:rPr lang="it-IT" dirty="0" smtClean="0"/>
              <a:t> </a:t>
            </a:r>
            <a:r>
              <a:rPr lang="it-IT" dirty="0" err="1" smtClean="0"/>
              <a:t>Indicators</a:t>
            </a:r>
            <a:r>
              <a:rPr lang="it-IT" dirty="0" smtClean="0"/>
              <a:t> 57 (2015) 409-419</a:t>
            </a:r>
            <a:endParaRPr lang="it-IT" dirty="0"/>
          </a:p>
        </p:txBody>
      </p:sp>
    </p:spTree>
    <p:extLst>
      <p:ext uri="{BB962C8B-B14F-4D97-AF65-F5344CB8AC3E}">
        <p14:creationId xmlns:p14="http://schemas.microsoft.com/office/powerpoint/2010/main" val="4197018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dirty="0"/>
              <a:t>Aggregating the indicators at OO and EO levels</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p:txBody>
          <a:bodyPr>
            <a:normAutofit fontScale="92500"/>
          </a:bodyPr>
          <a:lstStyle/>
          <a:p>
            <a:pPr marL="109728" indent="0">
              <a:buNone/>
            </a:pPr>
            <a:r>
              <a:rPr lang="it-IT" dirty="0" smtClean="0"/>
              <a:t>Class </a:t>
            </a:r>
            <a:r>
              <a:rPr lang="it-IT" dirty="0" err="1" smtClean="0"/>
              <a:t>boundaries</a:t>
            </a:r>
            <a:r>
              <a:rPr lang="it-IT" dirty="0" smtClean="0"/>
              <a:t> are </a:t>
            </a:r>
            <a:r>
              <a:rPr lang="it-IT" dirty="0" err="1" smtClean="0"/>
              <a:t>easily</a:t>
            </a:r>
            <a:r>
              <a:rPr lang="it-IT" dirty="0" smtClean="0"/>
              <a:t> </a:t>
            </a:r>
            <a:r>
              <a:rPr lang="it-IT" dirty="0" err="1" smtClean="0"/>
              <a:t>linked</a:t>
            </a:r>
            <a:r>
              <a:rPr lang="it-IT" dirty="0" smtClean="0"/>
              <a:t> to EQR.</a:t>
            </a:r>
          </a:p>
          <a:p>
            <a:pPr marL="109728" indent="0">
              <a:buNone/>
            </a:pPr>
            <a:r>
              <a:rPr lang="it-IT" dirty="0" smtClean="0"/>
              <a:t>For </a:t>
            </a:r>
            <a:r>
              <a:rPr lang="it-IT" dirty="0" err="1" smtClean="0"/>
              <a:t>indicators</a:t>
            </a:r>
            <a:r>
              <a:rPr lang="it-IT" dirty="0" smtClean="0"/>
              <a:t> with positive </a:t>
            </a:r>
            <a:r>
              <a:rPr lang="it-IT" dirty="0" err="1" smtClean="0"/>
              <a:t>response</a:t>
            </a:r>
            <a:r>
              <a:rPr lang="it-IT" dirty="0" smtClean="0"/>
              <a:t>:</a:t>
            </a:r>
          </a:p>
          <a:p>
            <a:pPr marL="109728" indent="0">
              <a:buNone/>
            </a:pPr>
            <a:r>
              <a:rPr lang="it-IT" dirty="0" smtClean="0"/>
              <a:t>CB</a:t>
            </a:r>
            <a:r>
              <a:rPr lang="it-IT" baseline="-25000" dirty="0" smtClean="0"/>
              <a:t>EQR </a:t>
            </a:r>
            <a:r>
              <a:rPr lang="it-IT" dirty="0" smtClean="0"/>
              <a:t>= 1/(1+Threshold) 	</a:t>
            </a:r>
            <a:r>
              <a:rPr lang="it-IT" dirty="0" err="1" smtClean="0"/>
              <a:t>Threshold</a:t>
            </a:r>
            <a:r>
              <a:rPr lang="it-IT" dirty="0" smtClean="0"/>
              <a:t> = 0.5</a:t>
            </a:r>
          </a:p>
          <a:p>
            <a:pPr marL="109728" indent="0">
              <a:buNone/>
            </a:pPr>
            <a:endParaRPr lang="it-IT" dirty="0"/>
          </a:p>
          <a:p>
            <a:pPr marL="109728" indent="0">
              <a:buNone/>
            </a:pPr>
            <a:r>
              <a:rPr lang="it-IT" dirty="0" smtClean="0"/>
              <a:t>For </a:t>
            </a:r>
            <a:r>
              <a:rPr lang="it-IT" dirty="0" err="1" smtClean="0"/>
              <a:t>indicators</a:t>
            </a:r>
            <a:r>
              <a:rPr lang="it-IT" dirty="0" smtClean="0"/>
              <a:t> with negative </a:t>
            </a:r>
            <a:r>
              <a:rPr lang="it-IT" dirty="0" err="1" smtClean="0"/>
              <a:t>response</a:t>
            </a:r>
            <a:r>
              <a:rPr lang="it-IT" dirty="0" smtClean="0"/>
              <a:t>:</a:t>
            </a:r>
          </a:p>
          <a:p>
            <a:pPr marL="109728" indent="0">
              <a:buNone/>
            </a:pPr>
            <a:r>
              <a:rPr lang="it-IT" dirty="0"/>
              <a:t>CB</a:t>
            </a:r>
            <a:r>
              <a:rPr lang="it-IT" baseline="-25000" dirty="0"/>
              <a:t>EQR </a:t>
            </a:r>
            <a:r>
              <a:rPr lang="it-IT" dirty="0"/>
              <a:t>= </a:t>
            </a:r>
            <a:r>
              <a:rPr lang="it-IT" dirty="0" smtClean="0"/>
              <a:t>1+Threshold 	</a:t>
            </a:r>
            <a:r>
              <a:rPr lang="it-IT" dirty="0" err="1" smtClean="0"/>
              <a:t>Threshold</a:t>
            </a:r>
            <a:r>
              <a:rPr lang="it-IT" dirty="0" smtClean="0"/>
              <a:t> = -0.25</a:t>
            </a:r>
          </a:p>
          <a:p>
            <a:pPr marL="109728" indent="0">
              <a:buNone/>
            </a:pPr>
            <a:endParaRPr lang="it-IT" dirty="0"/>
          </a:p>
          <a:p>
            <a:pPr marL="109728" indent="0">
              <a:buNone/>
            </a:pPr>
            <a:r>
              <a:rPr lang="it-IT" dirty="0" err="1" smtClean="0"/>
              <a:t>EQRs</a:t>
            </a:r>
            <a:r>
              <a:rPr lang="it-IT" dirty="0" smtClean="0"/>
              <a:t> </a:t>
            </a:r>
            <a:r>
              <a:rPr lang="it-IT" dirty="0" err="1" smtClean="0"/>
              <a:t>were</a:t>
            </a:r>
            <a:r>
              <a:rPr lang="it-IT" dirty="0" smtClean="0"/>
              <a:t> </a:t>
            </a:r>
            <a:r>
              <a:rPr lang="it-IT" dirty="0" err="1" smtClean="0"/>
              <a:t>averaged</a:t>
            </a:r>
            <a:r>
              <a:rPr lang="it-IT" dirty="0" smtClean="0"/>
              <a:t> for </a:t>
            </a:r>
            <a:r>
              <a:rPr lang="it-IT" dirty="0" err="1" smtClean="0"/>
              <a:t>each</a:t>
            </a:r>
            <a:r>
              <a:rPr lang="it-IT" dirty="0" smtClean="0"/>
              <a:t> OO and for the EO</a:t>
            </a:r>
            <a:endParaRPr lang="it-IT" dirty="0"/>
          </a:p>
          <a:p>
            <a:pPr marL="109728" indent="0">
              <a:buNone/>
            </a:pPr>
            <a:endParaRPr lang="it-IT" dirty="0"/>
          </a:p>
          <a:p>
            <a:pPr marL="109728" indent="0">
              <a:buNone/>
            </a:pPr>
            <a:r>
              <a:rPr lang="it-IT" dirty="0" smtClean="0"/>
              <a:t> </a:t>
            </a:r>
            <a:endParaRPr lang="it-IT" dirty="0"/>
          </a:p>
        </p:txBody>
      </p:sp>
    </p:spTree>
    <p:extLst>
      <p:ext uri="{BB962C8B-B14F-4D97-AF65-F5344CB8AC3E}">
        <p14:creationId xmlns:p14="http://schemas.microsoft.com/office/powerpoint/2010/main" val="1725095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Autofit/>
          </a:bodyPr>
          <a:lstStyle/>
          <a:p>
            <a:pPr algn="ctr"/>
            <a:r>
              <a:rPr lang="en-US" sz="3600" dirty="0"/>
              <a:t>Aggregating the indicators at OO and EO levels</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graphicFrame>
        <p:nvGraphicFramePr>
          <p:cNvPr id="3" name="Segnaposto contenuto 2"/>
          <p:cNvGraphicFramePr>
            <a:graphicFrameLocks noGrp="1"/>
          </p:cNvGraphicFramePr>
          <p:nvPr>
            <p:ph idx="1"/>
            <p:extLst>
              <p:ext uri="{D42A27DB-BD31-4B8C-83A1-F6EECF244321}">
                <p14:modId xmlns:p14="http://schemas.microsoft.com/office/powerpoint/2010/main" val="4231951316"/>
              </p:ext>
            </p:extLst>
          </p:nvPr>
        </p:nvGraphicFramePr>
        <p:xfrm>
          <a:off x="971600" y="1331640"/>
          <a:ext cx="7128794" cy="3173230"/>
        </p:xfrm>
        <a:graphic>
          <a:graphicData uri="http://schemas.openxmlformats.org/drawingml/2006/table">
            <a:tbl>
              <a:tblPr firstRow="1" firstCol="1" bandRow="1">
                <a:tableStyleId>{5C22544A-7EE6-4342-B048-85BDC9FD1C3A}</a:tableStyleId>
              </a:tblPr>
              <a:tblGrid>
                <a:gridCol w="1085396"/>
                <a:gridCol w="1510457"/>
                <a:gridCol w="1511242"/>
                <a:gridCol w="1510457"/>
                <a:gridCol w="1511242"/>
              </a:tblGrid>
              <a:tr h="342038">
                <a:tc>
                  <a:txBody>
                    <a:bodyPr/>
                    <a:lstStyle/>
                    <a:p>
                      <a:pPr algn="just">
                        <a:spcBef>
                          <a:spcPts val="300"/>
                        </a:spcBef>
                        <a:spcAft>
                          <a:spcPts val="300"/>
                        </a:spcAft>
                      </a:pPr>
                      <a:r>
                        <a:rPr lang="en-GB" sz="1600" dirty="0">
                          <a:effectLst/>
                        </a:rPr>
                        <a:t>OWB</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a:effectLst/>
                        </a:rPr>
                        <a:t>OO5.1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a:effectLst/>
                        </a:rPr>
                        <a:t>OO5.2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dirty="0">
                          <a:effectLst/>
                        </a:rPr>
                        <a:t>OO5.3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a:effectLst/>
                        </a:rPr>
                        <a:t>EO5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0.93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rgbClr val="FF0000"/>
                          </a:solidFill>
                          <a:effectLst/>
                        </a:rPr>
                        <a:t>0.6 (Non-GES)</a:t>
                      </a:r>
                      <a:endParaRPr lang="it-IT"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0.79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0.77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0.86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0.8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0.86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0.84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0.94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0.98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0.75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0.89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0.85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rgbClr val="FF0000"/>
                          </a:solidFill>
                          <a:effectLst/>
                        </a:rPr>
                        <a:t>0.23 (Non-GES)</a:t>
                      </a:r>
                      <a:endParaRPr lang="it-IT"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0.81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rgbClr val="FF0000"/>
                          </a:solidFill>
                          <a:effectLst/>
                        </a:rPr>
                        <a:t>0.63 (Non-GES)</a:t>
                      </a:r>
                      <a:endParaRPr lang="it-IT"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0.86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0.72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0.86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0.81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dirty="0">
                          <a:effectLst/>
                        </a:rPr>
                        <a:t>OWB 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0.80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1.01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0.89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a:effectLst/>
                        </a:rPr>
                        <a:t>0.9 (GES)</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2038">
                <a:tc>
                  <a:txBody>
                    <a:bodyPr/>
                    <a:lstStyle/>
                    <a:p>
                      <a:pPr algn="just">
                        <a:spcAft>
                          <a:spcPts val="0"/>
                        </a:spcAft>
                      </a:pPr>
                      <a:r>
                        <a:rPr lang="en-GB" sz="1600">
                          <a:effectLst/>
                        </a:rPr>
                        <a:t>OWB 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0.82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rgbClr val="FF0000"/>
                          </a:solidFill>
                          <a:effectLst/>
                        </a:rPr>
                        <a:t>0.44 (Non-GES)</a:t>
                      </a:r>
                      <a:endParaRPr lang="it-IT"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0.88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0.71 (GES)</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4 Imagen" descr="OWB_Fi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08" y="4481736"/>
            <a:ext cx="878567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99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en-US" dirty="0" smtClean="0"/>
              <a:t>Recommendations for GEO/GEOSS:</a:t>
            </a:r>
          </a:p>
          <a:p>
            <a:pPr marL="109728" indent="0" algn="just">
              <a:buNone/>
            </a:pPr>
            <a:r>
              <a:rPr lang="en-US" dirty="0"/>
              <a:t>	</a:t>
            </a:r>
            <a:r>
              <a:rPr lang="en-US" dirty="0" smtClean="0"/>
              <a:t>Actively engage with national and regional institution which has the mandate to implement monitoring plans for marine ecosystems </a:t>
            </a:r>
          </a:p>
          <a:p>
            <a:r>
              <a:rPr lang="en-US" dirty="0" smtClean="0"/>
              <a:t>Future work</a:t>
            </a:r>
          </a:p>
          <a:p>
            <a:pPr marL="109728" indent="0" algn="just">
              <a:buNone/>
            </a:pPr>
            <a:r>
              <a:rPr lang="en-US" dirty="0" smtClean="0"/>
              <a:t>	Improve our understanding of marine ecosystem functioning;</a:t>
            </a:r>
          </a:p>
          <a:p>
            <a:pPr marL="109728" indent="0" algn="just">
              <a:buNone/>
            </a:pPr>
            <a:r>
              <a:rPr lang="en-US" dirty="0"/>
              <a:t>	</a:t>
            </a:r>
            <a:r>
              <a:rPr lang="en-US" dirty="0" smtClean="0"/>
              <a:t>Develop and test integrative assessment methodologies, based on identified EV</a:t>
            </a:r>
            <a:endParaRPr lang="en-US" dirty="0"/>
          </a:p>
        </p:txBody>
      </p:sp>
      <p:sp>
        <p:nvSpPr>
          <p:cNvPr id="2" name="Titolo 1"/>
          <p:cNvSpPr>
            <a:spLocks noGrp="1"/>
          </p:cNvSpPr>
          <p:nvPr>
            <p:ph type="title"/>
          </p:nvPr>
        </p:nvSpPr>
        <p:spPr/>
        <p:txBody>
          <a:bodyPr>
            <a:normAutofit/>
          </a:bodyPr>
          <a:lstStyle/>
          <a:p>
            <a:pPr algn="ctr"/>
            <a:r>
              <a:rPr lang="en-US" sz="3600" i="1" dirty="0" smtClean="0"/>
              <a:t>Conclusions</a:t>
            </a:r>
            <a:endParaRPr lang="en-US" sz="3600" i="1" dirty="0"/>
          </a:p>
        </p:txBody>
      </p:sp>
    </p:spTree>
    <p:extLst>
      <p:ext uri="{BB962C8B-B14F-4D97-AF65-F5344CB8AC3E}">
        <p14:creationId xmlns:p14="http://schemas.microsoft.com/office/powerpoint/2010/main" val="419887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3" name="Segnaposto contenuto 2"/>
          <p:cNvPicPr>
            <a:picLocks noGrp="1" noChangeAspect="1"/>
          </p:cNvPicPr>
          <p:nvPr>
            <p:ph idx="1"/>
          </p:nvPr>
        </p:nvPicPr>
        <p:blipFill>
          <a:blip r:embed="rId3"/>
          <a:stretch>
            <a:fillRect/>
          </a:stretch>
        </p:blipFill>
        <p:spPr>
          <a:xfrm>
            <a:off x="606388" y="122735"/>
            <a:ext cx="7931224" cy="6223313"/>
          </a:xfrm>
          <a:prstGeom prst="rect">
            <a:avLst/>
          </a:prstGeom>
        </p:spPr>
      </p:pic>
      <p:sp>
        <p:nvSpPr>
          <p:cNvPr id="6" name="Ovale 5"/>
          <p:cNvSpPr/>
          <p:nvPr/>
        </p:nvSpPr>
        <p:spPr>
          <a:xfrm>
            <a:off x="4283968" y="5589240"/>
            <a:ext cx="2160240" cy="756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341881" y="2746631"/>
            <a:ext cx="2160240" cy="756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926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924" y="20805"/>
            <a:ext cx="8229600" cy="922114"/>
          </a:xfrm>
        </p:spPr>
        <p:txBody>
          <a:bodyPr>
            <a:noAutofit/>
          </a:bodyPr>
          <a:lstStyle/>
          <a:p>
            <a:pPr algn="ctr"/>
            <a:r>
              <a:rPr lang="en-US" sz="2800" dirty="0" smtClean="0"/>
              <a:t>Key issues: 1) predicting how variables respond to Pressure </a:t>
            </a:r>
            <a:endParaRPr lang="en-US" sz="28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7" name="Immagine 6"/>
          <p:cNvPicPr>
            <a:picLocks noChangeAspect="1"/>
          </p:cNvPicPr>
          <p:nvPr/>
        </p:nvPicPr>
        <p:blipFill>
          <a:blip r:embed="rId3"/>
          <a:stretch>
            <a:fillRect/>
          </a:stretch>
        </p:blipFill>
        <p:spPr>
          <a:xfrm>
            <a:off x="-252536" y="942919"/>
            <a:ext cx="9794337" cy="5681352"/>
          </a:xfrm>
          <a:prstGeom prst="rect">
            <a:avLst/>
          </a:prstGeom>
        </p:spPr>
      </p:pic>
      <p:sp>
        <p:nvSpPr>
          <p:cNvPr id="8" name="Ovale 7"/>
          <p:cNvSpPr/>
          <p:nvPr/>
        </p:nvSpPr>
        <p:spPr>
          <a:xfrm>
            <a:off x="8239304" y="4581128"/>
            <a:ext cx="43204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1725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2800" dirty="0"/>
              <a:t>Key issues: 1) predicting how variables respond to Pressure </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p:txBody>
          <a:bodyPr/>
          <a:lstStyle/>
          <a:p>
            <a:pPr marL="109728" indent="0">
              <a:buNone/>
            </a:pPr>
            <a:r>
              <a:rPr lang="it-IT" dirty="0" err="1" smtClean="0"/>
              <a:t>Hayes</a:t>
            </a:r>
            <a:r>
              <a:rPr lang="it-IT" dirty="0" smtClean="0"/>
              <a:t> et al. </a:t>
            </a:r>
            <a:r>
              <a:rPr lang="it-IT" dirty="0" err="1"/>
              <a:t>s</a:t>
            </a:r>
            <a:r>
              <a:rPr lang="it-IT" dirty="0" err="1" smtClean="0"/>
              <a:t>uggest</a:t>
            </a:r>
            <a:r>
              <a:rPr lang="it-IT" dirty="0" smtClean="0"/>
              <a:t> to use </a:t>
            </a:r>
            <a:r>
              <a:rPr lang="it-IT" dirty="0" err="1" smtClean="0"/>
              <a:t>process</a:t>
            </a:r>
            <a:r>
              <a:rPr lang="it-IT" dirty="0" smtClean="0"/>
              <a:t> </a:t>
            </a:r>
            <a:r>
              <a:rPr lang="it-IT" dirty="0" err="1" smtClean="0"/>
              <a:t>based</a:t>
            </a:r>
            <a:r>
              <a:rPr lang="it-IT" dirty="0" smtClean="0"/>
              <a:t> </a:t>
            </a:r>
            <a:r>
              <a:rPr lang="it-IT" dirty="0" err="1" smtClean="0"/>
              <a:t>models</a:t>
            </a:r>
            <a:r>
              <a:rPr lang="it-IT" dirty="0"/>
              <a:t> </a:t>
            </a:r>
            <a:r>
              <a:rPr lang="it-IT" dirty="0" smtClean="0"/>
              <a:t>to </a:t>
            </a:r>
            <a:r>
              <a:rPr lang="it-IT" dirty="0" err="1" smtClean="0"/>
              <a:t>make</a:t>
            </a:r>
            <a:r>
              <a:rPr lang="it-IT" dirty="0" smtClean="0"/>
              <a:t> the DPSIR </a:t>
            </a:r>
            <a:r>
              <a:rPr lang="it-IT" dirty="0" err="1" smtClean="0"/>
              <a:t>conceptual</a:t>
            </a:r>
            <a:r>
              <a:rPr lang="it-IT" dirty="0" smtClean="0"/>
              <a:t> model </a:t>
            </a:r>
            <a:r>
              <a:rPr lang="it-IT" dirty="0" err="1" smtClean="0"/>
              <a:t>operational</a:t>
            </a:r>
            <a:r>
              <a:rPr lang="it-IT" dirty="0" smtClean="0"/>
              <a:t>:</a:t>
            </a:r>
          </a:p>
          <a:p>
            <a:pPr marL="109728" indent="0">
              <a:buNone/>
            </a:pPr>
            <a:r>
              <a:rPr lang="it-IT" dirty="0" smtClean="0"/>
              <a:t>-Qualitative </a:t>
            </a:r>
            <a:r>
              <a:rPr lang="it-IT" dirty="0" err="1" smtClean="0"/>
              <a:t>loop</a:t>
            </a:r>
            <a:r>
              <a:rPr lang="it-IT" dirty="0" smtClean="0"/>
              <a:t> </a:t>
            </a:r>
            <a:r>
              <a:rPr lang="it-IT" dirty="0" err="1" smtClean="0"/>
              <a:t>models</a:t>
            </a:r>
            <a:r>
              <a:rPr lang="it-IT" dirty="0" smtClean="0"/>
              <a:t>: </a:t>
            </a:r>
            <a:r>
              <a:rPr lang="it-IT" dirty="0" err="1" smtClean="0"/>
              <a:t>directions</a:t>
            </a:r>
            <a:r>
              <a:rPr lang="it-IT" dirty="0" smtClean="0"/>
              <a:t> of </a:t>
            </a:r>
            <a:r>
              <a:rPr lang="it-IT" dirty="0" err="1" smtClean="0"/>
              <a:t>change</a:t>
            </a:r>
            <a:r>
              <a:rPr lang="it-IT" dirty="0" smtClean="0"/>
              <a:t> of the state </a:t>
            </a:r>
            <a:r>
              <a:rPr lang="it-IT" dirty="0" err="1" smtClean="0"/>
              <a:t>variables</a:t>
            </a:r>
            <a:r>
              <a:rPr lang="it-IT" dirty="0" smtClean="0"/>
              <a:t> (+ or -)</a:t>
            </a:r>
          </a:p>
          <a:p>
            <a:pPr marL="109728" indent="0">
              <a:buNone/>
            </a:pPr>
            <a:r>
              <a:rPr lang="it-IT" dirty="0" smtClean="0"/>
              <a:t>-Quantitative </a:t>
            </a:r>
            <a:r>
              <a:rPr lang="it-IT" dirty="0" err="1" smtClean="0"/>
              <a:t>models</a:t>
            </a:r>
            <a:r>
              <a:rPr lang="it-IT" dirty="0" smtClean="0"/>
              <a:t>: </a:t>
            </a:r>
            <a:r>
              <a:rPr lang="it-IT" dirty="0" err="1" smtClean="0"/>
              <a:t>estimates</a:t>
            </a:r>
            <a:r>
              <a:rPr lang="it-IT" dirty="0" smtClean="0"/>
              <a:t> quantitative </a:t>
            </a:r>
            <a:r>
              <a:rPr lang="it-IT" dirty="0" err="1" smtClean="0"/>
              <a:t>changes</a:t>
            </a:r>
            <a:r>
              <a:rPr lang="it-IT" dirty="0" smtClean="0"/>
              <a:t> in the state </a:t>
            </a:r>
            <a:r>
              <a:rPr lang="it-IT" dirty="0" err="1" smtClean="0"/>
              <a:t>variables</a:t>
            </a:r>
            <a:r>
              <a:rPr lang="it-IT" dirty="0" smtClean="0"/>
              <a:t> .</a:t>
            </a:r>
          </a:p>
          <a:p>
            <a:pPr marL="109728" indent="0">
              <a:buNone/>
            </a:pPr>
            <a:r>
              <a:rPr lang="it-IT" dirty="0" smtClean="0"/>
              <a:t>In </a:t>
            </a:r>
            <a:r>
              <a:rPr lang="it-IT" dirty="0" err="1" smtClean="0"/>
              <a:t>both</a:t>
            </a:r>
            <a:r>
              <a:rPr lang="it-IT" dirty="0" smtClean="0"/>
              <a:t> </a:t>
            </a:r>
            <a:r>
              <a:rPr lang="it-IT" dirty="0" err="1" smtClean="0"/>
              <a:t>cases</a:t>
            </a:r>
            <a:r>
              <a:rPr lang="it-IT" dirty="0" smtClean="0"/>
              <a:t> </a:t>
            </a:r>
            <a:r>
              <a:rPr lang="it-IT" b="1" u="sng" dirty="0" err="1" smtClean="0"/>
              <a:t>uncertainty</a:t>
            </a:r>
            <a:r>
              <a:rPr lang="it-IT" dirty="0" smtClean="0"/>
              <a:t> must be </a:t>
            </a:r>
            <a:r>
              <a:rPr lang="it-IT" dirty="0" err="1" smtClean="0"/>
              <a:t>taken</a:t>
            </a:r>
            <a:r>
              <a:rPr lang="it-IT" dirty="0" smtClean="0"/>
              <a:t> </a:t>
            </a:r>
            <a:r>
              <a:rPr lang="it-IT" dirty="0" err="1" smtClean="0"/>
              <a:t>into</a:t>
            </a:r>
            <a:r>
              <a:rPr lang="it-IT" dirty="0" smtClean="0"/>
              <a:t> account.</a:t>
            </a:r>
            <a:endParaRPr lang="it-IT" dirty="0"/>
          </a:p>
        </p:txBody>
      </p:sp>
    </p:spTree>
    <p:extLst>
      <p:ext uri="{BB962C8B-B14F-4D97-AF65-F5344CB8AC3E}">
        <p14:creationId xmlns:p14="http://schemas.microsoft.com/office/powerpoint/2010/main" val="428355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2800" dirty="0"/>
              <a:t>Key issues: 1) predicting how variables respond to Pressure </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a:xfrm>
            <a:off x="179512" y="1481328"/>
            <a:ext cx="8856984" cy="4525963"/>
          </a:xfrm>
        </p:spPr>
        <p:txBody>
          <a:bodyPr>
            <a:normAutofit lnSpcReduction="10000"/>
          </a:bodyPr>
          <a:lstStyle/>
          <a:p>
            <a:pPr marL="109728" indent="0">
              <a:buNone/>
            </a:pPr>
            <a:r>
              <a:rPr lang="it-IT" dirty="0" err="1" smtClean="0"/>
              <a:t>Hayes</a:t>
            </a:r>
            <a:r>
              <a:rPr lang="it-IT" dirty="0" smtClean="0"/>
              <a:t> et al. </a:t>
            </a:r>
            <a:r>
              <a:rPr lang="it-IT" dirty="0" err="1"/>
              <a:t>u</a:t>
            </a:r>
            <a:r>
              <a:rPr lang="it-IT" dirty="0" err="1" smtClean="0"/>
              <a:t>sed</a:t>
            </a:r>
            <a:r>
              <a:rPr lang="it-IT" dirty="0" smtClean="0"/>
              <a:t> qualitative </a:t>
            </a:r>
            <a:r>
              <a:rPr lang="it-IT" dirty="0" err="1" smtClean="0"/>
              <a:t>models</a:t>
            </a:r>
            <a:r>
              <a:rPr lang="it-IT" dirty="0" smtClean="0"/>
              <a:t> + Monte Carlo </a:t>
            </a:r>
            <a:r>
              <a:rPr lang="it-IT" dirty="0" err="1" smtClean="0"/>
              <a:t>methods</a:t>
            </a:r>
            <a:r>
              <a:rPr lang="it-IT" dirty="0" smtClean="0"/>
              <a:t> to </a:t>
            </a:r>
            <a:r>
              <a:rPr lang="it-IT" dirty="0" err="1" smtClean="0"/>
              <a:t>explore</a:t>
            </a:r>
            <a:r>
              <a:rPr lang="it-IT" dirty="0" smtClean="0"/>
              <a:t> </a:t>
            </a:r>
            <a:r>
              <a:rPr lang="it-IT" dirty="0" err="1" smtClean="0"/>
              <a:t>how</a:t>
            </a:r>
            <a:r>
              <a:rPr lang="it-IT" dirty="0" smtClean="0"/>
              <a:t> «</a:t>
            </a:r>
            <a:r>
              <a:rPr lang="it-IT" dirty="0" err="1" smtClean="0"/>
              <a:t>robust</a:t>
            </a:r>
            <a:r>
              <a:rPr lang="it-IT" dirty="0" smtClean="0"/>
              <a:t>» are the model </a:t>
            </a:r>
            <a:r>
              <a:rPr lang="it-IT" dirty="0" err="1" smtClean="0"/>
              <a:t>results</a:t>
            </a:r>
            <a:r>
              <a:rPr lang="it-IT" dirty="0" smtClean="0"/>
              <a:t> in relation to </a:t>
            </a:r>
            <a:r>
              <a:rPr lang="it-IT" dirty="0" err="1" smtClean="0"/>
              <a:t>different</a:t>
            </a:r>
            <a:r>
              <a:rPr lang="it-IT" dirty="0" smtClean="0"/>
              <a:t> Pressure </a:t>
            </a:r>
            <a:r>
              <a:rPr lang="it-IT" dirty="0" err="1" smtClean="0"/>
              <a:t>scenarios</a:t>
            </a:r>
            <a:r>
              <a:rPr lang="it-IT" dirty="0" smtClean="0"/>
              <a:t>.</a:t>
            </a:r>
          </a:p>
          <a:p>
            <a:pPr marL="109728" indent="0">
              <a:buNone/>
            </a:pPr>
            <a:endParaRPr lang="it-IT" dirty="0"/>
          </a:p>
          <a:p>
            <a:pPr marL="109728" indent="0">
              <a:buNone/>
            </a:pPr>
            <a:r>
              <a:rPr lang="it-IT" dirty="0" err="1" smtClean="0"/>
              <a:t>Models</a:t>
            </a:r>
            <a:r>
              <a:rPr lang="it-IT" dirty="0" smtClean="0"/>
              <a:t> are </a:t>
            </a:r>
            <a:r>
              <a:rPr lang="it-IT" dirty="0" err="1" smtClean="0"/>
              <a:t>applied</a:t>
            </a:r>
            <a:r>
              <a:rPr lang="it-IT" dirty="0" smtClean="0"/>
              <a:t> to a set of </a:t>
            </a:r>
            <a:r>
              <a:rPr lang="it-IT" dirty="0" err="1" smtClean="0"/>
              <a:t>ecosystem</a:t>
            </a:r>
            <a:r>
              <a:rPr lang="it-IT" dirty="0" smtClean="0"/>
              <a:t> </a:t>
            </a:r>
            <a:r>
              <a:rPr lang="it-IT" dirty="0" err="1" smtClean="0"/>
              <a:t>typologies</a:t>
            </a:r>
            <a:r>
              <a:rPr lang="it-IT" dirty="0" smtClean="0"/>
              <a:t>, </a:t>
            </a:r>
            <a:r>
              <a:rPr lang="it-IT" dirty="0" err="1" smtClean="0"/>
              <a:t>identified</a:t>
            </a:r>
            <a:r>
              <a:rPr lang="it-IT" dirty="0" smtClean="0"/>
              <a:t> </a:t>
            </a:r>
            <a:r>
              <a:rPr lang="it-IT" dirty="0" err="1" smtClean="0"/>
              <a:t>as</a:t>
            </a:r>
            <a:r>
              <a:rPr lang="it-IT" dirty="0" smtClean="0"/>
              <a:t> </a:t>
            </a:r>
            <a:r>
              <a:rPr lang="it-IT" dirty="0" err="1" smtClean="0"/>
              <a:t>relevant</a:t>
            </a:r>
            <a:r>
              <a:rPr lang="it-IT" dirty="0" smtClean="0"/>
              <a:t> on the </a:t>
            </a:r>
            <a:r>
              <a:rPr lang="it-IT" dirty="0" err="1" smtClean="0"/>
              <a:t>basis</a:t>
            </a:r>
            <a:r>
              <a:rPr lang="it-IT" dirty="0" smtClean="0"/>
              <a:t> of the </a:t>
            </a:r>
            <a:r>
              <a:rPr lang="it-IT" dirty="0" err="1" smtClean="0"/>
              <a:t>ecosystem</a:t>
            </a:r>
            <a:r>
              <a:rPr lang="it-IT" dirty="0" smtClean="0"/>
              <a:t> </a:t>
            </a:r>
            <a:r>
              <a:rPr lang="it-IT" dirty="0" err="1" smtClean="0"/>
              <a:t>services</a:t>
            </a:r>
            <a:r>
              <a:rPr lang="it-IT" dirty="0" smtClean="0"/>
              <a:t> </a:t>
            </a:r>
            <a:r>
              <a:rPr lang="it-IT" dirty="0" err="1" smtClean="0"/>
              <a:t>they</a:t>
            </a:r>
            <a:r>
              <a:rPr lang="it-IT" dirty="0" smtClean="0"/>
              <a:t> </a:t>
            </a:r>
            <a:r>
              <a:rPr lang="it-IT" dirty="0" err="1" smtClean="0"/>
              <a:t>provide</a:t>
            </a:r>
            <a:endParaRPr lang="it-IT" dirty="0" smtClean="0"/>
          </a:p>
          <a:p>
            <a:pPr marL="109728" indent="0">
              <a:buNone/>
            </a:pPr>
            <a:endParaRPr lang="it-IT" dirty="0"/>
          </a:p>
          <a:p>
            <a:pPr marL="109728" indent="0">
              <a:buNone/>
            </a:pPr>
            <a:r>
              <a:rPr lang="it-IT" dirty="0" smtClean="0"/>
              <a:t>Candidate </a:t>
            </a:r>
            <a:r>
              <a:rPr lang="it-IT" dirty="0" err="1" smtClean="0"/>
              <a:t>EVs</a:t>
            </a:r>
            <a:r>
              <a:rPr lang="it-IT" dirty="0" smtClean="0"/>
              <a:t> are </a:t>
            </a:r>
            <a:r>
              <a:rPr lang="it-IT" dirty="0" err="1" smtClean="0"/>
              <a:t>selected</a:t>
            </a:r>
            <a:r>
              <a:rPr lang="it-IT" dirty="0" smtClean="0"/>
              <a:t> on the </a:t>
            </a:r>
            <a:r>
              <a:rPr lang="it-IT" dirty="0" err="1" smtClean="0"/>
              <a:t>basis</a:t>
            </a:r>
            <a:r>
              <a:rPr lang="it-IT" dirty="0" smtClean="0"/>
              <a:t> of the </a:t>
            </a:r>
            <a:r>
              <a:rPr lang="it-IT" dirty="0" err="1" smtClean="0"/>
              <a:t>consistency</a:t>
            </a:r>
            <a:r>
              <a:rPr lang="it-IT" dirty="0" smtClean="0"/>
              <a:t> of the output (+ or -) </a:t>
            </a:r>
            <a:r>
              <a:rPr lang="it-IT" dirty="0" err="1" smtClean="0"/>
              <a:t>across</a:t>
            </a:r>
            <a:r>
              <a:rPr lang="it-IT" dirty="0" smtClean="0"/>
              <a:t> a suite of pressure </a:t>
            </a:r>
            <a:r>
              <a:rPr lang="it-IT" dirty="0" err="1" smtClean="0"/>
              <a:t>scenarios</a:t>
            </a:r>
            <a:r>
              <a:rPr lang="it-IT" dirty="0" smtClean="0"/>
              <a:t>. </a:t>
            </a:r>
            <a:endParaRPr lang="it-IT" dirty="0"/>
          </a:p>
        </p:txBody>
      </p:sp>
    </p:spTree>
    <p:extLst>
      <p:ext uri="{BB962C8B-B14F-4D97-AF65-F5344CB8AC3E}">
        <p14:creationId xmlns:p14="http://schemas.microsoft.com/office/powerpoint/2010/main" val="1568966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2800" dirty="0"/>
              <a:t>Key issues: 1) predicting how variables respond to Pressure </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pic>
        <p:nvPicPr>
          <p:cNvPr id="3" name="Immagine 2"/>
          <p:cNvPicPr>
            <a:picLocks noChangeAspect="1"/>
          </p:cNvPicPr>
          <p:nvPr/>
        </p:nvPicPr>
        <p:blipFill>
          <a:blip r:embed="rId3"/>
          <a:stretch>
            <a:fillRect/>
          </a:stretch>
        </p:blipFill>
        <p:spPr>
          <a:xfrm>
            <a:off x="666707" y="1256518"/>
            <a:ext cx="7810585" cy="5566650"/>
          </a:xfrm>
          <a:prstGeom prst="rect">
            <a:avLst/>
          </a:prstGeom>
        </p:spPr>
      </p:pic>
    </p:spTree>
    <p:extLst>
      <p:ext uri="{BB962C8B-B14F-4D97-AF65-F5344CB8AC3E}">
        <p14:creationId xmlns:p14="http://schemas.microsoft.com/office/powerpoint/2010/main" val="401847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6668" y="0"/>
            <a:ext cx="8229600" cy="1143000"/>
          </a:xfrm>
        </p:spPr>
        <p:txBody>
          <a:bodyPr>
            <a:noAutofit/>
          </a:bodyPr>
          <a:lstStyle/>
          <a:p>
            <a:pPr algn="ctr"/>
            <a:r>
              <a:rPr lang="en-US" sz="2800" dirty="0" smtClean="0"/>
              <a:t>Suggestion</a:t>
            </a:r>
            <a:endParaRPr lang="en-US" sz="28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
        <p:nvSpPr>
          <p:cNvPr id="4" name="Segnaposto contenuto 3"/>
          <p:cNvSpPr>
            <a:spLocks noGrp="1"/>
          </p:cNvSpPr>
          <p:nvPr>
            <p:ph idx="1"/>
          </p:nvPr>
        </p:nvSpPr>
        <p:spPr>
          <a:xfrm>
            <a:off x="220988" y="908720"/>
            <a:ext cx="8640960" cy="4525963"/>
          </a:xfrm>
        </p:spPr>
        <p:txBody>
          <a:bodyPr>
            <a:normAutofit/>
          </a:bodyPr>
          <a:lstStyle/>
          <a:p>
            <a:r>
              <a:rPr lang="it-IT" sz="2400" dirty="0" err="1" smtClean="0"/>
              <a:t>Perhaps</a:t>
            </a:r>
            <a:r>
              <a:rPr lang="it-IT" sz="2400" dirty="0" smtClean="0"/>
              <a:t>, </a:t>
            </a:r>
            <a:r>
              <a:rPr lang="it-IT" sz="2400" dirty="0" err="1" smtClean="0"/>
              <a:t>this</a:t>
            </a:r>
            <a:r>
              <a:rPr lang="it-IT" sz="2400" dirty="0" smtClean="0"/>
              <a:t> </a:t>
            </a:r>
            <a:r>
              <a:rPr lang="it-IT" sz="2400" dirty="0" err="1" smtClean="0"/>
              <a:t>approach</a:t>
            </a:r>
            <a:r>
              <a:rPr lang="it-IT" sz="2400" dirty="0" smtClean="0"/>
              <a:t> </a:t>
            </a:r>
            <a:r>
              <a:rPr lang="it-IT" sz="2400" dirty="0" err="1" smtClean="0"/>
              <a:t>could</a:t>
            </a:r>
            <a:r>
              <a:rPr lang="it-IT" sz="2400" dirty="0" smtClean="0"/>
              <a:t> be </a:t>
            </a:r>
            <a:r>
              <a:rPr lang="it-IT" sz="2400" dirty="0" err="1" smtClean="0"/>
              <a:t>improved</a:t>
            </a:r>
            <a:r>
              <a:rPr lang="it-IT" sz="2400" dirty="0" smtClean="0"/>
              <a:t> by </a:t>
            </a:r>
            <a:r>
              <a:rPr lang="it-IT" sz="2400" dirty="0" err="1" smtClean="0"/>
              <a:t>using</a:t>
            </a:r>
            <a:r>
              <a:rPr lang="it-IT" sz="2400" dirty="0" smtClean="0"/>
              <a:t> </a:t>
            </a:r>
            <a:r>
              <a:rPr lang="it-IT" sz="2400" b="1" dirty="0" smtClean="0"/>
              <a:t>quantitative </a:t>
            </a:r>
            <a:r>
              <a:rPr lang="it-IT" sz="2400" b="1" dirty="0" err="1" smtClean="0"/>
              <a:t>models</a:t>
            </a:r>
            <a:r>
              <a:rPr lang="it-IT" sz="2400" dirty="0" smtClean="0"/>
              <a:t>, for </a:t>
            </a:r>
            <a:r>
              <a:rPr lang="it-IT" sz="2400" dirty="0" err="1" smtClean="0"/>
              <a:t>example</a:t>
            </a:r>
            <a:r>
              <a:rPr lang="it-IT" sz="2400" dirty="0" smtClean="0"/>
              <a:t> by </a:t>
            </a:r>
            <a:r>
              <a:rPr lang="it-IT" sz="2400" dirty="0" err="1" smtClean="0"/>
              <a:t>coupling</a:t>
            </a:r>
            <a:r>
              <a:rPr lang="it-IT" sz="2400" dirty="0" smtClean="0"/>
              <a:t> state-of-the-art </a:t>
            </a:r>
            <a:r>
              <a:rPr lang="it-IT" sz="2400" dirty="0" err="1" smtClean="0"/>
              <a:t>biogeochemical</a:t>
            </a:r>
            <a:r>
              <a:rPr lang="it-IT" sz="2400" dirty="0" smtClean="0"/>
              <a:t> with </a:t>
            </a:r>
            <a:r>
              <a:rPr lang="it-IT" sz="2400" dirty="0" err="1" smtClean="0"/>
              <a:t>food</a:t>
            </a:r>
            <a:r>
              <a:rPr lang="it-IT" sz="2400" dirty="0" smtClean="0"/>
              <a:t>-web </a:t>
            </a:r>
            <a:r>
              <a:rPr lang="it-IT" sz="2400" dirty="0" err="1" smtClean="0"/>
              <a:t>models</a:t>
            </a:r>
            <a:r>
              <a:rPr lang="it-IT" sz="2400" dirty="0" smtClean="0"/>
              <a:t> (I </a:t>
            </a:r>
            <a:r>
              <a:rPr lang="it-IT" sz="2400" dirty="0" err="1" smtClean="0"/>
              <a:t>think</a:t>
            </a:r>
            <a:r>
              <a:rPr lang="it-IT" sz="2400" dirty="0" smtClean="0"/>
              <a:t> </a:t>
            </a:r>
            <a:r>
              <a:rPr lang="it-IT" sz="2400" dirty="0" err="1" smtClean="0"/>
              <a:t>that</a:t>
            </a:r>
            <a:r>
              <a:rPr lang="it-IT" sz="2400" dirty="0" smtClean="0"/>
              <a:t> </a:t>
            </a:r>
            <a:r>
              <a:rPr lang="it-IT" sz="2400" dirty="0" err="1" smtClean="0"/>
              <a:t>it</a:t>
            </a:r>
            <a:r>
              <a:rPr lang="it-IT" sz="2400" dirty="0" smtClean="0"/>
              <a:t> </a:t>
            </a:r>
            <a:r>
              <a:rPr lang="it-IT" sz="2400" dirty="0" err="1" smtClean="0"/>
              <a:t>would</a:t>
            </a:r>
            <a:r>
              <a:rPr lang="it-IT" sz="2400" dirty="0" smtClean="0"/>
              <a:t> be a </a:t>
            </a:r>
            <a:r>
              <a:rPr lang="it-IT" sz="2400" dirty="0" err="1" smtClean="0"/>
              <a:t>very</a:t>
            </a:r>
            <a:r>
              <a:rPr lang="it-IT" sz="2400" dirty="0" smtClean="0"/>
              <a:t> </a:t>
            </a:r>
            <a:r>
              <a:rPr lang="it-IT" sz="2400" dirty="0" err="1" smtClean="0"/>
              <a:t>nice</a:t>
            </a:r>
            <a:r>
              <a:rPr lang="it-IT" sz="2400" dirty="0" smtClean="0"/>
              <a:t> </a:t>
            </a:r>
            <a:r>
              <a:rPr lang="it-IT" sz="2400" dirty="0" err="1" smtClean="0"/>
              <a:t>project</a:t>
            </a:r>
            <a:r>
              <a:rPr lang="it-IT" sz="2400" dirty="0" smtClean="0"/>
              <a:t>!)</a:t>
            </a:r>
            <a:endParaRPr lang="it-IT" sz="2400" dirty="0"/>
          </a:p>
        </p:txBody>
      </p:sp>
      <p:pic>
        <p:nvPicPr>
          <p:cNvPr id="6" name="Picture 2" descr="http://ec.europa.eu/environment/marine/images/picture-descriptor4-trophic-leve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963" y="2780928"/>
            <a:ext cx="4680713" cy="28944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 descr="ERSEM Diagram"/>
          <p:cNvPicPr/>
          <p:nvPr/>
        </p:nvPicPr>
        <p:blipFill>
          <a:blip r:embed="rId5" cstate="print"/>
          <a:srcRect/>
          <a:stretch>
            <a:fillRect/>
          </a:stretch>
        </p:blipFill>
        <p:spPr bwMode="auto">
          <a:xfrm>
            <a:off x="94749" y="2596944"/>
            <a:ext cx="3921235" cy="3734159"/>
          </a:xfrm>
          <a:prstGeom prst="rect">
            <a:avLst/>
          </a:prstGeom>
          <a:noFill/>
          <a:ln w="9525">
            <a:noFill/>
            <a:miter lim="800000"/>
            <a:headEnd/>
            <a:tailEnd/>
          </a:ln>
        </p:spPr>
      </p:pic>
      <p:sp>
        <p:nvSpPr>
          <p:cNvPr id="3" name="CasellaDiTesto 2"/>
          <p:cNvSpPr txBox="1"/>
          <p:nvPr/>
        </p:nvSpPr>
        <p:spPr>
          <a:xfrm>
            <a:off x="4015984" y="3817692"/>
            <a:ext cx="442859" cy="646331"/>
          </a:xfrm>
          <a:prstGeom prst="rect">
            <a:avLst/>
          </a:prstGeom>
          <a:noFill/>
        </p:spPr>
        <p:txBody>
          <a:bodyPr wrap="square" rtlCol="0">
            <a:spAutoFit/>
          </a:bodyPr>
          <a:lstStyle/>
          <a:p>
            <a:r>
              <a:rPr lang="it-IT" sz="3600" b="1" dirty="0" smtClean="0"/>
              <a:t>+</a:t>
            </a:r>
            <a:endParaRPr lang="it-IT" sz="3600" b="1" dirty="0"/>
          </a:p>
        </p:txBody>
      </p:sp>
    </p:spTree>
    <p:extLst>
      <p:ext uri="{BB962C8B-B14F-4D97-AF65-F5344CB8AC3E}">
        <p14:creationId xmlns:p14="http://schemas.microsoft.com/office/powerpoint/2010/main" val="1712067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582</TotalTime>
  <Words>1666</Words>
  <Application>Microsoft Office PowerPoint</Application>
  <PresentationFormat>Presentazione su schermo (4:3)</PresentationFormat>
  <Paragraphs>218</Paragraphs>
  <Slides>32</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32</vt:i4>
      </vt:variant>
    </vt:vector>
  </HeadingPairs>
  <TitlesOfParts>
    <vt:vector size="43" baseType="lpstr">
      <vt:lpstr>Arial</vt:lpstr>
      <vt:lpstr>Calibri</vt:lpstr>
      <vt:lpstr>Georgia</vt:lpstr>
      <vt:lpstr>Lucida Sans Unicode</vt:lpstr>
      <vt:lpstr>Tahoma</vt:lpstr>
      <vt:lpstr>Times New Roman</vt:lpstr>
      <vt:lpstr>verdana</vt:lpstr>
      <vt:lpstr>verdana</vt:lpstr>
      <vt:lpstr>Wingdings 2</vt:lpstr>
      <vt:lpstr>Wingdings 3</vt:lpstr>
      <vt:lpstr>Viale</vt:lpstr>
      <vt:lpstr>"The potential role of EV in the implementation of the MSFD and the  UNEP-MAP Ecosystem Approach". </vt:lpstr>
      <vt:lpstr>Status of existing EVs in the domain</vt:lpstr>
      <vt:lpstr>The process underlying EV definition</vt:lpstr>
      <vt:lpstr>Presentazione standard di PowerPoint</vt:lpstr>
      <vt:lpstr>Key issues: 1) predicting how variables respond to Pressure </vt:lpstr>
      <vt:lpstr>Key issues: 1) predicting how variables respond to Pressure </vt:lpstr>
      <vt:lpstr>Key issues: 1) predicting how variables respond to Pressure </vt:lpstr>
      <vt:lpstr>Key issues: 1) predicting how variables respond to Pressure </vt:lpstr>
      <vt:lpstr>Suggestion</vt:lpstr>
      <vt:lpstr>Key issues 2) Assessment</vt:lpstr>
      <vt:lpstr>EVs validation and use</vt:lpstr>
      <vt:lpstr>Describing the monitoring networks currently operational</vt:lpstr>
      <vt:lpstr>Sustained monitoring of the Mediterranean Sea up to the EEZ is mandatory for EU countries (MSFD) and contracting parties of the Barcelona Convention (UNEP-MAP EcAp)</vt:lpstr>
      <vt:lpstr>Steps for the development of National marine strategies within MSFD</vt:lpstr>
      <vt:lpstr>Steps towards the implementation of UNEP-MAP EcAp</vt:lpstr>
      <vt:lpstr>Presentazione standard di PowerPoint</vt:lpstr>
      <vt:lpstr>Regional assessment and contribution to the implementation of the UNEP-MAP Ecosystem Approach (EcAp) </vt:lpstr>
      <vt:lpstr>Presentazione standard di PowerPoint</vt:lpstr>
      <vt:lpstr>Identification of assessment units</vt:lpstr>
      <vt:lpstr>From marine EVs to indicators</vt:lpstr>
      <vt:lpstr>Presentazione standard di PowerPoint</vt:lpstr>
      <vt:lpstr>Presentazione standard di PowerPoint</vt:lpstr>
      <vt:lpstr>From the set of indicators to the assessment</vt:lpstr>
      <vt:lpstr>Setting the reference conditions</vt:lpstr>
      <vt:lpstr>Setting the thresholds</vt:lpstr>
      <vt:lpstr>Estimating the indicators for each assessment unit</vt:lpstr>
      <vt:lpstr>Assessing the GEnS for each indicator</vt:lpstr>
      <vt:lpstr>Assessing the GEnS for each indicator</vt:lpstr>
      <vt:lpstr>Aggregating the indicators at OO and EO levels</vt:lpstr>
      <vt:lpstr>Aggregating the indicators at OO and EO levels</vt:lpstr>
      <vt:lpstr>Aggregating the indicators at OO and EO levels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alma</dc:creator>
  <cp:lastModifiedBy>user</cp:lastModifiedBy>
  <cp:revision>57</cp:revision>
  <dcterms:created xsi:type="dcterms:W3CDTF">2015-05-19T15:27:20Z</dcterms:created>
  <dcterms:modified xsi:type="dcterms:W3CDTF">2015-06-11T08:12:33Z</dcterms:modified>
</cp:coreProperties>
</file>