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ph type="sldImg"/>
          </p:nvPr>
        </p:nvSpPr>
        <p:spPr>
          <a:xfrm>
            <a:off x="1143000" y="685800"/>
            <a:ext cx="4572000" cy="3429000"/>
          </a:xfrm>
          <a:prstGeom prst="rect">
            <a:avLst/>
          </a:prstGeom>
        </p:spPr>
        <p:txBody>
          <a:bodyPr/>
          <a:lstStyle/>
          <a:p>
            <a:pPr lvl="0"/>
          </a:p>
        </p:txBody>
      </p:sp>
      <p:sp>
        <p:nvSpPr>
          <p:cNvPr id="43" name="Shape 4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2387600" y="2298700"/>
            <a:ext cx="19621500" cy="4648200"/>
          </a:xfrm>
          <a:prstGeom prst="rect">
            <a:avLst/>
          </a:prstGeom>
        </p:spPr>
        <p:txBody>
          <a:bodyPr lIns="0" tIns="0" rIns="0" bIns="0" anchor="b"/>
          <a:lstStyle/>
          <a:p>
            <a:pPr lvl="0">
              <a:defRPr sz="1800"/>
            </a:pPr>
            <a:r>
              <a:rPr sz="11800"/>
              <a:t>Title Text</a:t>
            </a:r>
          </a:p>
        </p:txBody>
      </p:sp>
      <p:sp>
        <p:nvSpPr>
          <p:cNvPr id="6" name="Shape 6"/>
          <p:cNvSpPr/>
          <p:nvPr>
            <p:ph type="body" idx="1"/>
          </p:nvPr>
        </p:nvSpPr>
        <p:spPr>
          <a:xfrm>
            <a:off x="2387600" y="7073900"/>
            <a:ext cx="19621500" cy="1587500"/>
          </a:xfrm>
          <a:prstGeom prst="rect">
            <a:avLst/>
          </a:prstGeom>
        </p:spPr>
        <p:txBody>
          <a:bodyPr lIns="0" tIns="0" rIns="0" bIns="0"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lvl="0">
              <a:defRPr sz="1800"/>
            </a:pPr>
            <a:r>
              <a:rPr sz="5000"/>
              <a:t>Body Level One</a:t>
            </a:r>
            <a:endParaRPr sz="5000"/>
          </a:p>
          <a:p>
            <a:pPr lvl="1">
              <a:defRPr sz="1800"/>
            </a:pPr>
            <a:r>
              <a:rPr sz="5000"/>
              <a:t>Body Level Two</a:t>
            </a:r>
            <a:endParaRPr sz="5000"/>
          </a:p>
          <a:p>
            <a:pPr lvl="2">
              <a:defRPr sz="1800"/>
            </a:pPr>
            <a:r>
              <a:rPr sz="5000"/>
              <a:t>Body Level Three</a:t>
            </a:r>
            <a:endParaRPr sz="5000"/>
          </a:p>
          <a:p>
            <a:pPr lvl="3">
              <a:defRPr sz="1800"/>
            </a:pPr>
            <a:r>
              <a:rPr sz="5000"/>
              <a:t>Body Level Four</a:t>
            </a:r>
            <a:endParaRPr sz="5000"/>
          </a:p>
          <a:p>
            <a:pPr lvl="4">
              <a:defRPr sz="1800"/>
            </a:pPr>
            <a:r>
              <a:rPr sz="50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1193800" y="1981200"/>
            <a:ext cx="10998200" cy="4648200"/>
          </a:xfrm>
          <a:prstGeom prst="rect">
            <a:avLst/>
          </a:prstGeom>
        </p:spPr>
        <p:txBody>
          <a:bodyPr lIns="0" tIns="0" rIns="0" bIns="0" anchor="b"/>
          <a:lstStyle>
            <a:lvl1pPr>
              <a:defRPr sz="9800"/>
            </a:lvl1pPr>
          </a:lstStyle>
          <a:p>
            <a:pPr lvl="0">
              <a:defRPr sz="1800"/>
            </a:pPr>
            <a:r>
              <a:rPr sz="9800"/>
              <a:t>Title Text</a:t>
            </a:r>
          </a:p>
        </p:txBody>
      </p:sp>
      <p:sp>
        <p:nvSpPr>
          <p:cNvPr id="26" name="Shape 26"/>
          <p:cNvSpPr/>
          <p:nvPr>
            <p:ph type="body" idx="1"/>
          </p:nvPr>
        </p:nvSpPr>
        <p:spPr>
          <a:xfrm>
            <a:off x="1193800" y="6731000"/>
            <a:ext cx="10998200" cy="46482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sz="4600"/>
              <a:t>Body Level One</a:t>
            </a:r>
            <a:endParaRPr sz="4600"/>
          </a:p>
          <a:p>
            <a:pPr lvl="1">
              <a:defRPr sz="1800"/>
            </a:pPr>
            <a:r>
              <a:rPr sz="4600"/>
              <a:t>Body Level Two</a:t>
            </a:r>
            <a:endParaRPr sz="4600"/>
          </a:p>
          <a:p>
            <a:pPr lvl="2">
              <a:defRPr sz="1800"/>
            </a:pPr>
            <a:r>
              <a:rPr sz="4600"/>
              <a:t>Body Level Three</a:t>
            </a:r>
            <a:endParaRPr sz="4600"/>
          </a:p>
          <a:p>
            <a:pPr lvl="3">
              <a:defRPr sz="1800"/>
            </a:pPr>
            <a:r>
              <a:rPr sz="4600"/>
              <a:t>Body Level Four</a:t>
            </a:r>
            <a:endParaRPr sz="4600"/>
          </a:p>
          <a:p>
            <a:pPr lvl="4">
              <a:defRPr sz="1800"/>
            </a:pPr>
            <a:r>
              <a:rPr sz="46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1193800" y="1981200"/>
            <a:ext cx="10998200" cy="4648200"/>
          </a:xfrm>
          <a:prstGeom prst="rect">
            <a:avLst/>
          </a:prstGeom>
        </p:spPr>
        <p:txBody>
          <a:bodyPr lIns="0" tIns="0" rIns="0" bIns="0" anchor="b"/>
          <a:lstStyle>
            <a:lvl1pPr>
              <a:defRPr sz="9800"/>
            </a:lvl1pPr>
          </a:lstStyle>
          <a:p>
            <a:pPr lvl="0">
              <a:defRPr sz="1800"/>
            </a:pPr>
            <a:r>
              <a:rPr sz="9800"/>
              <a:t>Title Text</a:t>
            </a:r>
          </a:p>
        </p:txBody>
      </p:sp>
      <p:sp>
        <p:nvSpPr>
          <p:cNvPr id="29" name="Shape 29"/>
          <p:cNvSpPr/>
          <p:nvPr>
            <p:ph type="body" idx="1"/>
          </p:nvPr>
        </p:nvSpPr>
        <p:spPr>
          <a:xfrm>
            <a:off x="1193800" y="6731000"/>
            <a:ext cx="10998200" cy="46482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sz="4600"/>
              <a:t>Body Level One</a:t>
            </a:r>
            <a:endParaRPr sz="4600"/>
          </a:p>
          <a:p>
            <a:pPr lvl="1">
              <a:defRPr sz="1800"/>
            </a:pPr>
            <a:r>
              <a:rPr sz="4600"/>
              <a:t>Body Level Two</a:t>
            </a:r>
            <a:endParaRPr sz="4600"/>
          </a:p>
          <a:p>
            <a:pPr lvl="2">
              <a:defRPr sz="1800"/>
            </a:pPr>
            <a:r>
              <a:rPr sz="4600"/>
              <a:t>Body Level Three</a:t>
            </a:r>
            <a:endParaRPr sz="4600"/>
          </a:p>
          <a:p>
            <a:pPr lvl="3">
              <a:defRPr sz="1800"/>
            </a:pPr>
            <a:r>
              <a:rPr sz="4600"/>
              <a:t>Body Level Four</a:t>
            </a:r>
            <a:endParaRPr sz="4600"/>
          </a:p>
          <a:p>
            <a:pPr lvl="4">
              <a:defRPr sz="1800"/>
            </a:pPr>
            <a:r>
              <a:rPr sz="46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11800"/>
              <a:t>Title Text</a:t>
            </a:r>
          </a:p>
        </p:txBody>
      </p:sp>
      <p:sp>
        <p:nvSpPr>
          <p:cNvPr id="32" name="Shape 32"/>
          <p:cNvSpPr/>
          <p:nvPr>
            <p:ph type="body" idx="1"/>
          </p:nvPr>
        </p:nvSpPr>
        <p:spPr>
          <a:xfrm>
            <a:off x="2387600" y="3898900"/>
            <a:ext cx="9448800" cy="80391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11800"/>
              <a:t>Title Text</a:t>
            </a:r>
          </a:p>
        </p:txBody>
      </p:sp>
      <p:sp>
        <p:nvSpPr>
          <p:cNvPr id="35" name="Shape 35"/>
          <p:cNvSpPr/>
          <p:nvPr>
            <p:ph type="body" idx="1"/>
          </p:nvPr>
        </p:nvSpPr>
        <p:spPr>
          <a:xfrm>
            <a:off x="2387600" y="3898900"/>
            <a:ext cx="9448800" cy="80391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11800"/>
              <a:t>Title Text</a:t>
            </a:r>
          </a:p>
        </p:txBody>
      </p:sp>
      <p:sp>
        <p:nvSpPr>
          <p:cNvPr id="38" name="Shape 38"/>
          <p:cNvSpPr/>
          <p:nvPr>
            <p:ph type="body" idx="1"/>
          </p:nvPr>
        </p:nvSpPr>
        <p:spPr>
          <a:xfrm>
            <a:off x="14579600" y="3898900"/>
            <a:ext cx="7429500" cy="80391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ph type="title"/>
          </p:nvPr>
        </p:nvSpPr>
        <p:spPr>
          <a:xfrm>
            <a:off x="2387600" y="368300"/>
            <a:ext cx="19621500" cy="3429000"/>
          </a:xfrm>
          <a:prstGeom prst="rect">
            <a:avLst/>
          </a:prstGeom>
        </p:spPr>
        <p:txBody>
          <a:bodyPr/>
          <a:lstStyle>
            <a:lvl1pPr>
              <a:defRPr sz="11400">
                <a:solidFill>
                  <a:srgbClr val="FFFFFF"/>
                </a:solidFill>
              </a:defRPr>
            </a:lvl1pPr>
          </a:lstStyle>
          <a:p>
            <a:pPr lvl="0">
              <a:defRPr sz="1800">
                <a:solidFill>
                  <a:srgbClr val="000000"/>
                </a:solidFill>
              </a:defRPr>
            </a:pPr>
            <a:r>
              <a:rPr sz="11400">
                <a:solidFill>
                  <a:srgbClr val="FFFFFF"/>
                </a:solidFill>
              </a:rPr>
              <a:t>Title Text</a:t>
            </a:r>
          </a:p>
        </p:txBody>
      </p:sp>
      <p:sp>
        <p:nvSpPr>
          <p:cNvPr id="41" name="Shape 41"/>
          <p:cNvSpPr/>
          <p:nvPr>
            <p:ph type="body" idx="1"/>
          </p:nvPr>
        </p:nvSpPr>
        <p:spPr>
          <a:xfrm>
            <a:off x="2387600" y="3886200"/>
            <a:ext cx="19621500" cy="8039100"/>
          </a:xfrm>
          <a:prstGeom prst="rect">
            <a:avLst/>
          </a:prstGeom>
        </p:spPr>
        <p:txBody>
          <a:bodyPr/>
          <a:lstStyle>
            <a:lvl1pPr>
              <a:spcBef>
                <a:spcPts val="3500"/>
              </a:spcBef>
              <a:defRPr sz="5400">
                <a:solidFill>
                  <a:srgbClr val="FFFFFF"/>
                </a:solidFill>
              </a:defRPr>
            </a:lvl1pPr>
            <a:lvl2pPr>
              <a:spcBef>
                <a:spcPts val="3500"/>
              </a:spcBef>
              <a:defRPr sz="5400">
                <a:solidFill>
                  <a:srgbClr val="FFFFFF"/>
                </a:solidFill>
              </a:defRPr>
            </a:lvl2pPr>
            <a:lvl3pPr>
              <a:spcBef>
                <a:spcPts val="3500"/>
              </a:spcBef>
              <a:defRPr sz="5400">
                <a:solidFill>
                  <a:srgbClr val="FFFFFF"/>
                </a:solidFill>
              </a:defRPr>
            </a:lvl3pPr>
            <a:lvl4pPr>
              <a:spcBef>
                <a:spcPts val="3500"/>
              </a:spcBef>
              <a:defRPr sz="5400">
                <a:solidFill>
                  <a:srgbClr val="FFFFFF"/>
                </a:solidFill>
              </a:defRPr>
            </a:lvl4pPr>
            <a:lvl5pPr>
              <a:spcBef>
                <a:spcPts val="3500"/>
              </a:spcBef>
              <a:defRPr sz="5400">
                <a:solidFill>
                  <a:srgbClr val="FFFFFF"/>
                </a:solidFill>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11800"/>
              <a:t>Title Text</a:t>
            </a:r>
          </a:p>
        </p:txBody>
      </p:sp>
      <p:sp>
        <p:nvSpPr>
          <p:cNvPr id="9" name="Shape 9"/>
          <p:cNvSpPr/>
          <p:nvPr>
            <p:ph type="body" idx="1"/>
          </p:nvPr>
        </p:nvSpPr>
        <p:spPr>
          <a:prstGeom prst="rect">
            <a:avLst/>
          </a:prstGeom>
        </p:spPr>
        <p:txBody>
          <a:bodyPr/>
          <a:lstStyle/>
          <a:p>
            <a:pPr lvl="0">
              <a:defRPr sz="1800"/>
            </a:pPr>
            <a:r>
              <a:rPr sz="5800"/>
              <a:t>Body Level One</a:t>
            </a:r>
            <a:endParaRPr sz="5800"/>
          </a:p>
          <a:p>
            <a:pPr lvl="1">
              <a:defRPr sz="1800"/>
            </a:pPr>
            <a:r>
              <a:rPr sz="5800"/>
              <a:t>Body Level Two</a:t>
            </a:r>
            <a:endParaRPr sz="5800"/>
          </a:p>
          <a:p>
            <a:pPr lvl="2">
              <a:defRPr sz="1800"/>
            </a:pPr>
            <a:r>
              <a:rPr sz="5800"/>
              <a:t>Body Level Three</a:t>
            </a:r>
            <a:endParaRPr sz="5800"/>
          </a:p>
          <a:p>
            <a:pPr lvl="3">
              <a:defRPr sz="1800"/>
            </a:pPr>
            <a:r>
              <a:rPr sz="5800"/>
              <a:t>Body Level Four</a:t>
            </a:r>
            <a:endParaRPr sz="5800"/>
          </a:p>
          <a:p>
            <a:pPr lvl="4">
              <a:defRPr sz="1800"/>
            </a:pPr>
            <a:r>
              <a:rPr sz="58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11800"/>
              <a:t>Title Text</a:t>
            </a:r>
          </a:p>
        </p:txBody>
      </p:sp>
      <p:sp>
        <p:nvSpPr>
          <p:cNvPr id="12" name="Shape 12"/>
          <p:cNvSpPr/>
          <p:nvPr>
            <p:ph type="body" idx="1"/>
          </p:nvPr>
        </p:nvSpPr>
        <p:spPr>
          <a:prstGeom prst="rect">
            <a:avLst/>
          </a:prstGeom>
        </p:spPr>
        <p:txBody>
          <a:bodyPr lIns="0" tIns="0" rIns="0" bIns="0" numCol="2" spcCol="981075"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2387600" y="1790700"/>
            <a:ext cx="19621500" cy="10147300"/>
          </a:xfrm>
          <a:prstGeom prst="rect">
            <a:avLst/>
          </a:prstGeom>
        </p:spPr>
        <p:txBody>
          <a:bodyPr/>
          <a:lstStyle>
            <a:lvl1pPr>
              <a:spcBef>
                <a:spcPts val="6800"/>
              </a:spcBef>
            </a:lvl1pPr>
            <a:lvl2pPr>
              <a:spcBef>
                <a:spcPts val="6800"/>
              </a:spcBef>
            </a:lvl2pPr>
            <a:lvl3pPr>
              <a:spcBef>
                <a:spcPts val="6800"/>
              </a:spcBef>
            </a:lvl3pPr>
            <a:lvl4pPr>
              <a:spcBef>
                <a:spcPts val="6800"/>
              </a:spcBef>
            </a:lvl4pPr>
            <a:lvl5pPr>
              <a:spcBef>
                <a:spcPts val="6800"/>
              </a:spcBef>
            </a:lvl5pPr>
          </a:lstStyle>
          <a:p>
            <a:pPr lvl="0">
              <a:defRPr sz="1800"/>
            </a:pPr>
            <a:r>
              <a:rPr sz="5800"/>
              <a:t>Body Level One</a:t>
            </a:r>
            <a:endParaRPr sz="5800"/>
          </a:p>
          <a:p>
            <a:pPr lvl="1">
              <a:defRPr sz="1800"/>
            </a:pPr>
            <a:r>
              <a:rPr sz="5800"/>
              <a:t>Body Level Two</a:t>
            </a:r>
            <a:endParaRPr sz="5800"/>
          </a:p>
          <a:p>
            <a:pPr lvl="2">
              <a:defRPr sz="1800"/>
            </a:pPr>
            <a:r>
              <a:rPr sz="5800"/>
              <a:t>Body Level Three</a:t>
            </a:r>
            <a:endParaRPr sz="5800"/>
          </a:p>
          <a:p>
            <a:pPr lvl="3">
              <a:defRPr sz="1800"/>
            </a:pPr>
            <a:r>
              <a:rPr sz="5800"/>
              <a:t>Body Level Four</a:t>
            </a:r>
            <a:endParaRPr sz="5800"/>
          </a:p>
          <a:p>
            <a:pPr lvl="4">
              <a:defRPr sz="1800"/>
            </a:pPr>
            <a:r>
              <a:rPr sz="58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118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2387600" y="4178300"/>
            <a:ext cx="19621500" cy="5359400"/>
          </a:xfrm>
          <a:prstGeom prst="rect">
            <a:avLst/>
          </a:prstGeom>
        </p:spPr>
        <p:txBody>
          <a:bodyPr/>
          <a:lstStyle/>
          <a:p>
            <a:pPr lvl="0">
              <a:defRPr sz="1800"/>
            </a:pPr>
            <a:r>
              <a:rPr sz="118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2387600" y="10363200"/>
            <a:ext cx="19621500" cy="2387600"/>
          </a:xfrm>
          <a:prstGeom prst="rect">
            <a:avLst/>
          </a:prstGeom>
        </p:spPr>
        <p:txBody>
          <a:bodyPr/>
          <a:lstStyle/>
          <a:p>
            <a:pPr lvl="0">
              <a:defRPr sz="1800"/>
            </a:pPr>
            <a:r>
              <a:rPr sz="118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2387600" y="10363200"/>
            <a:ext cx="19621500" cy="2387600"/>
          </a:xfrm>
          <a:prstGeom prst="rect">
            <a:avLst/>
          </a:prstGeom>
        </p:spPr>
        <p:txBody>
          <a:bodyPr/>
          <a:lstStyle/>
          <a:p>
            <a:pPr lvl="0">
              <a:defRPr sz="1800"/>
            </a:pPr>
            <a:r>
              <a:rPr sz="118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2387600" y="355600"/>
            <a:ext cx="19621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11800"/>
              <a:t>Title Text</a:t>
            </a:r>
          </a:p>
        </p:txBody>
      </p:sp>
      <p:sp>
        <p:nvSpPr>
          <p:cNvPr id="3" name="Shape 3"/>
          <p:cNvSpPr/>
          <p:nvPr>
            <p:ph type="body" idx="1"/>
          </p:nvPr>
        </p:nvSpPr>
        <p:spPr>
          <a:xfrm>
            <a:off x="2387600" y="3898900"/>
            <a:ext cx="19621500" cy="803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5800"/>
              <a:t>Body Level One</a:t>
            </a:r>
            <a:endParaRPr sz="5800"/>
          </a:p>
          <a:p>
            <a:pPr lvl="1">
              <a:defRPr sz="1800"/>
            </a:pPr>
            <a:r>
              <a:rPr sz="5800"/>
              <a:t>Body Level Two</a:t>
            </a:r>
            <a:endParaRPr sz="5800"/>
          </a:p>
          <a:p>
            <a:pPr lvl="2">
              <a:defRPr sz="1800"/>
            </a:pPr>
            <a:r>
              <a:rPr sz="5800"/>
              <a:t>Body Level Three</a:t>
            </a:r>
            <a:endParaRPr sz="5800"/>
          </a:p>
          <a:p>
            <a:pPr lvl="3">
              <a:defRPr sz="1800"/>
            </a:pPr>
            <a:r>
              <a:rPr sz="5800"/>
              <a:t>Body Level Four</a:t>
            </a:r>
            <a:endParaRPr sz="5800"/>
          </a:p>
          <a:p>
            <a:pPr lvl="4">
              <a:defRPr sz="1800"/>
            </a:pPr>
            <a:r>
              <a:rPr sz="58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med" advClick="1"/>
  <p:txStyles>
    <p:titleStyle>
      <a:lvl1pPr algn="ctr" defTabSz="825500">
        <a:defRPr sz="11800">
          <a:latin typeface="+mn-lt"/>
          <a:ea typeface="+mn-ea"/>
          <a:cs typeface="+mn-cs"/>
          <a:sym typeface="Gill Sans"/>
        </a:defRPr>
      </a:lvl1pPr>
      <a:lvl2pPr indent="228600" algn="ctr" defTabSz="825500">
        <a:defRPr sz="11800">
          <a:latin typeface="+mn-lt"/>
          <a:ea typeface="+mn-ea"/>
          <a:cs typeface="+mn-cs"/>
          <a:sym typeface="Gill Sans"/>
        </a:defRPr>
      </a:lvl2pPr>
      <a:lvl3pPr indent="457200" algn="ctr" defTabSz="825500">
        <a:defRPr sz="11800">
          <a:latin typeface="+mn-lt"/>
          <a:ea typeface="+mn-ea"/>
          <a:cs typeface="+mn-cs"/>
          <a:sym typeface="Gill Sans"/>
        </a:defRPr>
      </a:lvl3pPr>
      <a:lvl4pPr indent="685800" algn="ctr" defTabSz="825500">
        <a:defRPr sz="11800">
          <a:latin typeface="+mn-lt"/>
          <a:ea typeface="+mn-ea"/>
          <a:cs typeface="+mn-cs"/>
          <a:sym typeface="Gill Sans"/>
        </a:defRPr>
      </a:lvl4pPr>
      <a:lvl5pPr indent="914400" algn="ctr" defTabSz="825500">
        <a:defRPr sz="11800">
          <a:latin typeface="+mn-lt"/>
          <a:ea typeface="+mn-ea"/>
          <a:cs typeface="+mn-cs"/>
          <a:sym typeface="Gill Sans"/>
        </a:defRPr>
      </a:lvl5pPr>
      <a:lvl6pPr indent="1143000" algn="ctr" defTabSz="825500">
        <a:defRPr sz="11800">
          <a:latin typeface="+mn-lt"/>
          <a:ea typeface="+mn-ea"/>
          <a:cs typeface="+mn-cs"/>
          <a:sym typeface="Gill Sans"/>
        </a:defRPr>
      </a:lvl6pPr>
      <a:lvl7pPr indent="1371600" algn="ctr" defTabSz="825500">
        <a:defRPr sz="11800">
          <a:latin typeface="+mn-lt"/>
          <a:ea typeface="+mn-ea"/>
          <a:cs typeface="+mn-cs"/>
          <a:sym typeface="Gill Sans"/>
        </a:defRPr>
      </a:lvl7pPr>
      <a:lvl8pPr indent="1600200" algn="ctr" defTabSz="825500">
        <a:defRPr sz="11800">
          <a:latin typeface="+mn-lt"/>
          <a:ea typeface="+mn-ea"/>
          <a:cs typeface="+mn-cs"/>
          <a:sym typeface="Gill Sans"/>
        </a:defRPr>
      </a:lvl8pPr>
      <a:lvl9pPr indent="1828800" algn="ctr" defTabSz="825500">
        <a:defRPr sz="11800">
          <a:latin typeface="+mn-lt"/>
          <a:ea typeface="+mn-ea"/>
          <a:cs typeface="+mn-cs"/>
          <a:sym typeface="Gill Sans"/>
        </a:defRPr>
      </a:lvl9pPr>
    </p:titleStyle>
    <p:bodyStyle>
      <a:lvl1pPr marL="889000" indent="-571500" defTabSz="825500">
        <a:spcBef>
          <a:spcPts val="3400"/>
        </a:spcBef>
        <a:buSzPct val="171000"/>
        <a:buChar char="•"/>
        <a:defRPr sz="5800">
          <a:latin typeface="+mn-lt"/>
          <a:ea typeface="+mn-ea"/>
          <a:cs typeface="+mn-cs"/>
          <a:sym typeface="Gill Sans"/>
        </a:defRPr>
      </a:lvl1pPr>
      <a:lvl2pPr marL="1333500" indent="-571500" defTabSz="825500">
        <a:spcBef>
          <a:spcPts val="3400"/>
        </a:spcBef>
        <a:buSzPct val="171000"/>
        <a:buChar char="•"/>
        <a:defRPr sz="5800">
          <a:latin typeface="+mn-lt"/>
          <a:ea typeface="+mn-ea"/>
          <a:cs typeface="+mn-cs"/>
          <a:sym typeface="Gill Sans"/>
        </a:defRPr>
      </a:lvl2pPr>
      <a:lvl3pPr marL="1778000" indent="-571500" defTabSz="825500">
        <a:spcBef>
          <a:spcPts val="3400"/>
        </a:spcBef>
        <a:buSzPct val="171000"/>
        <a:buChar char="•"/>
        <a:defRPr sz="5800">
          <a:latin typeface="+mn-lt"/>
          <a:ea typeface="+mn-ea"/>
          <a:cs typeface="+mn-cs"/>
          <a:sym typeface="Gill Sans"/>
        </a:defRPr>
      </a:lvl3pPr>
      <a:lvl4pPr marL="2222500" indent="-571500" defTabSz="825500">
        <a:spcBef>
          <a:spcPts val="3400"/>
        </a:spcBef>
        <a:buSzPct val="171000"/>
        <a:buChar char="•"/>
        <a:defRPr sz="5800">
          <a:latin typeface="+mn-lt"/>
          <a:ea typeface="+mn-ea"/>
          <a:cs typeface="+mn-cs"/>
          <a:sym typeface="Gill Sans"/>
        </a:defRPr>
      </a:lvl4pPr>
      <a:lvl5pPr marL="2667000" indent="-571500" defTabSz="825500">
        <a:spcBef>
          <a:spcPts val="3400"/>
        </a:spcBef>
        <a:buSzPct val="171000"/>
        <a:buChar char="•"/>
        <a:defRPr sz="5800">
          <a:latin typeface="+mn-lt"/>
          <a:ea typeface="+mn-ea"/>
          <a:cs typeface="+mn-cs"/>
          <a:sym typeface="Gill Sans"/>
        </a:defRPr>
      </a:lvl5pPr>
      <a:lvl6pPr marL="3022600" indent="-571500" defTabSz="825500">
        <a:spcBef>
          <a:spcPts val="3400"/>
        </a:spcBef>
        <a:buSzPct val="171000"/>
        <a:buChar char="•"/>
        <a:defRPr sz="5800">
          <a:latin typeface="+mn-lt"/>
          <a:ea typeface="+mn-ea"/>
          <a:cs typeface="+mn-cs"/>
          <a:sym typeface="Gill Sans"/>
        </a:defRPr>
      </a:lvl6pPr>
      <a:lvl7pPr marL="3378200" indent="-571500" defTabSz="825500">
        <a:spcBef>
          <a:spcPts val="3400"/>
        </a:spcBef>
        <a:buSzPct val="171000"/>
        <a:buChar char="•"/>
        <a:defRPr sz="5800">
          <a:latin typeface="+mn-lt"/>
          <a:ea typeface="+mn-ea"/>
          <a:cs typeface="+mn-cs"/>
          <a:sym typeface="Gill Sans"/>
        </a:defRPr>
      </a:lvl7pPr>
      <a:lvl8pPr marL="3733800" indent="-571500" defTabSz="825500">
        <a:spcBef>
          <a:spcPts val="3400"/>
        </a:spcBef>
        <a:buSzPct val="171000"/>
        <a:buChar char="•"/>
        <a:defRPr sz="5800">
          <a:latin typeface="+mn-lt"/>
          <a:ea typeface="+mn-ea"/>
          <a:cs typeface="+mn-cs"/>
          <a:sym typeface="Gill Sans"/>
        </a:defRPr>
      </a:lvl8pPr>
      <a:lvl9pPr marL="4089400" indent="-571500" defTabSz="825500">
        <a:spcBef>
          <a:spcPts val="3400"/>
        </a:spcBef>
        <a:buSzPct val="171000"/>
        <a:buChar char="•"/>
        <a:defRPr sz="5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tif"/><Relationship Id="rId6" Type="http://schemas.openxmlformats.org/officeDocument/2006/relationships/image" Target="../media/image3.tif"/><Relationship Id="rId7"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0.png"/><Relationship Id="rId6" Type="http://schemas.openxmlformats.org/officeDocument/2006/relationships/image" Target="../media/image2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4.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nvSpPr>
        <p:spPr>
          <a:xfrm>
            <a:off x="0" y="2374900"/>
            <a:ext cx="24307800" cy="0"/>
          </a:xfrm>
          <a:prstGeom prst="line">
            <a:avLst/>
          </a:prstGeom>
          <a:ln w="12700">
            <a:solidFill/>
            <a:miter lim="400000"/>
          </a:ln>
        </p:spPr>
        <p:txBody>
          <a:bodyPr lIns="0" tIns="0" rIns="0" bIns="0" anchor="ctr"/>
          <a:lstStyle/>
          <a:p>
            <a:pPr lvl="0"/>
          </a:p>
        </p:txBody>
      </p:sp>
      <p:pic>
        <p:nvPicPr>
          <p:cNvPr id="46"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47" name="Shape 47"/>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48"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49"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50" name="Shape 50"/>
          <p:cNvSpPr/>
          <p:nvPr/>
        </p:nvSpPr>
        <p:spPr>
          <a:xfrm>
            <a:off x="520799" y="6823074"/>
            <a:ext cx="23266202"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5000">
                <a:latin typeface="Trebuchet MS"/>
                <a:ea typeface="Trebuchet MS"/>
                <a:cs typeface="Trebuchet MS"/>
                <a:sym typeface="Trebuchet MS"/>
              </a:rPr>
              <a:t>Hans-Peter Plag</a:t>
            </a:r>
            <a:endParaRPr sz="5000">
              <a:latin typeface="Trebuchet MS"/>
              <a:ea typeface="Trebuchet MS"/>
              <a:cs typeface="Trebuchet MS"/>
              <a:sym typeface="Trebuchet MS"/>
            </a:endParaRPr>
          </a:p>
          <a:p>
            <a:pPr lvl="0" defTabSz="825500">
              <a:defRPr sz="1800"/>
            </a:pPr>
            <a:r>
              <a:rPr sz="5000">
                <a:latin typeface="Trebuchet MS"/>
                <a:ea typeface="Trebuchet MS"/>
                <a:cs typeface="Trebuchet MS"/>
                <a:sym typeface="Trebuchet MS"/>
              </a:rPr>
              <a:t>Tiwah UG, Germany</a:t>
            </a:r>
          </a:p>
        </p:txBody>
      </p:sp>
      <p:sp>
        <p:nvSpPr>
          <p:cNvPr id="51" name="Shape 51"/>
          <p:cNvSpPr/>
          <p:nvPr/>
        </p:nvSpPr>
        <p:spPr>
          <a:xfrm>
            <a:off x="406400" y="4422774"/>
            <a:ext cx="23266202"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7200">
                <a:latin typeface="Trebuchet MS"/>
                <a:ea typeface="Trebuchet MS"/>
                <a:cs typeface="Trebuchet MS"/>
                <a:sym typeface="Trebuchet MS"/>
              </a:rPr>
              <a:t>Essential Variables in ConnectinGEO and </a:t>
            </a:r>
            <a:endParaRPr sz="7200">
              <a:latin typeface="Trebuchet MS"/>
              <a:ea typeface="Trebuchet MS"/>
              <a:cs typeface="Trebuchet MS"/>
              <a:sym typeface="Trebuchet MS"/>
            </a:endParaRPr>
          </a:p>
          <a:p>
            <a:pPr lvl="0" defTabSz="825500">
              <a:defRPr sz="1800"/>
            </a:pPr>
            <a:r>
              <a:rPr sz="7200">
                <a:latin typeface="Trebuchet MS"/>
                <a:ea typeface="Trebuchet MS"/>
                <a:cs typeface="Trebuchet MS"/>
                <a:sym typeface="Trebuchet MS"/>
              </a:rPr>
              <a:t>GEO Societal Benefit Areas</a:t>
            </a:r>
          </a:p>
        </p:txBody>
      </p:sp>
      <p:sp>
        <p:nvSpPr>
          <p:cNvPr id="52" name="Shape 52"/>
          <p:cNvSpPr/>
          <p:nvPr/>
        </p:nvSpPr>
        <p:spPr>
          <a:xfrm>
            <a:off x="406400" y="8699499"/>
            <a:ext cx="23266202" cy="304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810172" indent="-492672" defTabSz="825500">
              <a:buSzPct val="171000"/>
              <a:buChar char="-"/>
              <a:defRPr sz="1800"/>
            </a:pPr>
            <a:r>
              <a:rPr sz="5000">
                <a:latin typeface="Trebuchet MS"/>
                <a:ea typeface="Trebuchet MS"/>
                <a:cs typeface="Trebuchet MS"/>
                <a:sym typeface="Trebuchet MS"/>
              </a:rPr>
              <a:t>Comments on EV Discussion</a:t>
            </a:r>
            <a:endParaRPr sz="5000">
              <a:latin typeface="Trebuchet MS"/>
              <a:ea typeface="Trebuchet MS"/>
              <a:cs typeface="Trebuchet MS"/>
              <a:sym typeface="Trebuchet MS"/>
            </a:endParaRPr>
          </a:p>
          <a:p>
            <a:pPr lvl="0" marL="810172" indent="-492672" defTabSz="825500">
              <a:buSzPct val="171000"/>
              <a:buChar char="-"/>
              <a:defRPr sz="1800"/>
            </a:pPr>
            <a:r>
              <a:rPr sz="5000">
                <a:latin typeface="Trebuchet MS"/>
                <a:ea typeface="Trebuchet MS"/>
                <a:cs typeface="Trebuchet MS"/>
                <a:sym typeface="Trebuchet MS"/>
              </a:rPr>
              <a:t>EVs in ConnectinGEO: WPs and Deliverables</a:t>
            </a:r>
            <a:endParaRPr sz="5000">
              <a:latin typeface="Trebuchet MS"/>
              <a:ea typeface="Trebuchet MS"/>
              <a:cs typeface="Trebuchet MS"/>
              <a:sym typeface="Trebuchet MS"/>
            </a:endParaRPr>
          </a:p>
          <a:p>
            <a:pPr lvl="0" marL="810172" indent="-492672" defTabSz="825500">
              <a:buSzPct val="171000"/>
              <a:buChar char="-"/>
              <a:defRPr sz="1800"/>
            </a:pPr>
            <a:r>
              <a:rPr sz="5000">
                <a:latin typeface="Trebuchet MS"/>
                <a:ea typeface="Trebuchet MS"/>
                <a:cs typeface="Trebuchet MS"/>
                <a:sym typeface="Trebuchet MS"/>
              </a:rPr>
              <a:t>EVs in ConnectinGEO: The Methodology</a:t>
            </a:r>
            <a:endParaRPr sz="5000">
              <a:latin typeface="Trebuchet MS"/>
              <a:ea typeface="Trebuchet MS"/>
              <a:cs typeface="Trebuchet MS"/>
              <a:sym typeface="Trebuchet MS"/>
            </a:endParaRPr>
          </a:p>
          <a:p>
            <a:pPr lvl="0" marL="810172" indent="-492672" defTabSz="825500">
              <a:buSzPct val="171000"/>
              <a:buChar char="-"/>
              <a:defRPr sz="1800"/>
            </a:pPr>
            <a:r>
              <a:rPr sz="5000">
                <a:latin typeface="Trebuchet MS"/>
                <a:ea typeface="Trebuchet MS"/>
                <a:cs typeface="Trebuchet MS"/>
                <a:sym typeface="Trebuchet MS"/>
              </a:rPr>
              <a:t>Final Thoughts</a:t>
            </a:r>
          </a:p>
        </p:txBody>
      </p:sp>
      <p:sp>
        <p:nvSpPr>
          <p:cNvPr id="53" name="Shape 53"/>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54" name="Shape 54"/>
          <p:cNvSpPr/>
          <p:nvPr/>
        </p:nvSpPr>
        <p:spPr>
          <a:xfrm>
            <a:off x="16106359" y="2400300"/>
            <a:ext cx="8204201"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647700">
              <a:defRPr sz="3600">
                <a:solidFill>
                  <a:srgbClr val="0076B6"/>
                </a:solidFill>
                <a:effectLst>
                  <a:outerShdw sx="100000" sy="100000" kx="0" ky="0" algn="b" rotWithShape="0" blurRad="0" dist="53881" dir="2700000">
                    <a:srgbClr val="000000">
                      <a:alpha val="33333"/>
                    </a:srgbClr>
                  </a:outerShdw>
                </a:effectLst>
                <a:latin typeface="Trebuchet MS"/>
                <a:ea typeface="Trebuchet MS"/>
                <a:cs typeface="Trebuchet MS"/>
                <a:sym typeface="Trebuchet MS"/>
              </a:defRPr>
            </a:lvl1pPr>
          </a:lstStyle>
          <a:p>
            <a:pPr lvl="0">
              <a:defRPr sz="1800">
                <a:solidFill>
                  <a:srgbClr val="000000"/>
                </a:solidFill>
                <a:effectLst/>
              </a:defRPr>
            </a:pPr>
            <a:r>
              <a:rPr sz="3600">
                <a:solidFill>
                  <a:srgbClr val="0076B6"/>
                </a:solidFill>
                <a:effectLst>
                  <a:outerShdw sx="100000" sy="100000" kx="0" ky="0" algn="b" rotWithShape="0" blurRad="0" dist="53881" dir="2700000">
                    <a:srgbClr val="000000">
                      <a:alpha val="33333"/>
                    </a:srgbClr>
                  </a:outerShdw>
                </a:effectLst>
              </a:rPr>
              <a:t>Coordinating an Observation Network of Networks EnCompassing saTellite and IN-situ to fill the Gaps in European Observations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dissolve" transition="in">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52">
                                            <p:bg/>
                                          </p:spTgt>
                                        </p:tgtEl>
                                        <p:attrNameLst>
                                          <p:attrName>style.visibility</p:attrName>
                                        </p:attrNameLst>
                                      </p:cBhvr>
                                      <p:to>
                                        <p:strVal val="visible"/>
                                      </p:to>
                                    </p:set>
                                    <p:animEffect filter="dissolve" transition="in">
                                      <p:cBhvr>
                                        <p:cTn id="12" dur="1000"/>
                                        <p:tgtEl>
                                          <p:spTgt spid="52">
                                            <p:bg/>
                                          </p:spTgt>
                                        </p:tgtEl>
                                      </p:cBhvr>
                                    </p:animEffect>
                                  </p:childTnLst>
                                </p:cTn>
                              </p:par>
                              <p:par>
                                <p:cTn id="13" presetClass="entr" presetSubtype="0" presetID="9" grpId="2" fill="hold">
                                  <p:stCondLst>
                                    <p:cond delay="0"/>
                                  </p:stCondLst>
                                  <p:iterate type="el" backwards="0">
                                    <p:tmAbs val="0"/>
                                  </p:iterate>
                                  <p:childTnLst>
                                    <p:set>
                                      <p:cBhvr>
                                        <p:cTn id="14" fill="hold"/>
                                        <p:tgtEl>
                                          <p:spTgt spid="52">
                                            <p:txEl>
                                              <p:pRg st="0" end="0"/>
                                            </p:txEl>
                                          </p:spTgt>
                                        </p:tgtEl>
                                        <p:attrNameLst>
                                          <p:attrName>style.visibility</p:attrName>
                                        </p:attrNameLst>
                                      </p:cBhvr>
                                      <p:to>
                                        <p:strVal val="visible"/>
                                      </p:to>
                                    </p:set>
                                    <p:animEffect filter="dissolve" transition="in">
                                      <p:cBhvr>
                                        <p:cTn id="15" dur="1000"/>
                                        <p:tgtEl>
                                          <p:spTgt spid="5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2" fill="hold">
                                  <p:stCondLst>
                                    <p:cond delay="0"/>
                                  </p:stCondLst>
                                  <p:iterate type="el" backwards="0">
                                    <p:tmAbs val="0"/>
                                  </p:iterate>
                                  <p:childTnLst>
                                    <p:set>
                                      <p:cBhvr>
                                        <p:cTn id="19" fill="hold"/>
                                        <p:tgtEl>
                                          <p:spTgt spid="52">
                                            <p:txEl>
                                              <p:pRg st="1" end="1"/>
                                            </p:txEl>
                                          </p:spTgt>
                                        </p:tgtEl>
                                        <p:attrNameLst>
                                          <p:attrName>style.visibility</p:attrName>
                                        </p:attrNameLst>
                                      </p:cBhvr>
                                      <p:to>
                                        <p:strVal val="visible"/>
                                      </p:to>
                                    </p:set>
                                    <p:animEffect filter="dissolve" transition="in">
                                      <p:cBhvr>
                                        <p:cTn id="20" dur="1000"/>
                                        <p:tgtEl>
                                          <p:spTgt spid="5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2" fill="hold">
                                  <p:stCondLst>
                                    <p:cond delay="0"/>
                                  </p:stCondLst>
                                  <p:iterate type="el" backwards="0">
                                    <p:tmAbs val="0"/>
                                  </p:iterate>
                                  <p:childTnLst>
                                    <p:set>
                                      <p:cBhvr>
                                        <p:cTn id="24" fill="hold"/>
                                        <p:tgtEl>
                                          <p:spTgt spid="52">
                                            <p:txEl>
                                              <p:pRg st="2" end="2"/>
                                            </p:txEl>
                                          </p:spTgt>
                                        </p:tgtEl>
                                        <p:attrNameLst>
                                          <p:attrName>style.visibility</p:attrName>
                                        </p:attrNameLst>
                                      </p:cBhvr>
                                      <p:to>
                                        <p:strVal val="visible"/>
                                      </p:to>
                                    </p:set>
                                    <p:animEffect filter="dissolve" transition="in">
                                      <p:cBhvr>
                                        <p:cTn id="25" dur="1000"/>
                                        <p:tgtEl>
                                          <p:spTgt spid="5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2" fill="hold">
                                  <p:stCondLst>
                                    <p:cond delay="0"/>
                                  </p:stCondLst>
                                  <p:iterate type="el" backwards="0">
                                    <p:tmAbs val="0"/>
                                  </p:iterate>
                                  <p:childTnLst>
                                    <p:set>
                                      <p:cBhvr>
                                        <p:cTn id="29" fill="hold"/>
                                        <p:tgtEl>
                                          <p:spTgt spid="52">
                                            <p:txEl>
                                              <p:pRg st="3" end="3"/>
                                            </p:txEl>
                                          </p:spTgt>
                                        </p:tgtEl>
                                        <p:attrNameLst>
                                          <p:attrName>style.visibility</p:attrName>
                                        </p:attrNameLst>
                                      </p:cBhvr>
                                      <p:to>
                                        <p:strVal val="visible"/>
                                      </p:to>
                                    </p:set>
                                    <p:animEffect filter="dissolve" transition="in">
                                      <p:cBhvr>
                                        <p:cTn id="30" dur="1000"/>
                                        <p:tgtEl>
                                          <p:spTgt spid="5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p" bldLvl="5" animBg="1" rev="0" advAuto="0" spid="52"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nvSpPr>
        <p:spPr>
          <a:xfrm>
            <a:off x="0" y="2374900"/>
            <a:ext cx="24307800" cy="0"/>
          </a:xfrm>
          <a:prstGeom prst="line">
            <a:avLst/>
          </a:prstGeom>
          <a:ln w="12700">
            <a:solidFill/>
            <a:miter lim="400000"/>
          </a:ln>
        </p:spPr>
        <p:txBody>
          <a:bodyPr lIns="0" tIns="0" rIns="0" bIns="0" anchor="ctr"/>
          <a:lstStyle/>
          <a:p>
            <a:pPr lvl="0"/>
          </a:p>
        </p:txBody>
      </p:sp>
      <p:pic>
        <p:nvPicPr>
          <p:cNvPr id="156"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57" name="Shape 157"/>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58"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59"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60" name="Shape 160"/>
          <p:cNvSpPr/>
          <p:nvPr/>
        </p:nvSpPr>
        <p:spPr>
          <a:xfrm>
            <a:off x="203200" y="3543300"/>
            <a:ext cx="15913100" cy="570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5400">
                <a:solidFill>
                  <a:srgbClr val="1A5078"/>
                </a:solidFill>
                <a:latin typeface="Trebuchet MS"/>
                <a:ea typeface="Trebuchet MS"/>
                <a:cs typeface="Trebuchet MS"/>
                <a:sym typeface="Trebuchet MS"/>
              </a:rPr>
              <a:t>For example, </a:t>
            </a:r>
            <a:r>
              <a:rPr sz="5400">
                <a:solidFill>
                  <a:srgbClr val="1C4E78"/>
                </a:solidFill>
                <a:latin typeface="Trebuchet MS"/>
                <a:ea typeface="Trebuchet MS"/>
                <a:cs typeface="Trebuchet MS"/>
                <a:sym typeface="Trebuchet MS"/>
              </a:rPr>
              <a:t>“safeguarding Earth’s life-support system;” </a:t>
            </a:r>
            <a:endParaRPr sz="5400">
              <a:solidFill>
                <a:srgbClr val="1C4E78"/>
              </a:solidFill>
              <a:latin typeface="Trebuchet MS"/>
              <a:ea typeface="Trebuchet MS"/>
              <a:cs typeface="Trebuchet MS"/>
              <a:sym typeface="Trebuchet MS"/>
            </a:endParaRPr>
          </a:p>
          <a:p>
            <a:pPr lvl="0" defTabSz="825500">
              <a:defRPr sz="1800"/>
            </a:pPr>
            <a:r>
              <a:rPr sz="5400">
                <a:solidFill>
                  <a:srgbClr val="1C4E78"/>
                </a:solidFill>
                <a:latin typeface="Trebuchet MS"/>
                <a:ea typeface="Trebuchet MS"/>
                <a:cs typeface="Trebuchet MS"/>
                <a:sym typeface="Trebuchet MS"/>
              </a:rPr>
              <a:t>based on Griggs et al. (2013):  sustainable development is a “Development that meets the needs of the present while safeguarding Earth’s life-support system, on which the welfare of current and future generations depends.”</a:t>
            </a:r>
          </a:p>
        </p:txBody>
      </p:sp>
      <p:pic>
        <p:nvPicPr>
          <p:cNvPr id="161" name="e4h.png"/>
          <p:cNvPicPr/>
          <p:nvPr/>
        </p:nvPicPr>
        <p:blipFill>
          <a:blip r:embed="rId5">
            <a:extLst/>
          </a:blip>
          <a:stretch>
            <a:fillRect/>
          </a:stretch>
        </p:blipFill>
        <p:spPr>
          <a:xfrm>
            <a:off x="15341600" y="2743200"/>
            <a:ext cx="8801100" cy="8816171"/>
          </a:xfrm>
          <a:prstGeom prst="rect">
            <a:avLst/>
          </a:prstGeom>
          <a:ln w="12700">
            <a:miter lim="400000"/>
          </a:ln>
        </p:spPr>
      </p:pic>
      <p:sp>
        <p:nvSpPr>
          <p:cNvPr id="162" name="Shape 162"/>
          <p:cNvSpPr/>
          <p:nvPr/>
        </p:nvSpPr>
        <p:spPr>
          <a:xfrm>
            <a:off x="203200" y="2673350"/>
            <a:ext cx="9460670"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goals to be considered?</a:t>
            </a:r>
          </a:p>
        </p:txBody>
      </p:sp>
      <p:sp>
        <p:nvSpPr>
          <p:cNvPr id="163" name="Shape 163"/>
          <p:cNvSpPr/>
          <p:nvPr/>
        </p:nvSpPr>
        <p:spPr>
          <a:xfrm>
            <a:off x="16457606" y="11550650"/>
            <a:ext cx="7704089"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3600">
                <a:latin typeface="+mn-lt"/>
                <a:ea typeface="+mn-ea"/>
                <a:cs typeface="+mn-cs"/>
                <a:sym typeface="Gill Sans"/>
              </a:defRPr>
            </a:lvl1pPr>
          </a:lstStyle>
          <a:p>
            <a:pPr lvl="0">
              <a:defRPr sz="1800"/>
            </a:pPr>
            <a:r>
              <a:rPr sz="3600"/>
              <a:t>From http://www.economy4humanity.org</a:t>
            </a:r>
          </a:p>
        </p:txBody>
      </p:sp>
      <p:sp>
        <p:nvSpPr>
          <p:cNvPr id="164" name="Shape 164"/>
          <p:cNvSpPr/>
          <p:nvPr/>
        </p:nvSpPr>
        <p:spPr>
          <a:xfrm>
            <a:off x="228600" y="9220200"/>
            <a:ext cx="660930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Potential Indicators:</a:t>
            </a:r>
          </a:p>
        </p:txBody>
      </p:sp>
      <p:sp>
        <p:nvSpPr>
          <p:cNvPr id="165" name="Shape 165"/>
          <p:cNvSpPr/>
          <p:nvPr/>
        </p:nvSpPr>
        <p:spPr>
          <a:xfrm>
            <a:off x="203200" y="10096500"/>
            <a:ext cx="8654654"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Planetary health indicators </a:t>
            </a:r>
          </a:p>
        </p:txBody>
      </p:sp>
      <p:sp>
        <p:nvSpPr>
          <p:cNvPr id="166" name="Shape 166"/>
          <p:cNvSpPr/>
          <p:nvPr/>
        </p:nvSpPr>
        <p:spPr>
          <a:xfrm>
            <a:off x="254000" y="10972800"/>
            <a:ext cx="1166607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i="1" sz="5400">
                <a:solidFill>
                  <a:srgbClr val="1A5078"/>
                </a:solidFill>
                <a:latin typeface="Trebuchet MS"/>
                <a:ea typeface="Trebuchet MS"/>
                <a:cs typeface="Trebuchet MS"/>
                <a:sym typeface="Trebuchet MS"/>
              </a:defRPr>
            </a:lvl1pPr>
          </a:lstStyle>
          <a:p>
            <a:pPr lvl="0">
              <a:defRPr i="0" sz="1800">
                <a:solidFill>
                  <a:srgbClr val="000000"/>
                </a:solidFill>
              </a:defRPr>
            </a:pPr>
            <a:r>
              <a:rPr i="1" sz="5400">
                <a:solidFill>
                  <a:srgbClr val="1A5078"/>
                </a:solidFill>
              </a:rPr>
              <a:t>GEOSS the “lab” for patient Earth ...</a:t>
            </a:r>
          </a:p>
        </p:txBody>
      </p:sp>
      <p:sp>
        <p:nvSpPr>
          <p:cNvPr id="167" name="Shape 167"/>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68" name="Shape 168"/>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dissolve" transition="in">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61"/>
                                        </p:tgtEl>
                                        <p:attrNameLst>
                                          <p:attrName>style.visibility</p:attrName>
                                        </p:attrNameLst>
                                      </p:cBhvr>
                                      <p:to>
                                        <p:strVal val="visible"/>
                                      </p:to>
                                    </p:set>
                                    <p:animEffect filter="fade" transition="in">
                                      <p:cBhvr>
                                        <p:cTn id="12" dur="1000"/>
                                        <p:tgtEl>
                                          <p:spTgt spid="161"/>
                                        </p:tgtEl>
                                      </p:cBhvr>
                                    </p:animEffect>
                                  </p:childTnLst>
                                </p:cTn>
                              </p:par>
                            </p:childTnLst>
                          </p:cTn>
                        </p:par>
                        <p:par>
                          <p:cTn id="13" fill="hold">
                            <p:stCondLst>
                              <p:cond delay="1000"/>
                            </p:stCondLst>
                            <p:childTnLst>
                              <p:par>
                                <p:cTn id="14" nodeType="afterEffect" presetClass="entr" presetSubtype="0" presetID="9" grpId="3" fill="hold">
                                  <p:stCondLst>
                                    <p:cond delay="0"/>
                                  </p:stCondLst>
                                  <p:iterate type="el" backwards="0">
                                    <p:tmAbs val="0"/>
                                  </p:iterate>
                                  <p:childTnLst>
                                    <p:set>
                                      <p:cBhvr>
                                        <p:cTn id="15" fill="hold"/>
                                        <p:tgtEl>
                                          <p:spTgt spid="163"/>
                                        </p:tgtEl>
                                        <p:attrNameLst>
                                          <p:attrName>style.visibility</p:attrName>
                                        </p:attrNameLst>
                                      </p:cBhvr>
                                      <p:to>
                                        <p:strVal val="visible"/>
                                      </p:to>
                                    </p:set>
                                    <p:animEffect filter="dissolve" transition="in">
                                      <p:cBhvr>
                                        <p:cTn id="16" dur="1000"/>
                                        <p:tgtEl>
                                          <p:spTgt spid="163"/>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4" fill="hold">
                                  <p:stCondLst>
                                    <p:cond delay="0"/>
                                  </p:stCondLst>
                                  <p:iterate type="el" backwards="0">
                                    <p:tmAbs val="0"/>
                                  </p:iterate>
                                  <p:childTnLst>
                                    <p:set>
                                      <p:cBhvr>
                                        <p:cTn id="20" fill="hold"/>
                                        <p:tgtEl>
                                          <p:spTgt spid="164"/>
                                        </p:tgtEl>
                                        <p:attrNameLst>
                                          <p:attrName>style.visibility</p:attrName>
                                        </p:attrNameLst>
                                      </p:cBhvr>
                                      <p:to>
                                        <p:strVal val="visible"/>
                                      </p:to>
                                    </p:set>
                                    <p:animEffect filter="dissolve" transition="in">
                                      <p:cBhvr>
                                        <p:cTn id="21" dur="1000"/>
                                        <p:tgtEl>
                                          <p:spTgt spid="164"/>
                                        </p:tgtEl>
                                      </p:cBhvr>
                                    </p:animEffect>
                                  </p:childTnLst>
                                </p:cTn>
                              </p:par>
                            </p:childTnLst>
                          </p:cTn>
                        </p:par>
                        <p:par>
                          <p:cTn id="22" fill="hold">
                            <p:stCondLst>
                              <p:cond delay="1000"/>
                            </p:stCondLst>
                            <p:childTnLst>
                              <p:par>
                                <p:cTn id="23" nodeType="afterEffect" presetClass="entr" presetSubtype="0" presetID="9" grpId="5" fill="hold">
                                  <p:stCondLst>
                                    <p:cond delay="0"/>
                                  </p:stCondLst>
                                  <p:iterate type="el" backwards="0">
                                    <p:tmAbs val="0"/>
                                  </p:iterate>
                                  <p:childTnLst>
                                    <p:set>
                                      <p:cBhvr>
                                        <p:cTn id="24" fill="hold"/>
                                        <p:tgtEl>
                                          <p:spTgt spid="165"/>
                                        </p:tgtEl>
                                        <p:attrNameLst>
                                          <p:attrName>style.visibility</p:attrName>
                                        </p:attrNameLst>
                                      </p:cBhvr>
                                      <p:to>
                                        <p:strVal val="visible"/>
                                      </p:to>
                                    </p:set>
                                    <p:animEffect filter="dissolve" transition="in">
                                      <p:cBhvr>
                                        <p:cTn id="25" dur="10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6" fill="hold">
                                  <p:stCondLst>
                                    <p:cond delay="0"/>
                                  </p:stCondLst>
                                  <p:iterate type="el" backwards="0">
                                    <p:tmAbs val="0"/>
                                  </p:iterate>
                                  <p:childTnLst>
                                    <p:set>
                                      <p:cBhvr>
                                        <p:cTn id="29" fill="hold"/>
                                        <p:tgtEl>
                                          <p:spTgt spid="166"/>
                                        </p:tgtEl>
                                        <p:attrNameLst>
                                          <p:attrName>style.visibility</p:attrName>
                                        </p:attrNameLst>
                                      </p:cBhvr>
                                      <p:to>
                                        <p:strVal val="visible"/>
                                      </p:to>
                                    </p:set>
                                    <p:animEffect filter="dissolve" transition="in">
                                      <p:cBhvr>
                                        <p:cTn id="30"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66" grpId="6"/>
      <p:bldP build="whole" bldLvl="1" animBg="1" rev="0" advAuto="0" spid="164" grpId="4"/>
      <p:bldP build="whole" bldLvl="1" animBg="1" rev="0" advAuto="0" spid="165" grpId="5"/>
      <p:bldP build="whole" bldLvl="1" animBg="1" rev="0" advAuto="0" spid="163" grpId="3"/>
      <p:bldP build="whole" bldLvl="1" animBg="1" rev="0" advAuto="0" spid="16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nvSpPr>
        <p:spPr>
          <a:xfrm>
            <a:off x="0" y="2374900"/>
            <a:ext cx="24307800" cy="0"/>
          </a:xfrm>
          <a:prstGeom prst="line">
            <a:avLst/>
          </a:prstGeom>
          <a:ln w="12700">
            <a:solidFill/>
            <a:miter lim="400000"/>
          </a:ln>
        </p:spPr>
        <p:txBody>
          <a:bodyPr lIns="0" tIns="0" rIns="0" bIns="0" anchor="ctr"/>
          <a:lstStyle/>
          <a:p>
            <a:pPr lvl="0"/>
          </a:p>
        </p:txBody>
      </p:sp>
      <p:pic>
        <p:nvPicPr>
          <p:cNvPr id="171"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72" name="Shape 172"/>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73"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74"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75" name="Shape 175"/>
          <p:cNvSpPr/>
          <p:nvPr/>
        </p:nvSpPr>
        <p:spPr>
          <a:xfrm>
            <a:off x="228600" y="3625158"/>
            <a:ext cx="13135571" cy="250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For example, following the Ministerial Guidance and supporting the Sustainable Development Goals</a:t>
            </a:r>
          </a:p>
        </p:txBody>
      </p:sp>
      <p:sp>
        <p:nvSpPr>
          <p:cNvPr id="176" name="Shape 176"/>
          <p:cNvSpPr/>
          <p:nvPr/>
        </p:nvSpPr>
        <p:spPr>
          <a:xfrm>
            <a:off x="203200" y="2673350"/>
            <a:ext cx="9460670"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goals to be considered?</a:t>
            </a:r>
          </a:p>
        </p:txBody>
      </p:sp>
      <p:sp>
        <p:nvSpPr>
          <p:cNvPr id="177" name="Shape 177"/>
          <p:cNvSpPr/>
          <p:nvPr/>
        </p:nvSpPr>
        <p:spPr>
          <a:xfrm>
            <a:off x="228600" y="6384925"/>
            <a:ext cx="660930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Potential Indicators:</a:t>
            </a:r>
          </a:p>
        </p:txBody>
      </p:sp>
      <p:sp>
        <p:nvSpPr>
          <p:cNvPr id="178" name="Shape 178"/>
          <p:cNvSpPr/>
          <p:nvPr/>
        </p:nvSpPr>
        <p:spPr>
          <a:xfrm>
            <a:off x="330200" y="7423150"/>
            <a:ext cx="8654654"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SDG Indicators </a:t>
            </a:r>
          </a:p>
        </p:txBody>
      </p:sp>
      <p:sp>
        <p:nvSpPr>
          <p:cNvPr id="179" name="Shape 179"/>
          <p:cNvSpPr/>
          <p:nvPr/>
        </p:nvSpPr>
        <p:spPr>
          <a:xfrm>
            <a:off x="406400" y="8461375"/>
            <a:ext cx="1166607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i="1" sz="5400">
                <a:solidFill>
                  <a:srgbClr val="1A5078"/>
                </a:solidFill>
                <a:latin typeface="Trebuchet MS"/>
                <a:ea typeface="Trebuchet MS"/>
                <a:cs typeface="Trebuchet MS"/>
                <a:sym typeface="Trebuchet MS"/>
              </a:defRPr>
            </a:lvl1pPr>
          </a:lstStyle>
          <a:p>
            <a:pPr lvl="0">
              <a:defRPr i="0" sz="1800">
                <a:solidFill>
                  <a:srgbClr val="000000"/>
                </a:solidFill>
              </a:defRPr>
            </a:pPr>
            <a:r>
              <a:rPr i="1" sz="5400">
                <a:solidFill>
                  <a:srgbClr val="1A5078"/>
                </a:solidFill>
              </a:rPr>
              <a:t>GEOSS the reporting card for SDGs</a:t>
            </a:r>
          </a:p>
        </p:txBody>
      </p:sp>
      <p:sp>
        <p:nvSpPr>
          <p:cNvPr id="180" name="Shape 180"/>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81" name="Shape 181"/>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pic>
        <p:nvPicPr>
          <p:cNvPr id="182" name="road2diginity.tiff"/>
          <p:cNvPicPr/>
          <p:nvPr/>
        </p:nvPicPr>
        <p:blipFill>
          <a:blip r:embed="rId5">
            <a:extLst/>
          </a:blip>
          <a:stretch>
            <a:fillRect/>
          </a:stretch>
        </p:blipFill>
        <p:spPr>
          <a:xfrm>
            <a:off x="14738846" y="2920308"/>
            <a:ext cx="8241308" cy="10665223"/>
          </a:xfrm>
          <a:prstGeom prst="rect">
            <a:avLst/>
          </a:prstGeom>
          <a:ln w="12700">
            <a:miter lim="400000"/>
          </a:ln>
        </p:spPr>
      </p:pic>
      <p:pic>
        <p:nvPicPr>
          <p:cNvPr id="183" name="sdgs_r2d.tiff"/>
          <p:cNvPicPr/>
          <p:nvPr/>
        </p:nvPicPr>
        <p:blipFill>
          <a:blip r:embed="rId6">
            <a:extLst/>
          </a:blip>
          <a:stretch>
            <a:fillRect/>
          </a:stretch>
        </p:blipFill>
        <p:spPr>
          <a:xfrm>
            <a:off x="12874459" y="3165578"/>
            <a:ext cx="11538283" cy="8591344"/>
          </a:xfrm>
          <a:prstGeom prst="rect">
            <a:avLst/>
          </a:prstGeom>
          <a:ln w="12700">
            <a:miter lim="400000"/>
          </a:ln>
        </p:spPr>
      </p:pic>
      <p:pic>
        <p:nvPicPr>
          <p:cNvPr id="184" name="indicators_frontpage.png"/>
          <p:cNvPicPr/>
          <p:nvPr/>
        </p:nvPicPr>
        <p:blipFill>
          <a:blip r:embed="rId7">
            <a:extLst/>
          </a:blip>
          <a:stretch>
            <a:fillRect/>
          </a:stretch>
        </p:blipFill>
        <p:spPr>
          <a:xfrm>
            <a:off x="14991142" y="2374900"/>
            <a:ext cx="8193917" cy="11099801"/>
          </a:xfrm>
          <a:prstGeom prst="rect">
            <a:avLst/>
          </a:prstGeom>
          <a:ln w="12700">
            <a:miter lim="400000"/>
          </a:ln>
        </p:spPr>
      </p:pic>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dissolve" transition="in">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82"/>
                                        </p:tgtEl>
                                        <p:attrNameLst>
                                          <p:attrName>style.visibility</p:attrName>
                                        </p:attrNameLst>
                                      </p:cBhvr>
                                      <p:to>
                                        <p:strVal val="visible"/>
                                      </p:to>
                                    </p:set>
                                    <p:animEffect filter="fade" transition="in">
                                      <p:cBhvr>
                                        <p:cTn id="12" dur="10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83"/>
                                        </p:tgtEl>
                                        <p:attrNameLst>
                                          <p:attrName>style.visibility</p:attrName>
                                        </p:attrNameLst>
                                      </p:cBhvr>
                                      <p:to>
                                        <p:strVal val="visible"/>
                                      </p:to>
                                    </p:set>
                                    <p:animEffect filter="fade" transition="in">
                                      <p:cBhvr>
                                        <p:cTn id="17" dur="10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177"/>
                                        </p:tgtEl>
                                        <p:attrNameLst>
                                          <p:attrName>style.visibility</p:attrName>
                                        </p:attrNameLst>
                                      </p:cBhvr>
                                      <p:to>
                                        <p:strVal val="visible"/>
                                      </p:to>
                                    </p:set>
                                    <p:animEffect filter="dissolve" transition="in">
                                      <p:cBhvr>
                                        <p:cTn id="22" dur="1000"/>
                                        <p:tgtEl>
                                          <p:spTgt spid="177"/>
                                        </p:tgtEl>
                                      </p:cBhvr>
                                    </p:animEffect>
                                  </p:childTnLst>
                                </p:cTn>
                              </p:par>
                            </p:childTnLst>
                          </p:cTn>
                        </p:par>
                        <p:par>
                          <p:cTn id="23" fill="hold">
                            <p:stCondLst>
                              <p:cond delay="1000"/>
                            </p:stCondLst>
                            <p:childTnLst>
                              <p:par>
                                <p:cTn id="24" nodeType="afterEffect" presetClass="entr" presetSubtype="0" presetID="9" grpId="5" fill="hold">
                                  <p:stCondLst>
                                    <p:cond delay="0"/>
                                  </p:stCondLst>
                                  <p:iterate type="el" backwards="0">
                                    <p:tmAbs val="0"/>
                                  </p:iterate>
                                  <p:childTnLst>
                                    <p:set>
                                      <p:cBhvr>
                                        <p:cTn id="25" fill="hold"/>
                                        <p:tgtEl>
                                          <p:spTgt spid="178"/>
                                        </p:tgtEl>
                                        <p:attrNameLst>
                                          <p:attrName>style.visibility</p:attrName>
                                        </p:attrNameLst>
                                      </p:cBhvr>
                                      <p:to>
                                        <p:strVal val="visible"/>
                                      </p:to>
                                    </p:set>
                                    <p:animEffect filter="dissolve" transition="in">
                                      <p:cBhvr>
                                        <p:cTn id="26" dur="1000"/>
                                        <p:tgtEl>
                                          <p:spTgt spid="178"/>
                                        </p:tgtEl>
                                      </p:cBhvr>
                                    </p:animEffect>
                                  </p:childTnLst>
                                </p:cTn>
                              </p:par>
                            </p:childTnLst>
                          </p:cTn>
                        </p:par>
                        <p:par>
                          <p:cTn id="27" fill="hold">
                            <p:stCondLst>
                              <p:cond delay="2000"/>
                            </p:stCondLst>
                            <p:childTnLst>
                              <p:par>
                                <p:cTn id="28" nodeType="afterEffect" presetClass="exit" presetSubtype="0" presetID="10" grpId="6" fill="hold">
                                  <p:stCondLst>
                                    <p:cond delay="0"/>
                                  </p:stCondLst>
                                  <p:iterate type="el" backwards="0">
                                    <p:tmAbs val="0"/>
                                  </p:iterate>
                                  <p:childTnLst>
                                    <p:animEffect filter="fade" transition="out">
                                      <p:cBhvr>
                                        <p:cTn id="29" dur="1000" fill="hold"/>
                                        <p:tgtEl>
                                          <p:spTgt spid="183"/>
                                        </p:tgtEl>
                                      </p:cBhvr>
                                    </p:animEffect>
                                    <p:set>
                                      <p:cBhvr>
                                        <p:cTn id="30" fill="hold">
                                          <p:stCondLst>
                                            <p:cond delay="999"/>
                                          </p:stCondLst>
                                        </p:cTn>
                                        <p:tgtEl>
                                          <p:spTgt spid="183"/>
                                        </p:tgtEl>
                                        <p:attrNameLst>
                                          <p:attrName>style.visibility</p:attrName>
                                        </p:attrNameLst>
                                      </p:cBhvr>
                                      <p:to>
                                        <p:strVal val="hidden"/>
                                      </p:to>
                                    </p:set>
                                  </p:childTnLst>
                                </p:cTn>
                              </p:par>
                            </p:childTnLst>
                          </p:cTn>
                        </p:par>
                        <p:par>
                          <p:cTn id="31" fill="hold">
                            <p:stCondLst>
                              <p:cond delay="3000"/>
                            </p:stCondLst>
                            <p:childTnLst>
                              <p:par>
                                <p:cTn id="32" nodeType="afterEffect" presetClass="exit" presetSubtype="0" presetID="10" grpId="7" fill="hold">
                                  <p:stCondLst>
                                    <p:cond delay="0"/>
                                  </p:stCondLst>
                                  <p:iterate type="el" backwards="0">
                                    <p:tmAbs val="0"/>
                                  </p:iterate>
                                  <p:childTnLst>
                                    <p:animEffect filter="fade" transition="out">
                                      <p:cBhvr>
                                        <p:cTn id="33" dur="1000" fill="hold"/>
                                        <p:tgtEl>
                                          <p:spTgt spid="182"/>
                                        </p:tgtEl>
                                      </p:cBhvr>
                                    </p:animEffect>
                                    <p:set>
                                      <p:cBhvr>
                                        <p:cTn id="34" fill="hold">
                                          <p:stCondLst>
                                            <p:cond delay="999"/>
                                          </p:stCondLst>
                                        </p:cTn>
                                        <p:tgtEl>
                                          <p:spTgt spid="182"/>
                                        </p:tgtEl>
                                        <p:attrNameLst>
                                          <p:attrName>style.visibility</p:attrName>
                                        </p:attrNameLst>
                                      </p:cBhvr>
                                      <p:to>
                                        <p:strVal val="hidden"/>
                                      </p:to>
                                    </p:set>
                                  </p:childTnLst>
                                </p:cTn>
                              </p:par>
                            </p:childTnLst>
                          </p:cTn>
                        </p:par>
                        <p:par>
                          <p:cTn id="35" fill="hold">
                            <p:stCondLst>
                              <p:cond delay="4000"/>
                            </p:stCondLst>
                            <p:childTnLst>
                              <p:par>
                                <p:cTn id="36" nodeType="afterEffect" presetClass="entr" presetSubtype="0" presetID="10" grpId="8" fill="hold">
                                  <p:stCondLst>
                                    <p:cond delay="0"/>
                                  </p:stCondLst>
                                  <p:iterate type="el" backwards="0">
                                    <p:tmAbs val="0"/>
                                  </p:iterate>
                                  <p:childTnLst>
                                    <p:set>
                                      <p:cBhvr>
                                        <p:cTn id="37" fill="hold"/>
                                        <p:tgtEl>
                                          <p:spTgt spid="184"/>
                                        </p:tgtEl>
                                        <p:attrNameLst>
                                          <p:attrName>style.visibility</p:attrName>
                                        </p:attrNameLst>
                                      </p:cBhvr>
                                      <p:to>
                                        <p:strVal val="visible"/>
                                      </p:to>
                                    </p:set>
                                    <p:animEffect filter="fade" transition="in">
                                      <p:cBhvr>
                                        <p:cTn id="38" dur="1000"/>
                                        <p:tgtEl>
                                          <p:spTgt spid="184"/>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9" grpId="9" fill="hold">
                                  <p:stCondLst>
                                    <p:cond delay="0"/>
                                  </p:stCondLst>
                                  <p:iterate type="el" backwards="0">
                                    <p:tmAbs val="0"/>
                                  </p:iterate>
                                  <p:childTnLst>
                                    <p:set>
                                      <p:cBhvr>
                                        <p:cTn id="42" fill="hold"/>
                                        <p:tgtEl>
                                          <p:spTgt spid="179"/>
                                        </p:tgtEl>
                                        <p:attrNameLst>
                                          <p:attrName>style.visibility</p:attrName>
                                        </p:attrNameLst>
                                      </p:cBhvr>
                                      <p:to>
                                        <p:strVal val="visible"/>
                                      </p:to>
                                    </p:set>
                                    <p:animEffect filter="dissolve" transition="in">
                                      <p:cBhvr>
                                        <p:cTn id="43"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6"/>
      <p:bldP build="whole" bldLvl="1" animBg="1" rev="0" advAuto="0" spid="182" grpId="2"/>
      <p:bldP build="whole" bldLvl="1" animBg="1" rev="0" advAuto="0" spid="179" grpId="9"/>
      <p:bldP build="whole" bldLvl="1" animBg="1" rev="0" advAuto="0" spid="178" grpId="5"/>
      <p:bldP build="whole" bldLvl="1" animBg="1" rev="0" advAuto="0" spid="177" grpId="4"/>
      <p:bldP build="whole" bldLvl="1" animBg="1" rev="0" advAuto="0" spid="175" grpId="1"/>
      <p:bldP build="whole" bldLvl="1" animBg="1" rev="0" advAuto="0" spid="182" grpId="7"/>
      <p:bldP build="whole" bldLvl="1" animBg="1" rev="0" advAuto="0" spid="183" grpId="3"/>
      <p:bldP build="whole" bldLvl="1" animBg="1" rev="0" advAuto="0" spid="184" grpId="8"/>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0" y="2374900"/>
            <a:ext cx="24307800" cy="0"/>
          </a:xfrm>
          <a:prstGeom prst="line">
            <a:avLst/>
          </a:prstGeom>
          <a:ln w="12700">
            <a:solidFill/>
            <a:miter lim="400000"/>
          </a:ln>
        </p:spPr>
        <p:txBody>
          <a:bodyPr lIns="0" tIns="0" rIns="0" bIns="0" anchor="ctr"/>
          <a:lstStyle/>
          <a:p>
            <a:pPr lvl="0"/>
          </a:p>
        </p:txBody>
      </p:sp>
      <p:pic>
        <p:nvPicPr>
          <p:cNvPr id="187"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88" name="Shape 188"/>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89"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90"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91" name="Shape 191"/>
          <p:cNvSpPr/>
          <p:nvPr/>
        </p:nvSpPr>
        <p:spPr>
          <a:xfrm>
            <a:off x="352524" y="2666999"/>
            <a:ext cx="23678952" cy="95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800">
                <a:latin typeface="Trebuchet MS"/>
                <a:ea typeface="Trebuchet MS"/>
                <a:cs typeface="Trebuchet MS"/>
                <a:sym typeface="Trebuchet MS"/>
              </a:defRPr>
            </a:lvl1pPr>
          </a:lstStyle>
          <a:p>
            <a:pPr lvl="0">
              <a:defRPr sz="1800"/>
            </a:pPr>
            <a:r>
              <a:rPr sz="5800"/>
              <a:t>Work Package 2: Strategic Goals, Metrics, and Indicators</a:t>
            </a:r>
          </a:p>
        </p:txBody>
      </p:sp>
      <p:sp>
        <p:nvSpPr>
          <p:cNvPr id="192" name="Shape 192"/>
          <p:cNvSpPr/>
          <p:nvPr/>
        </p:nvSpPr>
        <p:spPr>
          <a:xfrm>
            <a:off x="520700" y="3549650"/>
            <a:ext cx="23266400" cy="863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4800">
                <a:latin typeface="Trebuchet MS"/>
                <a:ea typeface="Trebuchet MS"/>
                <a:cs typeface="Trebuchet MS"/>
                <a:sym typeface="Trebuchet MS"/>
              </a:rPr>
              <a:t>Three Tasks:</a:t>
            </a:r>
            <a:endParaRPr sz="4800">
              <a:latin typeface="Trebuchet MS"/>
              <a:ea typeface="Trebuchet MS"/>
              <a:cs typeface="Trebuchet MS"/>
              <a:sym typeface="Trebuchet MS"/>
            </a:endParaRPr>
          </a:p>
          <a:p>
            <a:pPr lvl="0" defTabSz="647700">
              <a:defRPr sz="1800"/>
            </a:pPr>
            <a:r>
              <a:rPr sz="4800">
                <a:latin typeface="Trebuchet MS"/>
                <a:ea typeface="Trebuchet MS"/>
                <a:cs typeface="Trebuchet MS"/>
                <a:sym typeface="Trebuchet MS"/>
              </a:rPr>
              <a:t>Task 2.1: Strategic Goals: </a:t>
            </a:r>
            <a:endParaRPr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D2.1: Report on Goals, Targets, Indicators</a:t>
            </a:r>
            <a:endParaRPr i="1"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MS5: WS1 has taken place, Report available: 3rd GSTSS Workshop, Norfolk, 2015</a:t>
            </a:r>
            <a:endParaRPr i="1" sz="4800">
              <a:latin typeface="Trebuchet MS"/>
              <a:ea typeface="Trebuchet MS"/>
              <a:cs typeface="Trebuchet MS"/>
              <a:sym typeface="Trebuchet MS"/>
            </a:endParaRPr>
          </a:p>
          <a:p>
            <a:pPr lvl="0" defTabSz="647700">
              <a:defRPr sz="1800"/>
            </a:pPr>
            <a:r>
              <a:rPr sz="4800">
                <a:latin typeface="Trebuchet MS"/>
                <a:ea typeface="Trebuchet MS"/>
                <a:cs typeface="Trebuchet MS"/>
                <a:sym typeface="Trebuchet MS"/>
              </a:rPr>
              <a:t>Task 2.2: Essential Variables</a:t>
            </a:r>
            <a:endParaRPr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D2.2: Report EVs: Current status in different communities and way to move forward </a:t>
            </a:r>
            <a:endParaRPr i="1"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MS8: Workshop has taken place, Report available: Taking place now</a:t>
            </a:r>
            <a:endParaRPr i="1" sz="4800">
              <a:latin typeface="Trebuchet MS"/>
              <a:ea typeface="Trebuchet MS"/>
              <a:cs typeface="Trebuchet MS"/>
              <a:sym typeface="Trebuchet MS"/>
            </a:endParaRPr>
          </a:p>
          <a:p>
            <a:pPr lvl="0" defTabSz="647700">
              <a:defRPr sz="1800"/>
            </a:pPr>
            <a:r>
              <a:rPr sz="4800">
                <a:latin typeface="Trebuchet MS"/>
                <a:ea typeface="Trebuchet MS"/>
                <a:cs typeface="Trebuchet MS"/>
                <a:sym typeface="Trebuchet MS"/>
              </a:rPr>
              <a:t>Task 2.3: Observation Specifications and Requirements</a:t>
            </a:r>
            <a:endParaRPr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D2.3: Proposal for EVs (including process to specify observational requirements)</a:t>
            </a:r>
            <a:endParaRPr i="1" sz="4800">
              <a:latin typeface="Trebuchet MS"/>
              <a:ea typeface="Trebuchet MS"/>
              <a:cs typeface="Trebuchet MS"/>
              <a:sym typeface="Trebuchet MS"/>
            </a:endParaRPr>
          </a:p>
          <a:p>
            <a:pPr lvl="0" marL="533400" indent="-533400" defTabSz="647700">
              <a:buSzPct val="125000"/>
              <a:buChar char="•"/>
              <a:defRPr sz="1800"/>
            </a:pPr>
            <a:r>
              <a:rPr i="1" sz="4800">
                <a:latin typeface="Trebuchet MS"/>
                <a:ea typeface="Trebuchet MS"/>
                <a:cs typeface="Trebuchet MS"/>
                <a:sym typeface="Trebuchet MS"/>
              </a:rPr>
              <a:t>MS11: EVs defined</a:t>
            </a:r>
            <a:endParaRPr i="1" sz="4800">
              <a:latin typeface="Trebuchet MS"/>
              <a:ea typeface="Trebuchet MS"/>
              <a:cs typeface="Trebuchet MS"/>
              <a:sym typeface="Trebuchet MS"/>
            </a:endParaRPr>
          </a:p>
        </p:txBody>
      </p:sp>
      <p:sp>
        <p:nvSpPr>
          <p:cNvPr id="193" name="Shape 193"/>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WPs and Deliverables</a:t>
            </a:r>
          </a:p>
        </p:txBody>
      </p:sp>
      <p:sp>
        <p:nvSpPr>
          <p:cNvPr id="194" name="Shape 194"/>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dissolve" transition="in">
                                      <p:cBhvr>
                                        <p:cTn id="7"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nvSpPr>
        <p:spPr>
          <a:xfrm>
            <a:off x="0" y="2374900"/>
            <a:ext cx="24307800" cy="0"/>
          </a:xfrm>
          <a:prstGeom prst="line">
            <a:avLst/>
          </a:prstGeom>
          <a:ln w="12700">
            <a:solidFill/>
            <a:miter lim="400000"/>
          </a:ln>
        </p:spPr>
        <p:txBody>
          <a:bodyPr lIns="0" tIns="0" rIns="0" bIns="0" anchor="ctr"/>
          <a:lstStyle/>
          <a:p>
            <a:pPr lvl="0"/>
          </a:p>
        </p:txBody>
      </p:sp>
      <p:pic>
        <p:nvPicPr>
          <p:cNvPr id="197"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98" name="Shape 198"/>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99"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200"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201" name="Shape 201"/>
          <p:cNvSpPr/>
          <p:nvPr/>
        </p:nvSpPr>
        <p:spPr>
          <a:xfrm>
            <a:off x="181433" y="2666999"/>
            <a:ext cx="17192726"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sz="5800">
                <a:latin typeface="Trebuchet MS"/>
                <a:ea typeface="Trebuchet MS"/>
                <a:cs typeface="Trebuchet MS"/>
                <a:sym typeface="Trebuchet MS"/>
              </a:defRPr>
            </a:lvl1pPr>
          </a:lstStyle>
          <a:p>
            <a:pPr lvl="0">
              <a:defRPr sz="1800"/>
            </a:pPr>
            <a:r>
              <a:rPr sz="5800"/>
              <a:t>Work Package 6: Gap Analysis and Priorities</a:t>
            </a:r>
          </a:p>
        </p:txBody>
      </p:sp>
      <p:sp>
        <p:nvSpPr>
          <p:cNvPr id="202" name="Shape 202"/>
          <p:cNvSpPr/>
          <p:nvPr/>
        </p:nvSpPr>
        <p:spPr>
          <a:xfrm>
            <a:off x="355600" y="3905249"/>
            <a:ext cx="23596600" cy="561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sz="4800">
                <a:latin typeface="Trebuchet MS"/>
                <a:ea typeface="Trebuchet MS"/>
                <a:cs typeface="Trebuchet MS"/>
                <a:sym typeface="Trebuchet MS"/>
              </a:rPr>
              <a:t>Three Tasks: </a:t>
            </a:r>
            <a:endParaRPr sz="4800">
              <a:latin typeface="Trebuchet MS"/>
              <a:ea typeface="Trebuchet MS"/>
              <a:cs typeface="Trebuchet MS"/>
              <a:sym typeface="Trebuchet MS"/>
            </a:endParaRPr>
          </a:p>
          <a:p>
            <a:pPr lvl="0" defTabSz="825500">
              <a:defRPr sz="1800"/>
            </a:pPr>
            <a:r>
              <a:rPr sz="4800">
                <a:latin typeface="Trebuchet MS"/>
                <a:ea typeface="Trebuchet MS"/>
                <a:cs typeface="Trebuchet MS"/>
                <a:sym typeface="Trebuchet MS"/>
              </a:rPr>
              <a:t>Task 6.1: Definition of the Gap Analysis Methodology </a:t>
            </a:r>
            <a:endParaRPr sz="4800">
              <a:latin typeface="Trebuchet MS"/>
              <a:ea typeface="Trebuchet MS"/>
              <a:cs typeface="Trebuchet MS"/>
              <a:sym typeface="Trebuchet MS"/>
            </a:endParaRPr>
          </a:p>
          <a:p>
            <a:pPr lvl="0" marL="533400" indent="-533400" defTabSz="825500">
              <a:buSzPct val="125000"/>
              <a:buChar char="•"/>
              <a:defRPr sz="1800"/>
            </a:pPr>
            <a:r>
              <a:rPr i="1" sz="3600">
                <a:latin typeface="Trebuchet MS"/>
                <a:ea typeface="Trebuchet MS"/>
                <a:cs typeface="Trebuchet MS"/>
                <a:sym typeface="Trebuchet MS"/>
              </a:rPr>
              <a:t>D6.1: ConnectinGEO Methodology</a:t>
            </a:r>
            <a:endParaRPr i="1" sz="3600">
              <a:latin typeface="Trebuchet MS"/>
              <a:ea typeface="Trebuchet MS"/>
              <a:cs typeface="Trebuchet MS"/>
              <a:sym typeface="Trebuchet MS"/>
            </a:endParaRPr>
          </a:p>
          <a:p>
            <a:pPr lvl="0" marL="533400" indent="-533400" defTabSz="825500">
              <a:buSzPct val="125000"/>
              <a:buChar char="•"/>
              <a:defRPr sz="1800"/>
            </a:pPr>
            <a:r>
              <a:rPr i="1" sz="3600">
                <a:latin typeface="Trebuchet MS"/>
                <a:ea typeface="Trebuchet MS"/>
                <a:cs typeface="Trebuchet MS"/>
                <a:sym typeface="Trebuchet MS"/>
              </a:rPr>
              <a:t>MS6: Methodology defined</a:t>
            </a:r>
            <a:endParaRPr i="1" sz="3600">
              <a:latin typeface="Trebuchet MS"/>
              <a:ea typeface="Trebuchet MS"/>
              <a:cs typeface="Trebuchet MS"/>
              <a:sym typeface="Trebuchet MS"/>
            </a:endParaRPr>
          </a:p>
          <a:p>
            <a:pPr lvl="0" defTabSz="825500">
              <a:defRPr sz="1800"/>
            </a:pPr>
            <a:r>
              <a:rPr sz="4800">
                <a:latin typeface="Trebuchet MS"/>
                <a:ea typeface="Trebuchet MS"/>
                <a:cs typeface="Trebuchet MS"/>
                <a:sym typeface="Trebuchet MS"/>
              </a:rPr>
              <a:t>Task 6.2: Gap Analysis</a:t>
            </a:r>
            <a:endParaRPr sz="4800">
              <a:latin typeface="Trebuchet MS"/>
              <a:ea typeface="Trebuchet MS"/>
              <a:cs typeface="Trebuchet MS"/>
              <a:sym typeface="Trebuchet MS"/>
            </a:endParaRPr>
          </a:p>
          <a:p>
            <a:pPr lvl="0" marL="533400" indent="-533400" defTabSz="825500">
              <a:buSzPct val="125000"/>
              <a:buChar char="•"/>
              <a:defRPr sz="1800"/>
            </a:pPr>
            <a:r>
              <a:rPr i="1" sz="3600">
                <a:latin typeface="Trebuchet MS"/>
                <a:ea typeface="Trebuchet MS"/>
                <a:cs typeface="Trebuchet MS"/>
                <a:sym typeface="Trebuchet MS"/>
              </a:rPr>
              <a:t>D6.2: Gap Analysis Draft</a:t>
            </a:r>
            <a:endParaRPr i="1" sz="3600">
              <a:latin typeface="Trebuchet MS"/>
              <a:ea typeface="Trebuchet MS"/>
              <a:cs typeface="Trebuchet MS"/>
              <a:sym typeface="Trebuchet MS"/>
            </a:endParaRPr>
          </a:p>
          <a:p>
            <a:pPr lvl="0" defTabSz="825500">
              <a:defRPr sz="1800"/>
            </a:pPr>
            <a:r>
              <a:rPr sz="4800">
                <a:latin typeface="Trebuchet MS"/>
                <a:ea typeface="Trebuchet MS"/>
                <a:cs typeface="Trebuchet MS"/>
                <a:sym typeface="Trebuchet MS"/>
              </a:rPr>
              <a:t>Task 6.3: Priorities Determination</a:t>
            </a:r>
            <a:endParaRPr sz="4800">
              <a:latin typeface="Trebuchet MS"/>
              <a:ea typeface="Trebuchet MS"/>
              <a:cs typeface="Trebuchet MS"/>
              <a:sym typeface="Trebuchet MS"/>
            </a:endParaRPr>
          </a:p>
          <a:p>
            <a:pPr lvl="0" marL="533400" indent="-533400" defTabSz="825500">
              <a:buSzPct val="125000"/>
              <a:buChar char="•"/>
              <a:defRPr sz="1800"/>
            </a:pPr>
            <a:r>
              <a:rPr i="1" sz="3600">
                <a:latin typeface="Trebuchet MS"/>
                <a:ea typeface="Trebuchet MS"/>
                <a:cs typeface="Trebuchet MS"/>
                <a:sym typeface="Trebuchet MS"/>
              </a:rPr>
              <a:t>D6.3: Gap Analysis Final</a:t>
            </a:r>
            <a:endParaRPr i="1" sz="3600">
              <a:latin typeface="Trebuchet MS"/>
              <a:ea typeface="Trebuchet MS"/>
              <a:cs typeface="Trebuchet MS"/>
              <a:sym typeface="Trebuchet MS"/>
            </a:endParaRPr>
          </a:p>
        </p:txBody>
      </p:sp>
      <p:sp>
        <p:nvSpPr>
          <p:cNvPr id="203" name="Shape 203"/>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WPs and Deliverables</a:t>
            </a:r>
          </a:p>
        </p:txBody>
      </p:sp>
      <p:sp>
        <p:nvSpPr>
          <p:cNvPr id="204" name="Shape 204"/>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dissolve" transition="in">
                                      <p:cBhvr>
                                        <p:cTn id="7" dur="1000"/>
                                        <p:tgtEl>
                                          <p:spTgt spid="201"/>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202"/>
                                        </p:tgtEl>
                                        <p:attrNameLst>
                                          <p:attrName>style.visibility</p:attrName>
                                        </p:attrNameLst>
                                      </p:cBhvr>
                                      <p:to>
                                        <p:strVal val="visible"/>
                                      </p:to>
                                    </p:set>
                                    <p:animEffect filter="dissolve" transition="in">
                                      <p:cBhvr>
                                        <p:cTn id="11"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2"/>
      <p:bldP build="whole" bldLvl="1" animBg="1" rev="0" advAuto="0" spid="20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grpSp>
        <p:nvGrpSpPr>
          <p:cNvPr id="208" name="Group 208"/>
          <p:cNvGrpSpPr/>
          <p:nvPr/>
        </p:nvGrpSpPr>
        <p:grpSpPr>
          <a:xfrm>
            <a:off x="15889816" y="12623800"/>
            <a:ext cx="8481484" cy="1168401"/>
            <a:chOff x="0" y="0"/>
            <a:chExt cx="8481483" cy="1168400"/>
          </a:xfrm>
        </p:grpSpPr>
        <p:pic>
          <p:nvPicPr>
            <p:cNvPr id="206" name="geologo.png"/>
            <p:cNvPicPr/>
            <p:nvPr/>
          </p:nvPicPr>
          <p:blipFill>
            <a:blip r:embed="rId2">
              <a:extLst/>
            </a:blip>
            <a:stretch>
              <a:fillRect/>
            </a:stretch>
          </p:blipFill>
          <p:spPr>
            <a:xfrm>
              <a:off x="0" y="12275"/>
              <a:ext cx="5753100" cy="1156126"/>
            </a:xfrm>
            <a:prstGeom prst="rect">
              <a:avLst/>
            </a:prstGeom>
            <a:ln w="12700" cap="flat">
              <a:noFill/>
              <a:miter lim="400000"/>
            </a:ln>
            <a:effectLst/>
          </p:spPr>
        </p:pic>
        <p:pic>
          <p:nvPicPr>
            <p:cNvPr id="207" name="geosymbol.png"/>
            <p:cNvPicPr/>
            <p:nvPr/>
          </p:nvPicPr>
          <p:blipFill>
            <a:blip r:embed="rId3">
              <a:extLst/>
            </a:blip>
            <a:stretch>
              <a:fillRect/>
            </a:stretch>
          </p:blipFill>
          <p:spPr>
            <a:xfrm>
              <a:off x="5750983" y="0"/>
              <a:ext cx="2730501" cy="1092200"/>
            </a:xfrm>
            <a:prstGeom prst="rect">
              <a:avLst/>
            </a:prstGeom>
            <a:ln w="12700" cap="flat">
              <a:noFill/>
              <a:miter lim="400000"/>
            </a:ln>
            <a:effectLst/>
          </p:spPr>
        </p:pic>
      </p:grpSp>
      <p:pic>
        <p:nvPicPr>
          <p:cNvPr id="209" name="geoss_2005.png"/>
          <p:cNvPicPr/>
          <p:nvPr/>
        </p:nvPicPr>
        <p:blipFill>
          <a:blip r:embed="rId4">
            <a:extLst/>
          </a:blip>
          <a:stretch>
            <a:fillRect/>
          </a:stretch>
        </p:blipFill>
        <p:spPr>
          <a:xfrm>
            <a:off x="1409700" y="1968500"/>
            <a:ext cx="20676160" cy="12001501"/>
          </a:xfrm>
          <a:prstGeom prst="rect">
            <a:avLst/>
          </a:prstGeom>
          <a:ln>
            <a:round/>
          </a:ln>
        </p:spPr>
      </p:pic>
      <p:sp>
        <p:nvSpPr>
          <p:cNvPr id="210" name="Shape 210"/>
          <p:cNvSpPr/>
          <p:nvPr/>
        </p:nvSpPr>
        <p:spPr>
          <a:xfrm>
            <a:off x="1227743" y="6890136"/>
            <a:ext cx="9376234" cy="6837886"/>
          </a:xfrm>
          <a:custGeom>
            <a:avLst/>
            <a:gdLst/>
            <a:ahLst/>
            <a:cxnLst>
              <a:cxn ang="0">
                <a:pos x="wd2" y="hd2"/>
              </a:cxn>
              <a:cxn ang="5400000">
                <a:pos x="wd2" y="hd2"/>
              </a:cxn>
              <a:cxn ang="10800000">
                <a:pos x="wd2" y="hd2"/>
              </a:cxn>
              <a:cxn ang="16200000">
                <a:pos x="wd2" y="hd2"/>
              </a:cxn>
            </a:cxnLst>
            <a:rect l="0" t="0" r="r" b="b"/>
            <a:pathLst>
              <a:path w="18964" h="18794" fill="norm" stroke="1" extrusionOk="0">
                <a:moveTo>
                  <a:pt x="15703" y="331"/>
                </a:moveTo>
                <a:cubicBezTo>
                  <a:pt x="19876" y="2335"/>
                  <a:pt x="20133" y="14104"/>
                  <a:pt x="15960" y="16108"/>
                </a:cubicBezTo>
                <a:cubicBezTo>
                  <a:pt x="11787" y="18112"/>
                  <a:pt x="6879" y="19927"/>
                  <a:pt x="2706" y="17923"/>
                </a:cubicBezTo>
                <a:cubicBezTo>
                  <a:pt x="-1467" y="15919"/>
                  <a:pt x="-542" y="10014"/>
                  <a:pt x="3631" y="8010"/>
                </a:cubicBezTo>
                <a:cubicBezTo>
                  <a:pt x="7804" y="6006"/>
                  <a:pt x="11530" y="-1673"/>
                  <a:pt x="15703" y="331"/>
                </a:cubicBezTo>
                <a:close/>
              </a:path>
            </a:pathLst>
          </a:custGeom>
          <a:ln w="88900">
            <a:solidFill>
              <a:srgbClr val="007108"/>
            </a:solidFill>
            <a:round/>
          </a:ln>
        </p:spPr>
        <p:txBody>
          <a:bodyPr lIns="0" tIns="0" rIns="0" bIns="0" anchor="ctr"/>
          <a:lstStyle/>
          <a:p>
            <a:pPr lvl="0" marL="40639" marR="40639" defTabSz="449262">
              <a:defRPr sz="1800">
                <a:uFill>
                  <a:solidFill/>
                </a:uFill>
                <a:latin typeface="Arial"/>
                <a:ea typeface="Arial"/>
                <a:cs typeface="Arial"/>
                <a:sym typeface="Arial"/>
              </a:defRPr>
            </a:pPr>
          </a:p>
        </p:txBody>
      </p:sp>
      <p:sp>
        <p:nvSpPr>
          <p:cNvPr id="211" name="Shape 211"/>
          <p:cNvSpPr/>
          <p:nvPr/>
        </p:nvSpPr>
        <p:spPr>
          <a:xfrm>
            <a:off x="11112499" y="2717800"/>
            <a:ext cx="9918701" cy="4699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88900">
            <a:solidFill>
              <a:srgbClr val="08711E"/>
            </a:solidFill>
            <a:round/>
          </a:ln>
        </p:spPr>
        <p:txBody>
          <a:bodyPr lIns="0" tIns="0" rIns="0" bIns="0" anchor="ctr"/>
          <a:lstStyle/>
          <a:p>
            <a:pPr lvl="0" marL="40639" marR="40639" defTabSz="449262">
              <a:defRPr sz="1800">
                <a:uFill>
                  <a:solidFill/>
                </a:uFill>
                <a:latin typeface="Arial"/>
                <a:ea typeface="Arial"/>
                <a:cs typeface="Arial"/>
                <a:sym typeface="Arial"/>
              </a:defRPr>
            </a:pPr>
          </a:p>
        </p:txBody>
      </p:sp>
      <p:sp>
        <p:nvSpPr>
          <p:cNvPr id="212" name="Shape 212"/>
          <p:cNvSpPr/>
          <p:nvPr/>
        </p:nvSpPr>
        <p:spPr>
          <a:xfrm>
            <a:off x="13957300" y="2997200"/>
            <a:ext cx="3918581" cy="635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40639" marR="40639" defTabSz="449262">
              <a:defRPr sz="3600">
                <a:solidFill>
                  <a:srgbClr val="047606"/>
                </a:solidFill>
                <a:uFill>
                  <a:solidFill>
                    <a:srgbClr val="047606"/>
                  </a:solidFill>
                </a:uFill>
                <a:latin typeface="Trebuchet MS"/>
                <a:ea typeface="Trebuchet MS"/>
                <a:cs typeface="Trebuchet MS"/>
                <a:sym typeface="Trebuchet MS"/>
              </a:defRPr>
            </a:lvl1pPr>
          </a:lstStyle>
          <a:p>
            <a:pPr lvl="0">
              <a:defRPr sz="1800">
                <a:solidFill>
                  <a:srgbClr val="000000"/>
                </a:solidFill>
                <a:uFillTx/>
              </a:defRPr>
            </a:pPr>
            <a:r>
              <a:rPr sz="3600">
                <a:solidFill>
                  <a:srgbClr val="047606"/>
                </a:solidFill>
                <a:uFill>
                  <a:solidFill>
                    <a:srgbClr val="047606"/>
                  </a:solidFill>
                </a:uFill>
              </a:rPr>
              <a:t>Information Needs</a:t>
            </a:r>
          </a:p>
        </p:txBody>
      </p:sp>
      <p:sp>
        <p:nvSpPr>
          <p:cNvPr id="213" name="Shape 213"/>
          <p:cNvSpPr/>
          <p:nvPr/>
        </p:nvSpPr>
        <p:spPr>
          <a:xfrm>
            <a:off x="11125199" y="10579100"/>
            <a:ext cx="9918701" cy="2463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88900">
            <a:solidFill>
              <a:srgbClr val="08711E"/>
            </a:solidFill>
            <a:round/>
          </a:ln>
        </p:spPr>
        <p:txBody>
          <a:bodyPr lIns="0" tIns="0" rIns="0" bIns="0" anchor="ctr"/>
          <a:lstStyle/>
          <a:p>
            <a:pPr lvl="0" marL="40639" marR="40639" defTabSz="449262">
              <a:defRPr sz="1800">
                <a:uFill>
                  <a:solidFill/>
                </a:uFill>
                <a:latin typeface="Arial"/>
                <a:ea typeface="Arial"/>
                <a:cs typeface="Arial"/>
                <a:sym typeface="Arial"/>
              </a:defRPr>
            </a:pPr>
          </a:p>
        </p:txBody>
      </p:sp>
      <p:sp>
        <p:nvSpPr>
          <p:cNvPr id="214" name="Shape 214"/>
          <p:cNvSpPr/>
          <p:nvPr/>
        </p:nvSpPr>
        <p:spPr>
          <a:xfrm>
            <a:off x="13258800" y="10795000"/>
            <a:ext cx="56515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40639" marR="40639" defTabSz="449262">
              <a:defRPr sz="3600">
                <a:solidFill>
                  <a:srgbClr val="047606"/>
                </a:solidFill>
                <a:uFill>
                  <a:solidFill>
                    <a:srgbClr val="047606"/>
                  </a:solidFill>
                </a:uFill>
                <a:latin typeface="Trebuchet MS"/>
                <a:ea typeface="Trebuchet MS"/>
                <a:cs typeface="Trebuchet MS"/>
                <a:sym typeface="Trebuchet MS"/>
              </a:defRPr>
            </a:lvl1pPr>
          </a:lstStyle>
          <a:p>
            <a:pPr lvl="0">
              <a:defRPr sz="1800">
                <a:solidFill>
                  <a:srgbClr val="000000"/>
                </a:solidFill>
                <a:uFillTx/>
              </a:defRPr>
            </a:pPr>
            <a:r>
              <a:rPr sz="3600">
                <a:solidFill>
                  <a:srgbClr val="047606"/>
                </a:solidFill>
                <a:uFill>
                  <a:solidFill>
                    <a:srgbClr val="047606"/>
                  </a:solidFill>
                </a:uFill>
              </a:rPr>
              <a:t>Stakeholder Driven GEOSS</a:t>
            </a:r>
          </a:p>
        </p:txBody>
      </p:sp>
      <p:sp>
        <p:nvSpPr>
          <p:cNvPr id="215" name="Shape 215"/>
          <p:cNvSpPr/>
          <p:nvPr/>
        </p:nvSpPr>
        <p:spPr>
          <a:xfrm>
            <a:off x="5651500" y="9906000"/>
            <a:ext cx="4686300" cy="1701800"/>
          </a:xfrm>
          <a:prstGeom prst="rect">
            <a:avLst/>
          </a:prstGeom>
          <a:solidFill>
            <a:srgbClr val="D7DFE0">
              <a:alpha val="70000"/>
            </a:srgbClr>
          </a:solidFill>
          <a:ln w="12700">
            <a:miter lim="400000"/>
          </a:ln>
          <a:extLst>
            <a:ext uri="{C572A759-6A51-4108-AA02-DFA0A04FC94B}">
              <ma14:wrappingTextBoxFlag xmlns:ma14="http://schemas.microsoft.com/office/mac/drawingml/2011/main" val="1"/>
            </a:ext>
          </a:extLst>
        </p:spPr>
        <p:txBody>
          <a:bodyPr lIns="0" tIns="0" rIns="0" bIns="0">
            <a:spAutoFit/>
          </a:bodyPr>
          <a:lstStyle>
            <a:lvl1pPr marL="40639" marR="40639" defTabSz="449262">
              <a:defRPr sz="3600">
                <a:solidFill>
                  <a:srgbClr val="047606"/>
                </a:solidFill>
                <a:uFill>
                  <a:solidFill>
                    <a:srgbClr val="047606"/>
                  </a:solidFill>
                </a:uFill>
                <a:latin typeface="Trebuchet MS"/>
                <a:ea typeface="Trebuchet MS"/>
                <a:cs typeface="Trebuchet MS"/>
                <a:sym typeface="Trebuchet MS"/>
              </a:defRPr>
            </a:lvl1pPr>
          </a:lstStyle>
          <a:p>
            <a:pPr lvl="0">
              <a:defRPr sz="1800">
                <a:solidFill>
                  <a:srgbClr val="000000"/>
                </a:solidFill>
                <a:uFillTx/>
              </a:defRPr>
            </a:pPr>
            <a:r>
              <a:rPr sz="3600">
                <a:solidFill>
                  <a:srgbClr val="047606"/>
                </a:solidFill>
                <a:uFill>
                  <a:solidFill>
                    <a:srgbClr val="047606"/>
                  </a:solidFill>
                </a:uFill>
              </a:rPr>
              <a:t>Defining observations based on information needs </a:t>
            </a:r>
          </a:p>
        </p:txBody>
      </p:sp>
      <p:sp>
        <p:nvSpPr>
          <p:cNvPr id="216" name="Shape 216"/>
          <p:cNvSpPr/>
          <p:nvPr/>
        </p:nvSpPr>
        <p:spPr>
          <a:xfrm>
            <a:off x="1286552" y="2840125"/>
            <a:ext cx="9055101" cy="4838701"/>
          </a:xfrm>
          <a:custGeom>
            <a:avLst/>
            <a:gdLst/>
            <a:ahLst/>
            <a:cxnLst>
              <a:cxn ang="0">
                <a:pos x="wd2" y="hd2"/>
              </a:cxn>
              <a:cxn ang="5400000">
                <a:pos x="wd2" y="hd2"/>
              </a:cxn>
              <a:cxn ang="10800000">
                <a:pos x="wd2" y="hd2"/>
              </a:cxn>
              <a:cxn ang="16200000">
                <a:pos x="wd2" y="hd2"/>
              </a:cxn>
            </a:cxnLst>
            <a:rect l="0" t="0" r="r" b="b"/>
            <a:pathLst>
              <a:path w="18161" h="18866" fill="norm" stroke="1" extrusionOk="0">
                <a:moveTo>
                  <a:pt x="13160" y="4460"/>
                </a:moveTo>
                <a:cubicBezTo>
                  <a:pt x="17476" y="7210"/>
                  <a:pt x="20338" y="13688"/>
                  <a:pt x="16021" y="16438"/>
                </a:cubicBezTo>
                <a:cubicBezTo>
                  <a:pt x="11705" y="19188"/>
                  <a:pt x="7371" y="19859"/>
                  <a:pt x="3055" y="17109"/>
                </a:cubicBezTo>
                <a:cubicBezTo>
                  <a:pt x="-1262" y="14358"/>
                  <a:pt x="-884" y="3760"/>
                  <a:pt x="3433" y="1009"/>
                </a:cubicBezTo>
                <a:cubicBezTo>
                  <a:pt x="7750" y="-1741"/>
                  <a:pt x="8843" y="1709"/>
                  <a:pt x="13160" y="4460"/>
                </a:cubicBezTo>
                <a:close/>
              </a:path>
            </a:pathLst>
          </a:custGeom>
          <a:ln w="88900">
            <a:solidFill>
              <a:srgbClr val="007108"/>
            </a:solidFill>
            <a:round/>
          </a:ln>
        </p:spPr>
        <p:txBody>
          <a:bodyPr lIns="0" tIns="0" rIns="0" bIns="0" anchor="ctr"/>
          <a:lstStyle/>
          <a:p>
            <a:pPr lvl="0" marL="40639" marR="40639" defTabSz="449262">
              <a:defRPr sz="1800">
                <a:uFill>
                  <a:solidFill/>
                </a:uFill>
                <a:latin typeface="Arial"/>
                <a:ea typeface="Arial"/>
                <a:cs typeface="Arial"/>
                <a:sym typeface="Arial"/>
              </a:defRPr>
            </a:pPr>
          </a:p>
        </p:txBody>
      </p:sp>
      <p:sp>
        <p:nvSpPr>
          <p:cNvPr id="217" name="Shape 217"/>
          <p:cNvSpPr/>
          <p:nvPr/>
        </p:nvSpPr>
        <p:spPr>
          <a:xfrm>
            <a:off x="2019300" y="4406900"/>
            <a:ext cx="4686300" cy="1701800"/>
          </a:xfrm>
          <a:prstGeom prst="rect">
            <a:avLst/>
          </a:prstGeom>
          <a:solidFill>
            <a:srgbClr val="D7DFE0">
              <a:alpha val="70000"/>
            </a:srgbClr>
          </a:solidFill>
          <a:ln w="12700">
            <a:miter lim="400000"/>
          </a:ln>
          <a:extLst>
            <a:ext uri="{C572A759-6A51-4108-AA02-DFA0A04FC94B}">
              <ma14:wrappingTextBoxFlag xmlns:ma14="http://schemas.microsoft.com/office/mac/drawingml/2011/main" val="1"/>
            </a:ext>
          </a:extLst>
        </p:spPr>
        <p:txBody>
          <a:bodyPr lIns="0" tIns="0" rIns="0" bIns="0">
            <a:spAutoFit/>
          </a:bodyPr>
          <a:lstStyle>
            <a:lvl1pPr marL="40639" marR="40639" defTabSz="449262">
              <a:defRPr sz="3600">
                <a:solidFill>
                  <a:srgbClr val="047606"/>
                </a:solidFill>
                <a:uFill>
                  <a:solidFill>
                    <a:srgbClr val="047606"/>
                  </a:solidFill>
                </a:uFill>
                <a:latin typeface="Trebuchet MS"/>
                <a:ea typeface="Trebuchet MS"/>
                <a:cs typeface="Trebuchet MS"/>
                <a:sym typeface="Trebuchet MS"/>
              </a:defRPr>
            </a:lvl1pPr>
          </a:lstStyle>
          <a:p>
            <a:pPr lvl="0">
              <a:defRPr sz="1800">
                <a:solidFill>
                  <a:srgbClr val="000000"/>
                </a:solidFill>
                <a:uFillTx/>
              </a:defRPr>
            </a:pPr>
            <a:r>
              <a:rPr sz="3600">
                <a:solidFill>
                  <a:srgbClr val="047606"/>
                </a:solidFill>
                <a:uFill>
                  <a:solidFill>
                    <a:srgbClr val="047606"/>
                  </a:solidFill>
                </a:uFill>
              </a:rPr>
              <a:t>Defining models and tools based on information needs </a:t>
            </a:r>
          </a:p>
        </p:txBody>
      </p:sp>
      <p:sp>
        <p:nvSpPr>
          <p:cNvPr id="218" name="Shape 218"/>
          <p:cNvSpPr/>
          <p:nvPr/>
        </p:nvSpPr>
        <p:spPr>
          <a:xfrm>
            <a:off x="17094200" y="13335000"/>
            <a:ext cx="5740400" cy="457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40639" marR="40639" defTabSz="449262">
              <a:defRPr i="1" sz="2400">
                <a:uFill>
                  <a:solidFill/>
                </a:uFill>
                <a:latin typeface="Trebuchet MS"/>
                <a:ea typeface="Trebuchet MS"/>
                <a:cs typeface="Trebuchet MS"/>
                <a:sym typeface="Trebuchet MS"/>
              </a:defRPr>
            </a:lvl1pPr>
          </a:lstStyle>
          <a:p>
            <a:pPr lvl="0">
              <a:defRPr i="0" sz="1800">
                <a:uFillTx/>
              </a:defRPr>
            </a:pPr>
            <a:r>
              <a:rPr i="1" sz="2400">
                <a:uFill>
                  <a:solidFill/>
                </a:uFill>
              </a:rPr>
              <a:t>GEO, 2005. 10-YIP Reference Document.</a:t>
            </a:r>
          </a:p>
        </p:txBody>
      </p:sp>
      <p:pic>
        <p:nvPicPr>
          <p:cNvPr id="219" name=""/>
          <p:cNvPicPr/>
          <p:nvPr/>
        </p:nvPicPr>
        <p:blipFill>
          <a:blip r:embed="rId5">
            <a:extLst/>
          </a:blip>
          <a:stretch>
            <a:fillRect/>
          </a:stretch>
        </p:blipFill>
        <p:spPr>
          <a:xfrm>
            <a:off x="88900" y="889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dissolve" transition="in">
                                      <p:cBhvr>
                                        <p:cTn id="7" dur="1000"/>
                                        <p:tgtEl>
                                          <p:spTgt spid="211"/>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212"/>
                                        </p:tgtEl>
                                        <p:attrNameLst>
                                          <p:attrName>style.visibility</p:attrName>
                                        </p:attrNameLst>
                                      </p:cBhvr>
                                      <p:to>
                                        <p:strVal val="visible"/>
                                      </p:to>
                                    </p:set>
                                    <p:animEffect filter="dissolve" transition="in">
                                      <p:cBhvr>
                                        <p:cTn id="11" dur="1000"/>
                                        <p:tgtEl>
                                          <p:spTgt spid="21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213"/>
                                        </p:tgtEl>
                                        <p:attrNameLst>
                                          <p:attrName>style.visibility</p:attrName>
                                        </p:attrNameLst>
                                      </p:cBhvr>
                                      <p:to>
                                        <p:strVal val="visible"/>
                                      </p:to>
                                    </p:set>
                                    <p:animEffect filter="dissolve" transition="in">
                                      <p:cBhvr>
                                        <p:cTn id="16" dur="1000"/>
                                        <p:tgtEl>
                                          <p:spTgt spid="213"/>
                                        </p:tgtEl>
                                      </p:cBhvr>
                                    </p:animEffect>
                                  </p:childTnLst>
                                </p:cTn>
                              </p:par>
                            </p:childTnLst>
                          </p:cTn>
                        </p:par>
                        <p:par>
                          <p:cTn id="17" fill="hold">
                            <p:stCondLst>
                              <p:cond delay="1000"/>
                            </p:stCondLst>
                            <p:childTnLst>
                              <p:par>
                                <p:cTn id="18" nodeType="afterEffect" presetClass="entr" presetSubtype="0" presetID="9" grpId="4" fill="hold">
                                  <p:stCondLst>
                                    <p:cond delay="0"/>
                                  </p:stCondLst>
                                  <p:iterate type="el" backwards="0">
                                    <p:tmAbs val="0"/>
                                  </p:iterate>
                                  <p:childTnLst>
                                    <p:set>
                                      <p:cBhvr>
                                        <p:cTn id="19" fill="hold"/>
                                        <p:tgtEl>
                                          <p:spTgt spid="214"/>
                                        </p:tgtEl>
                                        <p:attrNameLst>
                                          <p:attrName>style.visibility</p:attrName>
                                        </p:attrNameLst>
                                      </p:cBhvr>
                                      <p:to>
                                        <p:strVal val="visible"/>
                                      </p:to>
                                    </p:set>
                                    <p:animEffect filter="dissolve" transition="in">
                                      <p:cBhvr>
                                        <p:cTn id="20" dur="1000"/>
                                        <p:tgtEl>
                                          <p:spTgt spid="214"/>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5" fill="hold">
                                  <p:stCondLst>
                                    <p:cond delay="0"/>
                                  </p:stCondLst>
                                  <p:iterate type="el" backwards="0">
                                    <p:tmAbs val="0"/>
                                  </p:iterate>
                                  <p:childTnLst>
                                    <p:set>
                                      <p:cBhvr>
                                        <p:cTn id="24" fill="hold"/>
                                        <p:tgtEl>
                                          <p:spTgt spid="210"/>
                                        </p:tgtEl>
                                        <p:attrNameLst>
                                          <p:attrName>style.visibility</p:attrName>
                                        </p:attrNameLst>
                                      </p:cBhvr>
                                      <p:to>
                                        <p:strVal val="visible"/>
                                      </p:to>
                                    </p:set>
                                    <p:animEffect filter="dissolve" transition="in">
                                      <p:cBhvr>
                                        <p:cTn id="25" dur="1000"/>
                                        <p:tgtEl>
                                          <p:spTgt spid="210"/>
                                        </p:tgtEl>
                                      </p:cBhvr>
                                    </p:animEffect>
                                  </p:childTnLst>
                                </p:cTn>
                              </p:par>
                            </p:childTnLst>
                          </p:cTn>
                        </p:par>
                        <p:par>
                          <p:cTn id="26" fill="hold">
                            <p:stCondLst>
                              <p:cond delay="1000"/>
                            </p:stCondLst>
                            <p:childTnLst>
                              <p:par>
                                <p:cTn id="27" nodeType="afterEffect" presetClass="entr" presetSubtype="0" presetID="9" grpId="6" fill="hold">
                                  <p:stCondLst>
                                    <p:cond delay="0"/>
                                  </p:stCondLst>
                                  <p:iterate type="el" backwards="0">
                                    <p:tmAbs val="0"/>
                                  </p:iterate>
                                  <p:childTnLst>
                                    <p:set>
                                      <p:cBhvr>
                                        <p:cTn id="28" fill="hold"/>
                                        <p:tgtEl>
                                          <p:spTgt spid="215"/>
                                        </p:tgtEl>
                                        <p:attrNameLst>
                                          <p:attrName>style.visibility</p:attrName>
                                        </p:attrNameLst>
                                      </p:cBhvr>
                                      <p:to>
                                        <p:strVal val="visible"/>
                                      </p:to>
                                    </p:set>
                                    <p:animEffect filter="dissolve" transition="in">
                                      <p:cBhvr>
                                        <p:cTn id="29" dur="1000"/>
                                        <p:tgtEl>
                                          <p:spTgt spid="215"/>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9" grpId="7" fill="hold">
                                  <p:stCondLst>
                                    <p:cond delay="0"/>
                                  </p:stCondLst>
                                  <p:iterate type="el" backwards="0">
                                    <p:tmAbs val="0"/>
                                  </p:iterate>
                                  <p:childTnLst>
                                    <p:set>
                                      <p:cBhvr>
                                        <p:cTn id="33" fill="hold"/>
                                        <p:tgtEl>
                                          <p:spTgt spid="216"/>
                                        </p:tgtEl>
                                        <p:attrNameLst>
                                          <p:attrName>style.visibility</p:attrName>
                                        </p:attrNameLst>
                                      </p:cBhvr>
                                      <p:to>
                                        <p:strVal val="visible"/>
                                      </p:to>
                                    </p:set>
                                    <p:animEffect filter="dissolve" transition="in">
                                      <p:cBhvr>
                                        <p:cTn id="34" dur="1000"/>
                                        <p:tgtEl>
                                          <p:spTgt spid="216"/>
                                        </p:tgtEl>
                                      </p:cBhvr>
                                    </p:animEffect>
                                  </p:childTnLst>
                                </p:cTn>
                              </p:par>
                            </p:childTnLst>
                          </p:cTn>
                        </p:par>
                        <p:par>
                          <p:cTn id="35" fill="hold">
                            <p:stCondLst>
                              <p:cond delay="1000"/>
                            </p:stCondLst>
                            <p:childTnLst>
                              <p:par>
                                <p:cTn id="36" nodeType="afterEffect" presetClass="entr" presetSubtype="0" presetID="9" grpId="8" fill="hold">
                                  <p:stCondLst>
                                    <p:cond delay="0"/>
                                  </p:stCondLst>
                                  <p:iterate type="el" backwards="0">
                                    <p:tmAbs val="0"/>
                                  </p:iterate>
                                  <p:childTnLst>
                                    <p:set>
                                      <p:cBhvr>
                                        <p:cTn id="37" fill="hold"/>
                                        <p:tgtEl>
                                          <p:spTgt spid="217"/>
                                        </p:tgtEl>
                                        <p:attrNameLst>
                                          <p:attrName>style.visibility</p:attrName>
                                        </p:attrNameLst>
                                      </p:cBhvr>
                                      <p:to>
                                        <p:strVal val="visible"/>
                                      </p:to>
                                    </p:set>
                                    <p:animEffect filter="dissolve" transition="in">
                                      <p:cBhvr>
                                        <p:cTn id="38"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4"/>
      <p:bldP build="whole" bldLvl="1" animBg="1" rev="0" advAuto="0" spid="212" grpId="2"/>
      <p:bldP build="whole" bldLvl="1" animBg="1" rev="0" advAuto="0" spid="210" grpId="5"/>
      <p:bldP build="whole" bldLvl="1" animBg="1" rev="0" advAuto="0" spid="213" grpId="3"/>
      <p:bldP build="whole" bldLvl="1" animBg="1" rev="0" advAuto="0" spid="211" grpId="1"/>
      <p:bldP build="whole" bldLvl="1" animBg="1" rev="0" advAuto="0" spid="215" grpId="6"/>
      <p:bldP build="whole" bldLvl="1" animBg="1" rev="0" advAuto="0" spid="216" grpId="7"/>
      <p:bldP build="whole" bldLvl="1" animBg="1" rev="0" advAuto="0" spid="217" grpId="8"/>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221" name="Shape 221"/>
          <p:cNvSpPr/>
          <p:nvPr/>
        </p:nvSpPr>
        <p:spPr>
          <a:xfrm>
            <a:off x="2235200" y="3670300"/>
            <a:ext cx="9906000" cy="4711699"/>
          </a:xfrm>
          <a:prstGeom prst="line">
            <a:avLst/>
          </a:prstGeom>
          <a:ln w="165100">
            <a:solidFill>
              <a:srgbClr val="FFFFFF"/>
            </a:solidFill>
            <a:miter lim="400000"/>
            <a:headEnd type="stealth"/>
            <a:tailEnd type="stealth"/>
          </a:ln>
        </p:spPr>
        <p:txBody>
          <a:bodyPr lIns="0" tIns="0" rIns="0" bIns="0" anchor="ctr"/>
          <a:lstStyle/>
          <a:p>
            <a:pPr lvl="0"/>
          </a:p>
        </p:txBody>
      </p:sp>
      <p:pic>
        <p:nvPicPr>
          <p:cNvPr id="222" name=""/>
          <p:cNvPicPr/>
          <p:nvPr/>
        </p:nvPicPr>
        <p:blipFill>
          <a:blip r:embed="rId2">
            <a:extLst/>
          </a:blip>
          <a:stretch>
            <a:fillRect/>
          </a:stretch>
        </p:blipFill>
        <p:spPr>
          <a:xfrm>
            <a:off x="88900" y="88900"/>
            <a:ext cx="24193500" cy="1778000"/>
          </a:xfrm>
          <a:prstGeom prst="rect">
            <a:avLst/>
          </a:prstGeom>
          <a:effectLst>
            <a:outerShdw sx="100000" sy="100000" kx="0" ky="0" algn="b" rotWithShape="0" blurRad="76200" dist="0" dir="18900000">
              <a:srgbClr val="000000">
                <a:alpha val="80000"/>
              </a:srgbClr>
            </a:outerShdw>
          </a:effectLst>
        </p:spPr>
      </p:pic>
      <p:sp>
        <p:nvSpPr>
          <p:cNvPr id="223" name="Shape 223"/>
          <p:cNvSpPr/>
          <p:nvPr/>
        </p:nvSpPr>
        <p:spPr>
          <a:xfrm>
            <a:off x="660400" y="2400300"/>
            <a:ext cx="4699000" cy="1270000"/>
          </a:xfrm>
          <a:prstGeom prst="roundRect">
            <a:avLst>
              <a:gd name="adj" fmla="val 15000"/>
            </a:avLst>
          </a:prstGeom>
          <a:gradFill>
            <a:gsLst>
              <a:gs pos="0">
                <a:srgbClr val="0E91C1"/>
              </a:gs>
              <a:gs pos="100000">
                <a:srgbClr val="617B9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Goals</a:t>
            </a:r>
          </a:p>
        </p:txBody>
      </p:sp>
      <p:sp>
        <p:nvSpPr>
          <p:cNvPr id="224" name="Shape 224"/>
          <p:cNvSpPr/>
          <p:nvPr/>
        </p:nvSpPr>
        <p:spPr>
          <a:xfrm>
            <a:off x="4648200" y="4203700"/>
            <a:ext cx="4699000" cy="1270000"/>
          </a:xfrm>
          <a:prstGeom prst="roundRect">
            <a:avLst>
              <a:gd name="adj" fmla="val 15000"/>
            </a:avLst>
          </a:prstGeom>
          <a:gradFill>
            <a:gsLst>
              <a:gs pos="0">
                <a:srgbClr val="C26C10"/>
              </a:gs>
              <a:gs pos="100000">
                <a:srgbClr val="938901"/>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Targets</a:t>
            </a:r>
          </a:p>
        </p:txBody>
      </p:sp>
      <p:sp>
        <p:nvSpPr>
          <p:cNvPr id="225" name="Shape 225"/>
          <p:cNvSpPr/>
          <p:nvPr/>
        </p:nvSpPr>
        <p:spPr>
          <a:xfrm>
            <a:off x="8483600" y="6007100"/>
            <a:ext cx="4699000" cy="1270000"/>
          </a:xfrm>
          <a:prstGeom prst="roundRect">
            <a:avLst>
              <a:gd name="adj" fmla="val 15000"/>
            </a:avLst>
          </a:prstGeom>
          <a:gradFill>
            <a:gsLst>
              <a:gs pos="0">
                <a:srgbClr val="85BD27"/>
              </a:gs>
              <a:gs pos="100000">
                <a:srgbClr val="009184"/>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Indicators</a:t>
            </a:r>
          </a:p>
        </p:txBody>
      </p:sp>
      <p:sp>
        <p:nvSpPr>
          <p:cNvPr id="226" name="Shape 226"/>
          <p:cNvSpPr/>
          <p:nvPr/>
        </p:nvSpPr>
        <p:spPr>
          <a:xfrm>
            <a:off x="12166600" y="7810500"/>
            <a:ext cx="5080000" cy="1270000"/>
          </a:xfrm>
          <a:prstGeom prst="roundRect">
            <a:avLst>
              <a:gd name="adj" fmla="val 15000"/>
            </a:avLst>
          </a:prstGeom>
          <a:gradFill>
            <a:gsLst>
              <a:gs pos="0">
                <a:srgbClr val="7074C1"/>
              </a:gs>
              <a:gs pos="100000">
                <a:srgbClr val="31739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Essential Variables</a:t>
            </a:r>
          </a:p>
        </p:txBody>
      </p:sp>
      <p:sp>
        <p:nvSpPr>
          <p:cNvPr id="227" name="Shape 227"/>
          <p:cNvSpPr/>
          <p:nvPr/>
        </p:nvSpPr>
        <p:spPr>
          <a:xfrm>
            <a:off x="330200" y="1981200"/>
            <a:ext cx="17348200" cy="8331200"/>
          </a:xfrm>
          <a:prstGeom prst="roundRect">
            <a:avLst>
              <a:gd name="adj" fmla="val 2287"/>
            </a:avLst>
          </a:prstGeom>
          <a:ln w="50800">
            <a:solidFill>
              <a:srgbClr val="053090">
                <a:alpha val="85000"/>
              </a:srgbClr>
            </a:solidFill>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28" name="Shape 228"/>
          <p:cNvSpPr/>
          <p:nvPr/>
        </p:nvSpPr>
        <p:spPr>
          <a:xfrm>
            <a:off x="421450" y="9232900"/>
            <a:ext cx="7061201" cy="88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5400">
                <a:solidFill>
                  <a:srgbClr val="1C5C90"/>
                </a:solidFill>
                <a:latin typeface="+mn-lt"/>
                <a:ea typeface="+mn-ea"/>
                <a:cs typeface="+mn-cs"/>
                <a:sym typeface="Gill Sans"/>
              </a:defRPr>
            </a:lvl1pPr>
          </a:lstStyle>
          <a:p>
            <a:pPr lvl="0">
              <a:defRPr sz="1800">
                <a:solidFill>
                  <a:srgbClr val="000000"/>
                </a:solidFill>
              </a:defRPr>
            </a:pPr>
            <a:r>
              <a:rPr sz="5400">
                <a:solidFill>
                  <a:srgbClr val="1C5C90"/>
                </a:solidFill>
              </a:rPr>
              <a:t>(URR)</a:t>
            </a:r>
          </a:p>
        </p:txBody>
      </p:sp>
      <p:sp>
        <p:nvSpPr>
          <p:cNvPr id="229" name="Shape 229"/>
          <p:cNvSpPr/>
          <p:nvPr/>
        </p:nvSpPr>
        <p:spPr>
          <a:xfrm>
            <a:off x="18542000" y="1955800"/>
            <a:ext cx="5715000" cy="8382000"/>
          </a:xfrm>
          <a:prstGeom prst="roundRect">
            <a:avLst>
              <a:gd name="adj" fmla="val 3333"/>
            </a:avLst>
          </a:prstGeom>
          <a:ln w="50800">
            <a:solidFill>
              <a:srgbClr val="233192">
                <a:alpha val="85000"/>
              </a:srgbClr>
            </a:solidFill>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30" name="Shape 230"/>
          <p:cNvSpPr/>
          <p:nvPr/>
        </p:nvSpPr>
        <p:spPr>
          <a:xfrm>
            <a:off x="18859500" y="9232900"/>
            <a:ext cx="5080000" cy="88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5400">
                <a:solidFill>
                  <a:srgbClr val="1C5C90"/>
                </a:solidFill>
                <a:latin typeface="+mn-lt"/>
                <a:ea typeface="+mn-ea"/>
                <a:cs typeface="+mn-cs"/>
                <a:sym typeface="Gill Sans"/>
              </a:defRPr>
            </a:lvl1pPr>
          </a:lstStyle>
          <a:p>
            <a:pPr lvl="0">
              <a:defRPr sz="1800">
                <a:solidFill>
                  <a:srgbClr val="000000"/>
                </a:solidFill>
              </a:defRPr>
            </a:pPr>
            <a:r>
              <a:rPr sz="5400">
                <a:solidFill>
                  <a:srgbClr val="1C5C90"/>
                </a:solidFill>
              </a:rPr>
              <a:t>Inference Engine</a:t>
            </a:r>
          </a:p>
        </p:txBody>
      </p:sp>
      <p:sp>
        <p:nvSpPr>
          <p:cNvPr id="231" name="Shape 231"/>
          <p:cNvSpPr/>
          <p:nvPr/>
        </p:nvSpPr>
        <p:spPr>
          <a:xfrm>
            <a:off x="6273800" y="2311400"/>
            <a:ext cx="10972800" cy="5181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21600" y="21600"/>
                </a:lnTo>
                <a:close/>
              </a:path>
            </a:pathLst>
          </a:custGeom>
          <a:gradFill>
            <a:gsLst>
              <a:gs pos="0">
                <a:srgbClr val="CED2CE"/>
              </a:gs>
              <a:gs pos="100000">
                <a:srgbClr val="272A2A"/>
              </a:gs>
            </a:gsLst>
            <a:lin ang="5400000"/>
          </a:gradFill>
          <a:ln w="12700">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32" name="Shape 232"/>
          <p:cNvSpPr/>
          <p:nvPr/>
        </p:nvSpPr>
        <p:spPr>
          <a:xfrm>
            <a:off x="9528739" y="2387600"/>
            <a:ext cx="7718823" cy="1498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825500">
              <a:defRPr sz="1800"/>
            </a:pPr>
            <a:r>
              <a:rPr sz="4800">
                <a:solidFill>
                  <a:srgbClr val="226590"/>
                </a:solidFill>
                <a:latin typeface="+mn-lt"/>
                <a:ea typeface="+mn-ea"/>
                <a:cs typeface="+mn-cs"/>
                <a:sym typeface="Gill Sans"/>
              </a:rPr>
              <a:t>Knowledge about</a:t>
            </a:r>
            <a:endParaRPr sz="4800">
              <a:solidFill>
                <a:srgbClr val="226590"/>
              </a:solidFill>
              <a:latin typeface="+mn-lt"/>
              <a:ea typeface="+mn-ea"/>
              <a:cs typeface="+mn-cs"/>
              <a:sym typeface="Gill Sans"/>
            </a:endParaRPr>
          </a:p>
          <a:p>
            <a:pPr lvl="0" defTabSz="825500">
              <a:defRPr sz="1800"/>
            </a:pPr>
            <a:r>
              <a:rPr sz="4800">
                <a:solidFill>
                  <a:srgbClr val="226590"/>
                </a:solidFill>
                <a:latin typeface="+mn-lt"/>
                <a:ea typeface="+mn-ea"/>
                <a:cs typeface="+mn-cs"/>
                <a:sym typeface="Gill Sans"/>
              </a:rPr>
              <a:t>Applications, Activities, Tools, ...</a:t>
            </a:r>
          </a:p>
        </p:txBody>
      </p:sp>
      <p:sp>
        <p:nvSpPr>
          <p:cNvPr id="233" name="Shape 233"/>
          <p:cNvSpPr/>
          <p:nvPr/>
        </p:nvSpPr>
        <p:spPr>
          <a:xfrm>
            <a:off x="635000" y="4203700"/>
            <a:ext cx="10718800" cy="4940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gradFill>
            <a:gsLst>
              <a:gs pos="0">
                <a:srgbClr val="CED2CE"/>
              </a:gs>
              <a:gs pos="100000">
                <a:srgbClr val="272A2A"/>
              </a:gs>
            </a:gsLst>
            <a:lin ang="5400000"/>
          </a:gradFill>
          <a:ln w="12700">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34" name="Shape 234"/>
          <p:cNvSpPr/>
          <p:nvPr/>
        </p:nvSpPr>
        <p:spPr>
          <a:xfrm>
            <a:off x="863401" y="5346700"/>
            <a:ext cx="4013201" cy="219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4800">
                <a:solidFill>
                  <a:srgbClr val="226590"/>
                </a:solidFill>
                <a:latin typeface="+mn-lt"/>
                <a:ea typeface="+mn-ea"/>
                <a:cs typeface="+mn-cs"/>
                <a:sym typeface="Gill Sans"/>
              </a:rPr>
              <a:t>Knowledge about Users,</a:t>
            </a:r>
            <a:endParaRPr sz="4800">
              <a:solidFill>
                <a:srgbClr val="226590"/>
              </a:solidFill>
              <a:latin typeface="+mn-lt"/>
              <a:ea typeface="+mn-ea"/>
              <a:cs typeface="+mn-cs"/>
              <a:sym typeface="Gill Sans"/>
            </a:endParaRPr>
          </a:p>
          <a:p>
            <a:pPr lvl="0" defTabSz="825500">
              <a:defRPr sz="1800"/>
            </a:pPr>
            <a:r>
              <a:rPr sz="4800">
                <a:solidFill>
                  <a:srgbClr val="226590"/>
                </a:solidFill>
                <a:latin typeface="+mn-lt"/>
                <a:ea typeface="+mn-ea"/>
                <a:cs typeface="+mn-cs"/>
                <a:sym typeface="Gill Sans"/>
              </a:rPr>
              <a:t>Benefits, </a:t>
            </a:r>
          </a:p>
        </p:txBody>
      </p:sp>
      <p:sp>
        <p:nvSpPr>
          <p:cNvPr id="235" name="Shape 235"/>
          <p:cNvSpPr/>
          <p:nvPr/>
        </p:nvSpPr>
        <p:spPr>
          <a:xfrm>
            <a:off x="18859500" y="2247900"/>
            <a:ext cx="50800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4000">
                <a:solidFill>
                  <a:srgbClr val="1C5C90"/>
                </a:solidFill>
                <a:latin typeface="Gill Sans SemiBold"/>
                <a:ea typeface="Gill Sans SemiBold"/>
                <a:cs typeface="Gill Sans SemiBold"/>
                <a:sym typeface="Gill Sans SemiBold"/>
              </a:rPr>
              <a:t>Defining observations </a:t>
            </a:r>
            <a:endParaRPr sz="4000">
              <a:solidFill>
                <a:srgbClr val="1C5C90"/>
              </a:solidFill>
              <a:latin typeface="Gill Sans SemiBold"/>
              <a:ea typeface="Gill Sans SemiBold"/>
              <a:cs typeface="Gill Sans SemiBold"/>
              <a:sym typeface="Gill Sans SemiBold"/>
            </a:endParaRPr>
          </a:p>
          <a:p>
            <a:pPr lvl="0" defTabSz="825500">
              <a:defRPr sz="1800"/>
            </a:pPr>
            <a:r>
              <a:rPr sz="4000">
                <a:solidFill>
                  <a:srgbClr val="1C5C90"/>
                </a:solidFill>
                <a:latin typeface="Gill Sans SemiBold"/>
                <a:ea typeface="Gill Sans SemiBold"/>
                <a:cs typeface="Gill Sans SemiBold"/>
                <a:sym typeface="Gill Sans SemiBold"/>
              </a:rPr>
              <a:t>needed</a:t>
            </a:r>
          </a:p>
        </p:txBody>
      </p:sp>
      <p:sp>
        <p:nvSpPr>
          <p:cNvPr id="236" name="Shape 236"/>
          <p:cNvSpPr/>
          <p:nvPr/>
        </p:nvSpPr>
        <p:spPr>
          <a:xfrm flipH="1">
            <a:off x="17691100" y="5486400"/>
            <a:ext cx="876300" cy="1"/>
          </a:xfrm>
          <a:prstGeom prst="line">
            <a:avLst/>
          </a:prstGeom>
          <a:solidFill>
            <a:srgbClr val="909290"/>
          </a:solidFill>
          <a:ln w="76200">
            <a:solidFill>
              <a:srgbClr val="145488"/>
            </a:solidFill>
            <a:miter lim="400000"/>
            <a:headEnd type="stealth"/>
          </a:ln>
        </p:spPr>
        <p:txBody>
          <a:bodyPr lIns="0" tIns="0" rIns="0" bIns="0" anchor="ctr"/>
          <a:lstStyle/>
          <a:p>
            <a:pPr lvl="0"/>
          </a:p>
        </p:txBody>
      </p:sp>
      <p:sp>
        <p:nvSpPr>
          <p:cNvPr id="237" name="Shape 237"/>
          <p:cNvSpPr/>
          <p:nvPr/>
        </p:nvSpPr>
        <p:spPr>
          <a:xfrm flipV="1">
            <a:off x="17653000" y="6426199"/>
            <a:ext cx="863600" cy="1"/>
          </a:xfrm>
          <a:prstGeom prst="line">
            <a:avLst/>
          </a:prstGeom>
          <a:solidFill>
            <a:srgbClr val="909290"/>
          </a:solidFill>
          <a:ln w="76200">
            <a:solidFill>
              <a:srgbClr val="145488"/>
            </a:solidFill>
            <a:miter lim="400000"/>
            <a:headEnd type="stealth"/>
          </a:ln>
        </p:spPr>
        <p:txBody>
          <a:bodyPr lIns="0" tIns="0" rIns="0" bIns="0" anchor="ctr"/>
          <a:lstStyle/>
          <a:p>
            <a:pPr lvl="0"/>
          </a:p>
        </p:txBody>
      </p:sp>
      <p:sp>
        <p:nvSpPr>
          <p:cNvPr id="238" name="Shape 238"/>
          <p:cNvSpPr/>
          <p:nvPr/>
        </p:nvSpPr>
        <p:spPr>
          <a:xfrm>
            <a:off x="7848600" y="9258300"/>
            <a:ext cx="9398000" cy="889000"/>
          </a:xfrm>
          <a:prstGeom prst="rect">
            <a:avLst/>
          </a:prstGeom>
          <a:gradFill>
            <a:gsLst>
              <a:gs pos="0">
                <a:srgbClr val="004990"/>
              </a:gs>
              <a:gs pos="100000">
                <a:srgbClr val="6E929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000">
                <a:solidFill>
                  <a:srgbClr val="FFFFFF"/>
                </a:solidFill>
                <a:effectLst>
                  <a:outerShdw sx="100000" sy="100000" kx="0" ky="0" algn="b" rotWithShape="0" blurRad="25400" dist="23998" dir="2700000">
                    <a:srgbClr val="000000">
                      <a:alpha val="31034"/>
                    </a:srgbClr>
                  </a:outerShdw>
                </a:effectLst>
              </a:rPr>
              <a:t>Observational Requirements</a:t>
            </a:r>
          </a:p>
        </p:txBody>
      </p:sp>
      <p:sp>
        <p:nvSpPr>
          <p:cNvPr id="239" name="Shape 239"/>
          <p:cNvSpPr/>
          <p:nvPr/>
        </p:nvSpPr>
        <p:spPr>
          <a:xfrm>
            <a:off x="7886700" y="4521200"/>
            <a:ext cx="16065500" cy="5765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3D4A58">
                <a:alpha val="85000"/>
              </a:srgbClr>
            </a:solidFill>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40" name="Shape 240"/>
          <p:cNvSpPr/>
          <p:nvPr/>
        </p:nvSpPr>
        <p:spPr>
          <a:xfrm>
            <a:off x="17957799" y="5727700"/>
            <a:ext cx="6172202" cy="14351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3D4A58">
                <a:alpha val="85000"/>
              </a:srgbClr>
            </a:solidFill>
            <a:miter lim="400000"/>
          </a:ln>
          <a:effectLst>
            <a:outerShdw sx="100000" sy="100000" kx="0" ky="0" algn="b" rotWithShape="0" blurRad="76200" dist="0" dir="18900000">
              <a:srgbClr val="000000">
                <a:alpha val="80000"/>
              </a:srgbClr>
            </a:outerShdw>
          </a:effectLst>
        </p:spPr>
        <p:txBody>
          <a:bodyPr lIns="0" tIns="0" rIns="0" bIns="0" anchor="ctr"/>
          <a:lstStyle/>
          <a:p>
            <a:pPr lvl="0" algn="ctr" defTabSz="1130300">
              <a:defRPr sz="30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sp>
        <p:nvSpPr>
          <p:cNvPr id="241" name="Shape 241"/>
          <p:cNvSpPr/>
          <p:nvPr/>
        </p:nvSpPr>
        <p:spPr>
          <a:xfrm>
            <a:off x="18719800" y="4483100"/>
            <a:ext cx="5080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4000">
                <a:solidFill>
                  <a:srgbClr val="1C5C90"/>
                </a:solidFill>
                <a:latin typeface="+mn-lt"/>
                <a:ea typeface="+mn-ea"/>
                <a:cs typeface="+mn-cs"/>
                <a:sym typeface="Gill Sans"/>
              </a:rPr>
              <a:t>- rules</a:t>
            </a:r>
            <a:endParaRPr sz="4000">
              <a:solidFill>
                <a:srgbClr val="1C5C90"/>
              </a:solidFill>
              <a:latin typeface="+mn-lt"/>
              <a:ea typeface="+mn-ea"/>
              <a:cs typeface="+mn-cs"/>
              <a:sym typeface="Gill Sans"/>
            </a:endParaRPr>
          </a:p>
          <a:p>
            <a:pPr lvl="0" defTabSz="825500">
              <a:defRPr sz="1800"/>
            </a:pPr>
            <a:r>
              <a:rPr sz="4000">
                <a:solidFill>
                  <a:srgbClr val="1C5C90"/>
                </a:solidFill>
                <a:latin typeface="+mn-lt"/>
                <a:ea typeface="+mn-ea"/>
                <a:cs typeface="+mn-cs"/>
                <a:sym typeface="Gill Sans"/>
              </a:rPr>
              <a:t>- models</a:t>
            </a:r>
          </a:p>
        </p:txBody>
      </p:sp>
      <p:sp>
        <p:nvSpPr>
          <p:cNvPr id="242" name="Shape 242"/>
          <p:cNvSpPr/>
          <p:nvPr/>
        </p:nvSpPr>
        <p:spPr>
          <a:xfrm>
            <a:off x="571500" y="9258300"/>
            <a:ext cx="7061200" cy="889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5400">
                <a:solidFill>
                  <a:srgbClr val="1C5C90"/>
                </a:solidFill>
                <a:latin typeface="+mn-lt"/>
                <a:ea typeface="+mn-ea"/>
                <a:cs typeface="+mn-cs"/>
                <a:sym typeface="Gill Sans"/>
              </a:defRPr>
            </a:lvl1pPr>
          </a:lstStyle>
          <a:p>
            <a:pPr lvl="0">
              <a:defRPr sz="1800">
                <a:solidFill>
                  <a:srgbClr val="000000"/>
                </a:solidFill>
              </a:defRPr>
            </a:pPr>
            <a:r>
              <a:rPr sz="5400">
                <a:solidFill>
                  <a:srgbClr val="1C5C90"/>
                </a:solidFill>
              </a:rPr>
              <a:t>SEE IN Knowledge Base</a:t>
            </a:r>
          </a:p>
        </p:txBody>
      </p:sp>
      <p:sp>
        <p:nvSpPr>
          <p:cNvPr id="243" name="Shape 243"/>
          <p:cNvSpPr/>
          <p:nvPr/>
        </p:nvSpPr>
        <p:spPr>
          <a:xfrm>
            <a:off x="292100" y="11125200"/>
            <a:ext cx="10096500" cy="24638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defTabSz="825500">
              <a:defRPr sz="1800"/>
            </a:pPr>
            <a:r>
              <a:rPr sz="5400">
                <a:solidFill>
                  <a:srgbClr val="1C5C90"/>
                </a:solidFill>
                <a:latin typeface="+mn-lt"/>
                <a:ea typeface="+mn-ea"/>
                <a:cs typeface="+mn-cs"/>
                <a:sym typeface="Gill Sans"/>
              </a:rPr>
              <a:t>Socio-Economic and Environmental Information Needs </a:t>
            </a:r>
            <a:endParaRPr sz="5400">
              <a:solidFill>
                <a:srgbClr val="1C5C90"/>
              </a:solidFill>
              <a:latin typeface="+mn-lt"/>
              <a:ea typeface="+mn-ea"/>
              <a:cs typeface="+mn-cs"/>
              <a:sym typeface="Gill Sans"/>
            </a:endParaRPr>
          </a:p>
          <a:p>
            <a:pPr lvl="0" algn="ctr" defTabSz="825500">
              <a:defRPr sz="1800"/>
            </a:pPr>
            <a:r>
              <a:rPr sz="5400">
                <a:solidFill>
                  <a:srgbClr val="1C5C90"/>
                </a:solidFill>
                <a:latin typeface="+mn-lt"/>
                <a:ea typeface="+mn-ea"/>
                <a:cs typeface="+mn-cs"/>
                <a:sym typeface="Gill Sans"/>
              </a:rPr>
              <a:t>Knowledge Base</a:t>
            </a:r>
          </a:p>
        </p:txBody>
      </p:sp>
      <p:sp>
        <p:nvSpPr>
          <p:cNvPr id="244" name="Shape 244"/>
          <p:cNvSpPr/>
          <p:nvPr/>
        </p:nvSpPr>
        <p:spPr>
          <a:xfrm>
            <a:off x="17272000" y="7375525"/>
            <a:ext cx="5219700" cy="1676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5400">
                <a:solidFill>
                  <a:srgbClr val="1C5C90"/>
                </a:solidFill>
                <a:latin typeface="+mn-lt"/>
                <a:ea typeface="+mn-ea"/>
                <a:cs typeface="+mn-cs"/>
                <a:sym typeface="Gill Sans"/>
              </a:defRPr>
            </a:lvl1pPr>
          </a:lstStyle>
          <a:p>
            <a:pPr lvl="0">
              <a:defRPr sz="1800">
                <a:solidFill>
                  <a:srgbClr val="000000"/>
                </a:solidFill>
              </a:defRPr>
            </a:pPr>
            <a:r>
              <a:rPr sz="5400">
                <a:solidFill>
                  <a:srgbClr val="1C5C90"/>
                </a:solidFill>
              </a:rPr>
              <a:t>GEO’s Contribution</a:t>
            </a:r>
          </a:p>
        </p:txBody>
      </p:sp>
      <p:sp>
        <p:nvSpPr>
          <p:cNvPr id="245" name="Shape 245"/>
          <p:cNvSpPr/>
          <p:nvPr/>
        </p:nvSpPr>
        <p:spPr>
          <a:xfrm>
            <a:off x="15754350" y="10801350"/>
            <a:ext cx="8661400" cy="2641600"/>
          </a:xfrm>
          <a:prstGeom prst="wedgeEllipseCallout">
            <a:avLst>
              <a:gd name="adj1" fmla="val -102490"/>
              <a:gd name="adj2" fmla="val -160126"/>
            </a:avLst>
          </a:prstGeom>
          <a:solidFill>
            <a:srgbClr val="51535A"/>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3rd GEOSS S&amp;T Stakeholder Workshop</a:t>
            </a:r>
          </a:p>
        </p:txBody>
      </p:sp>
      <p:sp>
        <p:nvSpPr>
          <p:cNvPr id="246" name="Shape 246"/>
          <p:cNvSpPr/>
          <p:nvPr/>
        </p:nvSpPr>
        <p:spPr>
          <a:xfrm>
            <a:off x="18694400" y="5791200"/>
            <a:ext cx="5080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4000">
                <a:solidFill>
                  <a:srgbClr val="1C5C90"/>
                </a:solidFill>
                <a:latin typeface="+mn-lt"/>
                <a:ea typeface="+mn-ea"/>
                <a:cs typeface="+mn-cs"/>
                <a:sym typeface="Gill Sans"/>
              </a:rPr>
              <a:t>- human interactions </a:t>
            </a:r>
            <a:endParaRPr sz="4000">
              <a:solidFill>
                <a:srgbClr val="1C5C90"/>
              </a:solidFill>
              <a:latin typeface="+mn-lt"/>
              <a:ea typeface="+mn-ea"/>
              <a:cs typeface="+mn-cs"/>
              <a:sym typeface="Gill Sans"/>
            </a:endParaRPr>
          </a:p>
          <a:p>
            <a:pPr lvl="0" defTabSz="825500">
              <a:defRPr sz="1800"/>
            </a:pPr>
            <a:r>
              <a:rPr sz="4000">
                <a:solidFill>
                  <a:srgbClr val="1C5C90"/>
                </a:solidFill>
                <a:latin typeface="+mn-lt"/>
                <a:ea typeface="+mn-ea"/>
                <a:cs typeface="+mn-cs"/>
                <a:sym typeface="Gill Sans"/>
              </a:rPr>
              <a:t>  (e.g., surveys, experts)</a:t>
            </a:r>
          </a:p>
        </p:txBody>
      </p:sp>
      <p:sp>
        <p:nvSpPr>
          <p:cNvPr id="247" name="Shape 247"/>
          <p:cNvSpPr/>
          <p:nvPr/>
        </p:nvSpPr>
        <p:spPr>
          <a:xfrm>
            <a:off x="467915" y="10795992"/>
            <a:ext cx="8661401" cy="2743101"/>
          </a:xfrm>
          <a:prstGeom prst="wedgeEllipseCallout">
            <a:avLst>
              <a:gd name="adj1" fmla="val -12602"/>
              <a:gd name="adj2" fmla="val -285320"/>
            </a:avLst>
          </a:prstGeom>
          <a:solidFill>
            <a:srgbClr val="51535A"/>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Societal Process</a:t>
            </a:r>
          </a:p>
        </p:txBody>
      </p:sp>
      <p:sp>
        <p:nvSpPr>
          <p:cNvPr id="248" name="Shape 248"/>
          <p:cNvSpPr/>
          <p:nvPr/>
        </p:nvSpPr>
        <p:spPr>
          <a:xfrm>
            <a:off x="7861300" y="10862071"/>
            <a:ext cx="8661400" cy="2743102"/>
          </a:xfrm>
          <a:prstGeom prst="wedgeEllipseCallout">
            <a:avLst>
              <a:gd name="adj1" fmla="val -55563"/>
              <a:gd name="adj2" fmla="val -219650"/>
            </a:avLst>
          </a:prstGeom>
          <a:solidFill>
            <a:srgbClr val="51535A"/>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algn="ctr" defTabSz="1130300">
              <a:defRPr sz="48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lvl1pPr>
          </a:lstStyle>
          <a:p>
            <a:pPr lvl="0">
              <a:defRPr sz="1800">
                <a:solidFill>
                  <a:srgbClr val="000000"/>
                </a:solidFill>
                <a:effectLst/>
              </a:defRPr>
            </a:pPr>
            <a:r>
              <a:rPr sz="4800">
                <a:solidFill>
                  <a:srgbClr val="FFFFFF"/>
                </a:solidFill>
                <a:effectLst>
                  <a:outerShdw sx="100000" sy="100000" kx="0" ky="0" algn="b" rotWithShape="0" blurRad="25400" dist="23998" dir="2700000">
                    <a:srgbClr val="000000">
                      <a:alpha val="31034"/>
                    </a:srgbClr>
                  </a:outerShdw>
                </a:effectLst>
              </a:rPr>
              <a:t>Societal Process with science support</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dissolve" transition="in">
                                      <p:cBhvr>
                                        <p:cTn id="7" dur="1000"/>
                                        <p:tgtEl>
                                          <p:spTgt spid="223"/>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224"/>
                                        </p:tgtEl>
                                        <p:attrNameLst>
                                          <p:attrName>style.visibility</p:attrName>
                                        </p:attrNameLst>
                                      </p:cBhvr>
                                      <p:to>
                                        <p:strVal val="visible"/>
                                      </p:to>
                                    </p:set>
                                    <p:animEffect filter="dissolve" transition="in">
                                      <p:cBhvr>
                                        <p:cTn id="11" dur="1000"/>
                                        <p:tgtEl>
                                          <p:spTgt spid="224"/>
                                        </p:tgtEl>
                                      </p:cBhvr>
                                    </p:animEffect>
                                  </p:childTnLst>
                                </p:cTn>
                              </p:par>
                            </p:childTnLst>
                          </p:cTn>
                        </p:par>
                        <p:par>
                          <p:cTn id="12" fill="hold">
                            <p:stCondLst>
                              <p:cond delay="2000"/>
                            </p:stCondLst>
                            <p:childTnLst>
                              <p:par>
                                <p:cTn id="13" nodeType="afterEffect" presetClass="entr" presetSubtype="0" presetID="9" grpId="3" fill="hold">
                                  <p:stCondLst>
                                    <p:cond delay="0"/>
                                  </p:stCondLst>
                                  <p:iterate type="el" backwards="0">
                                    <p:tmAbs val="0"/>
                                  </p:iterate>
                                  <p:childTnLst>
                                    <p:set>
                                      <p:cBhvr>
                                        <p:cTn id="14" fill="hold"/>
                                        <p:tgtEl>
                                          <p:spTgt spid="225"/>
                                        </p:tgtEl>
                                        <p:attrNameLst>
                                          <p:attrName>style.visibility</p:attrName>
                                        </p:attrNameLst>
                                      </p:cBhvr>
                                      <p:to>
                                        <p:strVal val="visible"/>
                                      </p:to>
                                    </p:set>
                                    <p:animEffect filter="dissolve" transition="in">
                                      <p:cBhvr>
                                        <p:cTn id="15" dur="1000"/>
                                        <p:tgtEl>
                                          <p:spTgt spid="22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4" fill="hold">
                                  <p:stCondLst>
                                    <p:cond delay="0"/>
                                  </p:stCondLst>
                                  <p:iterate type="el" backwards="0">
                                    <p:tmAbs val="0"/>
                                  </p:iterate>
                                  <p:childTnLst>
                                    <p:set>
                                      <p:cBhvr>
                                        <p:cTn id="19" fill="hold"/>
                                        <p:tgtEl>
                                          <p:spTgt spid="226"/>
                                        </p:tgtEl>
                                        <p:attrNameLst>
                                          <p:attrName>style.visibility</p:attrName>
                                        </p:attrNameLst>
                                      </p:cBhvr>
                                      <p:to>
                                        <p:strVal val="visible"/>
                                      </p:to>
                                    </p:set>
                                    <p:animEffect filter="dissolve" transition="in">
                                      <p:cBhvr>
                                        <p:cTn id="20" dur="1000"/>
                                        <p:tgtEl>
                                          <p:spTgt spid="226"/>
                                        </p:tgtEl>
                                      </p:cBhvr>
                                    </p:animEffect>
                                  </p:childTnLst>
                                </p:cTn>
                              </p:par>
                            </p:childTnLst>
                          </p:cTn>
                        </p:par>
                        <p:par>
                          <p:cTn id="21" fill="hold">
                            <p:stCondLst>
                              <p:cond delay="1000"/>
                            </p:stCondLst>
                            <p:childTnLst>
                              <p:par>
                                <p:cTn id="22" nodeType="afterEffect" presetClass="entr" presetSubtype="0" presetID="9" grpId="5" fill="hold">
                                  <p:stCondLst>
                                    <p:cond delay="0"/>
                                  </p:stCondLst>
                                  <p:iterate type="el" backwards="0">
                                    <p:tmAbs val="0"/>
                                  </p:iterate>
                                  <p:childTnLst>
                                    <p:set>
                                      <p:cBhvr>
                                        <p:cTn id="23" fill="hold"/>
                                        <p:tgtEl>
                                          <p:spTgt spid="221"/>
                                        </p:tgtEl>
                                        <p:attrNameLst>
                                          <p:attrName>style.visibility</p:attrName>
                                        </p:attrNameLst>
                                      </p:cBhvr>
                                      <p:to>
                                        <p:strVal val="visible"/>
                                      </p:to>
                                    </p:set>
                                    <p:animEffect filter="dissolve" transition="in">
                                      <p:cBhvr>
                                        <p:cTn id="24" dur="1000"/>
                                        <p:tgtEl>
                                          <p:spTgt spid="221"/>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6" fill="hold">
                                  <p:stCondLst>
                                    <p:cond delay="0"/>
                                  </p:stCondLst>
                                  <p:iterate type="el" backwards="0">
                                    <p:tmAbs val="0"/>
                                  </p:iterate>
                                  <p:childTnLst>
                                    <p:set>
                                      <p:cBhvr>
                                        <p:cTn id="28" fill="hold"/>
                                        <p:tgtEl>
                                          <p:spTgt spid="231"/>
                                        </p:tgtEl>
                                        <p:attrNameLst>
                                          <p:attrName>style.visibility</p:attrName>
                                        </p:attrNameLst>
                                      </p:cBhvr>
                                      <p:to>
                                        <p:strVal val="visible"/>
                                      </p:to>
                                    </p:set>
                                    <p:animEffect filter="dissolve" transition="in">
                                      <p:cBhvr>
                                        <p:cTn id="29" dur="1000"/>
                                        <p:tgtEl>
                                          <p:spTgt spid="231"/>
                                        </p:tgtEl>
                                      </p:cBhvr>
                                    </p:animEffect>
                                  </p:childTnLst>
                                </p:cTn>
                              </p:par>
                            </p:childTnLst>
                          </p:cTn>
                        </p:par>
                        <p:par>
                          <p:cTn id="30" fill="hold">
                            <p:stCondLst>
                              <p:cond delay="1000"/>
                            </p:stCondLst>
                            <p:childTnLst>
                              <p:par>
                                <p:cTn id="31" nodeType="afterEffect" presetClass="entr" presetSubtype="0" presetID="9" grpId="7" fill="hold">
                                  <p:stCondLst>
                                    <p:cond delay="0"/>
                                  </p:stCondLst>
                                  <p:iterate type="el" backwards="0">
                                    <p:tmAbs val="0"/>
                                  </p:iterate>
                                  <p:childTnLst>
                                    <p:set>
                                      <p:cBhvr>
                                        <p:cTn id="32" fill="hold"/>
                                        <p:tgtEl>
                                          <p:spTgt spid="232"/>
                                        </p:tgtEl>
                                        <p:attrNameLst>
                                          <p:attrName>style.visibility</p:attrName>
                                        </p:attrNameLst>
                                      </p:cBhvr>
                                      <p:to>
                                        <p:strVal val="visible"/>
                                      </p:to>
                                    </p:set>
                                    <p:animEffect filter="dissolve" transition="in">
                                      <p:cBhvr>
                                        <p:cTn id="33" dur="1000"/>
                                        <p:tgtEl>
                                          <p:spTgt spid="232"/>
                                        </p:tgtEl>
                                      </p:cBhvr>
                                    </p:animEffect>
                                  </p:childTnLst>
                                </p:cTn>
                              </p:par>
                            </p:childTnLst>
                          </p:cTn>
                        </p:par>
                        <p:par>
                          <p:cTn id="34" fill="hold">
                            <p:stCondLst>
                              <p:cond delay="2000"/>
                            </p:stCondLst>
                            <p:childTnLst>
                              <p:par>
                                <p:cTn id="35" nodeType="afterEffect" presetClass="entr" presetSubtype="0" presetID="9" grpId="8" fill="hold">
                                  <p:stCondLst>
                                    <p:cond delay="0"/>
                                  </p:stCondLst>
                                  <p:iterate type="el" backwards="0">
                                    <p:tmAbs val="0"/>
                                  </p:iterate>
                                  <p:childTnLst>
                                    <p:set>
                                      <p:cBhvr>
                                        <p:cTn id="36" fill="hold"/>
                                        <p:tgtEl>
                                          <p:spTgt spid="233"/>
                                        </p:tgtEl>
                                        <p:attrNameLst>
                                          <p:attrName>style.visibility</p:attrName>
                                        </p:attrNameLst>
                                      </p:cBhvr>
                                      <p:to>
                                        <p:strVal val="visible"/>
                                      </p:to>
                                    </p:set>
                                    <p:animEffect filter="dissolve" transition="in">
                                      <p:cBhvr>
                                        <p:cTn id="37" dur="1000"/>
                                        <p:tgtEl>
                                          <p:spTgt spid="233"/>
                                        </p:tgtEl>
                                      </p:cBhvr>
                                    </p:animEffect>
                                  </p:childTnLst>
                                </p:cTn>
                              </p:par>
                            </p:childTnLst>
                          </p:cTn>
                        </p:par>
                        <p:par>
                          <p:cTn id="38" fill="hold">
                            <p:stCondLst>
                              <p:cond delay="3000"/>
                            </p:stCondLst>
                            <p:childTnLst>
                              <p:par>
                                <p:cTn id="39" nodeType="afterEffect" presetClass="entr" presetSubtype="0" presetID="9" grpId="9" fill="hold">
                                  <p:stCondLst>
                                    <p:cond delay="0"/>
                                  </p:stCondLst>
                                  <p:iterate type="el" backwards="0">
                                    <p:tmAbs val="0"/>
                                  </p:iterate>
                                  <p:childTnLst>
                                    <p:set>
                                      <p:cBhvr>
                                        <p:cTn id="40" fill="hold"/>
                                        <p:tgtEl>
                                          <p:spTgt spid="234"/>
                                        </p:tgtEl>
                                        <p:attrNameLst>
                                          <p:attrName>style.visibility</p:attrName>
                                        </p:attrNameLst>
                                      </p:cBhvr>
                                      <p:to>
                                        <p:strVal val="visible"/>
                                      </p:to>
                                    </p:set>
                                    <p:animEffect filter="dissolve" transition="in">
                                      <p:cBhvr>
                                        <p:cTn id="41" dur="1000"/>
                                        <p:tgtEl>
                                          <p:spTgt spid="234"/>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9" grpId="10" fill="hold">
                                  <p:stCondLst>
                                    <p:cond delay="0"/>
                                  </p:stCondLst>
                                  <p:iterate type="el" backwards="0">
                                    <p:tmAbs val="0"/>
                                  </p:iterate>
                                  <p:childTnLst>
                                    <p:set>
                                      <p:cBhvr>
                                        <p:cTn id="45" fill="hold"/>
                                        <p:tgtEl>
                                          <p:spTgt spid="238"/>
                                        </p:tgtEl>
                                        <p:attrNameLst>
                                          <p:attrName>style.visibility</p:attrName>
                                        </p:attrNameLst>
                                      </p:cBhvr>
                                      <p:to>
                                        <p:strVal val="visible"/>
                                      </p:to>
                                    </p:set>
                                    <p:animEffect filter="dissolve" transition="in">
                                      <p:cBhvr>
                                        <p:cTn id="46" dur="1000"/>
                                        <p:tgtEl>
                                          <p:spTgt spid="238"/>
                                        </p:tgtEl>
                                      </p:cBhvr>
                                    </p:animEffec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9" grpId="11" fill="hold">
                                  <p:stCondLst>
                                    <p:cond delay="0"/>
                                  </p:stCondLst>
                                  <p:iterate type="el" backwards="0">
                                    <p:tmAbs val="0"/>
                                  </p:iterate>
                                  <p:childTnLst>
                                    <p:set>
                                      <p:cBhvr>
                                        <p:cTn id="50" fill="hold"/>
                                        <p:tgtEl>
                                          <p:spTgt spid="227"/>
                                        </p:tgtEl>
                                        <p:attrNameLst>
                                          <p:attrName>style.visibility</p:attrName>
                                        </p:attrNameLst>
                                      </p:cBhvr>
                                      <p:to>
                                        <p:strVal val="visible"/>
                                      </p:to>
                                    </p:set>
                                    <p:animEffect filter="dissolve" transition="in">
                                      <p:cBhvr>
                                        <p:cTn id="51" dur="1000"/>
                                        <p:tgtEl>
                                          <p:spTgt spid="227"/>
                                        </p:tgtEl>
                                      </p:cBhvr>
                                    </p:animEffect>
                                  </p:childTnLst>
                                </p:cTn>
                              </p:par>
                            </p:childTnLst>
                          </p:cTn>
                        </p:par>
                        <p:par>
                          <p:cTn id="52" fill="hold">
                            <p:stCondLst>
                              <p:cond delay="1000"/>
                            </p:stCondLst>
                            <p:childTnLst>
                              <p:par>
                                <p:cTn id="53" nodeType="afterEffect" presetClass="entr" presetSubtype="0" presetID="9" grpId="12" fill="hold">
                                  <p:stCondLst>
                                    <p:cond delay="0"/>
                                  </p:stCondLst>
                                  <p:iterate type="el" backwards="0">
                                    <p:tmAbs val="0"/>
                                  </p:iterate>
                                  <p:childTnLst>
                                    <p:set>
                                      <p:cBhvr>
                                        <p:cTn id="54" fill="hold"/>
                                        <p:tgtEl>
                                          <p:spTgt spid="228"/>
                                        </p:tgtEl>
                                        <p:attrNameLst>
                                          <p:attrName>style.visibility</p:attrName>
                                        </p:attrNameLst>
                                      </p:cBhvr>
                                      <p:to>
                                        <p:strVal val="visible"/>
                                      </p:to>
                                    </p:set>
                                    <p:animEffect filter="dissolve" transition="in">
                                      <p:cBhvr>
                                        <p:cTn id="55" dur="1000"/>
                                        <p:tgtEl>
                                          <p:spTgt spid="228"/>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9" grpId="13" fill="hold">
                                  <p:stCondLst>
                                    <p:cond delay="0"/>
                                  </p:stCondLst>
                                  <p:iterate type="el" backwards="0">
                                    <p:tmAbs val="0"/>
                                  </p:iterate>
                                  <p:childTnLst>
                                    <p:set>
                                      <p:cBhvr>
                                        <p:cTn id="59" fill="hold"/>
                                        <p:tgtEl>
                                          <p:spTgt spid="229"/>
                                        </p:tgtEl>
                                        <p:attrNameLst>
                                          <p:attrName>style.visibility</p:attrName>
                                        </p:attrNameLst>
                                      </p:cBhvr>
                                      <p:to>
                                        <p:strVal val="visible"/>
                                      </p:to>
                                    </p:set>
                                    <p:animEffect filter="dissolve" transition="in">
                                      <p:cBhvr>
                                        <p:cTn id="60" dur="1000"/>
                                        <p:tgtEl>
                                          <p:spTgt spid="229"/>
                                        </p:tgtEl>
                                      </p:cBhvr>
                                    </p:animEffect>
                                  </p:childTnLst>
                                </p:cTn>
                              </p:par>
                            </p:childTnLst>
                          </p:cTn>
                        </p:par>
                        <p:par>
                          <p:cTn id="61" fill="hold">
                            <p:stCondLst>
                              <p:cond delay="1000"/>
                            </p:stCondLst>
                            <p:childTnLst>
                              <p:par>
                                <p:cTn id="62" nodeType="afterEffect" presetClass="entr" presetSubtype="0" presetID="9" grpId="14" fill="hold">
                                  <p:stCondLst>
                                    <p:cond delay="0"/>
                                  </p:stCondLst>
                                  <p:iterate type="el" backwards="0">
                                    <p:tmAbs val="0"/>
                                  </p:iterate>
                                  <p:childTnLst>
                                    <p:set>
                                      <p:cBhvr>
                                        <p:cTn id="63" fill="hold"/>
                                        <p:tgtEl>
                                          <p:spTgt spid="230"/>
                                        </p:tgtEl>
                                        <p:attrNameLst>
                                          <p:attrName>style.visibility</p:attrName>
                                        </p:attrNameLst>
                                      </p:cBhvr>
                                      <p:to>
                                        <p:strVal val="visible"/>
                                      </p:to>
                                    </p:set>
                                    <p:animEffect filter="dissolve" transition="in">
                                      <p:cBhvr>
                                        <p:cTn id="64" dur="1000"/>
                                        <p:tgtEl>
                                          <p:spTgt spid="230"/>
                                        </p:tgtEl>
                                      </p:cBhvr>
                                    </p:animEffect>
                                  </p:childTnLst>
                                </p:cTn>
                              </p:par>
                            </p:childTnLst>
                          </p:cTn>
                        </p:par>
                        <p:par>
                          <p:cTn id="65" fill="hold">
                            <p:stCondLst>
                              <p:cond delay="2000"/>
                            </p:stCondLst>
                            <p:childTnLst>
                              <p:par>
                                <p:cTn id="66" nodeType="afterEffect" presetClass="entr" presetSubtype="0" presetID="9" grpId="15" fill="hold">
                                  <p:stCondLst>
                                    <p:cond delay="0"/>
                                  </p:stCondLst>
                                  <p:iterate type="el" backwards="0">
                                    <p:tmAbs val="0"/>
                                  </p:iterate>
                                  <p:childTnLst>
                                    <p:set>
                                      <p:cBhvr>
                                        <p:cTn id="67" fill="hold"/>
                                        <p:tgtEl>
                                          <p:spTgt spid="235"/>
                                        </p:tgtEl>
                                        <p:attrNameLst>
                                          <p:attrName>style.visibility</p:attrName>
                                        </p:attrNameLst>
                                      </p:cBhvr>
                                      <p:to>
                                        <p:strVal val="visible"/>
                                      </p:to>
                                    </p:set>
                                    <p:animEffect filter="dissolve" transition="in">
                                      <p:cBhvr>
                                        <p:cTn id="68" dur="1000"/>
                                        <p:tgtEl>
                                          <p:spTgt spid="235"/>
                                        </p:tgtEl>
                                      </p:cBhvr>
                                    </p:animEffect>
                                  </p:childTnLst>
                                </p:cTn>
                              </p:par>
                            </p:childTnLst>
                          </p:cTn>
                        </p:par>
                        <p:par>
                          <p:cTn id="69" fill="hold">
                            <p:stCondLst>
                              <p:cond delay="3000"/>
                            </p:stCondLst>
                            <p:childTnLst>
                              <p:par>
                                <p:cTn id="70" nodeType="afterEffect" presetClass="entr" presetSubtype="0" presetID="9" grpId="16" fill="hold">
                                  <p:stCondLst>
                                    <p:cond delay="0"/>
                                  </p:stCondLst>
                                  <p:iterate type="el" backwards="0">
                                    <p:tmAbs val="0"/>
                                  </p:iterate>
                                  <p:childTnLst>
                                    <p:set>
                                      <p:cBhvr>
                                        <p:cTn id="71" fill="hold"/>
                                        <p:tgtEl>
                                          <p:spTgt spid="241"/>
                                        </p:tgtEl>
                                        <p:attrNameLst>
                                          <p:attrName>style.visibility</p:attrName>
                                        </p:attrNameLst>
                                      </p:cBhvr>
                                      <p:to>
                                        <p:strVal val="visible"/>
                                      </p:to>
                                    </p:set>
                                    <p:animEffect filter="dissolve" transition="in">
                                      <p:cBhvr>
                                        <p:cTn id="72" dur="1000"/>
                                        <p:tgtEl>
                                          <p:spTgt spid="241"/>
                                        </p:tgtEl>
                                      </p:cBhvr>
                                    </p:animEffect>
                                  </p:childTnLst>
                                </p:cTn>
                              </p:par>
                            </p:childTnLst>
                          </p:cTn>
                        </p:par>
                        <p:par>
                          <p:cTn id="73" fill="hold">
                            <p:stCondLst>
                              <p:cond delay="4000"/>
                            </p:stCondLst>
                            <p:childTnLst>
                              <p:par>
                                <p:cTn id="74" nodeType="afterEffect" presetClass="entr" presetSubtype="0" presetID="9" grpId="17" fill="hold">
                                  <p:stCondLst>
                                    <p:cond delay="0"/>
                                  </p:stCondLst>
                                  <p:iterate type="el" backwards="0">
                                    <p:tmAbs val="0"/>
                                  </p:iterate>
                                  <p:childTnLst>
                                    <p:set>
                                      <p:cBhvr>
                                        <p:cTn id="75" fill="hold"/>
                                        <p:tgtEl>
                                          <p:spTgt spid="236"/>
                                        </p:tgtEl>
                                        <p:attrNameLst>
                                          <p:attrName>style.visibility</p:attrName>
                                        </p:attrNameLst>
                                      </p:cBhvr>
                                      <p:to>
                                        <p:strVal val="visible"/>
                                      </p:to>
                                    </p:set>
                                    <p:animEffect filter="dissolve" transition="in">
                                      <p:cBhvr>
                                        <p:cTn id="76" dur="1000"/>
                                        <p:tgtEl>
                                          <p:spTgt spid="236"/>
                                        </p:tgtEl>
                                      </p:cBhvr>
                                    </p:animEffect>
                                  </p:childTnLst>
                                </p:cTn>
                              </p:par>
                            </p:childTnLst>
                          </p:cTn>
                        </p:par>
                        <p:par>
                          <p:cTn id="77" fill="hold">
                            <p:stCondLst>
                              <p:cond delay="5000"/>
                            </p:stCondLst>
                            <p:childTnLst>
                              <p:par>
                                <p:cTn id="78" nodeType="afterEffect" presetClass="entr" presetSubtype="0" presetID="9" grpId="18" fill="hold">
                                  <p:stCondLst>
                                    <p:cond delay="0"/>
                                  </p:stCondLst>
                                  <p:iterate type="el" backwards="0">
                                    <p:tmAbs val="0"/>
                                  </p:iterate>
                                  <p:childTnLst>
                                    <p:set>
                                      <p:cBhvr>
                                        <p:cTn id="79" fill="hold"/>
                                        <p:tgtEl>
                                          <p:spTgt spid="237"/>
                                        </p:tgtEl>
                                        <p:attrNameLst>
                                          <p:attrName>style.visibility</p:attrName>
                                        </p:attrNameLst>
                                      </p:cBhvr>
                                      <p:to>
                                        <p:strVal val="visible"/>
                                      </p:to>
                                    </p:set>
                                    <p:animEffect filter="dissolve" transition="in">
                                      <p:cBhvr>
                                        <p:cTn id="80" dur="1000"/>
                                        <p:tgtEl>
                                          <p:spTgt spid="237"/>
                                        </p:tgtEl>
                                      </p:cBhvr>
                                    </p:animEffect>
                                  </p:childTnLst>
                                </p:cTn>
                              </p:par>
                            </p:childTnLst>
                          </p:cTn>
                        </p:par>
                      </p:childTnLst>
                    </p:cTn>
                  </p:par>
                  <p:par>
                    <p:cTn id="81" fill="hold">
                      <p:stCondLst>
                        <p:cond delay="indefinite"/>
                      </p:stCondLst>
                      <p:childTnLst>
                        <p:par>
                          <p:cTn id="82" fill="hold">
                            <p:stCondLst>
                              <p:cond delay="0"/>
                            </p:stCondLst>
                            <p:childTnLst>
                              <p:par>
                                <p:cTn id="83" nodeType="clickEffect" presetClass="entr" presetSubtype="0" presetID="9" grpId="19" fill="hold">
                                  <p:stCondLst>
                                    <p:cond delay="0"/>
                                  </p:stCondLst>
                                  <p:iterate type="el" backwards="0">
                                    <p:tmAbs val="0"/>
                                  </p:iterate>
                                  <p:childTnLst>
                                    <p:set>
                                      <p:cBhvr>
                                        <p:cTn id="84" fill="hold"/>
                                        <p:tgtEl>
                                          <p:spTgt spid="242"/>
                                        </p:tgtEl>
                                        <p:attrNameLst>
                                          <p:attrName>style.visibility</p:attrName>
                                        </p:attrNameLst>
                                      </p:cBhvr>
                                      <p:to>
                                        <p:strVal val="visible"/>
                                      </p:to>
                                    </p:set>
                                    <p:animEffect filter="dissolve" transition="in">
                                      <p:cBhvr>
                                        <p:cTn id="85" dur="1000"/>
                                        <p:tgtEl>
                                          <p:spTgt spid="242"/>
                                        </p:tgtEl>
                                      </p:cBhvr>
                                    </p:animEffect>
                                  </p:childTnLst>
                                </p:cTn>
                              </p:par>
                            </p:childTnLst>
                          </p:cTn>
                        </p:par>
                        <p:par>
                          <p:cTn id="86" fill="hold">
                            <p:stCondLst>
                              <p:cond delay="1000"/>
                            </p:stCondLst>
                            <p:childTnLst>
                              <p:par>
                                <p:cTn id="87" nodeType="afterEffect" presetClass="entr" presetSubtype="0" presetID="9" grpId="20" fill="hold">
                                  <p:stCondLst>
                                    <p:cond delay="0"/>
                                  </p:stCondLst>
                                  <p:iterate type="el" backwards="0">
                                    <p:tmAbs val="0"/>
                                  </p:iterate>
                                  <p:childTnLst>
                                    <p:set>
                                      <p:cBhvr>
                                        <p:cTn id="88" fill="hold"/>
                                        <p:tgtEl>
                                          <p:spTgt spid="243"/>
                                        </p:tgtEl>
                                        <p:attrNameLst>
                                          <p:attrName>style.visibility</p:attrName>
                                        </p:attrNameLst>
                                      </p:cBhvr>
                                      <p:to>
                                        <p:strVal val="visible"/>
                                      </p:to>
                                    </p:set>
                                    <p:animEffect filter="dissolve" transition="in">
                                      <p:cBhvr>
                                        <p:cTn id="89" dur="1000"/>
                                        <p:tgtEl>
                                          <p:spTgt spid="243"/>
                                        </p:tgtEl>
                                      </p:cBhvr>
                                    </p:animEffect>
                                  </p:childTnLst>
                                </p:cTn>
                              </p:par>
                            </p:childTnLst>
                          </p:cTn>
                        </p:par>
                      </p:childTnLst>
                    </p:cTn>
                  </p:par>
                  <p:par>
                    <p:cTn id="90" fill="hold">
                      <p:stCondLst>
                        <p:cond delay="indefinite"/>
                      </p:stCondLst>
                      <p:childTnLst>
                        <p:par>
                          <p:cTn id="91" fill="hold">
                            <p:stCondLst>
                              <p:cond delay="0"/>
                            </p:stCondLst>
                            <p:childTnLst>
                              <p:par>
                                <p:cTn id="92" nodeType="clickEffect" presetClass="entr" presetSubtype="0" presetID="9" grpId="21" fill="hold">
                                  <p:stCondLst>
                                    <p:cond delay="0"/>
                                  </p:stCondLst>
                                  <p:iterate type="el" backwards="0">
                                    <p:tmAbs val="0"/>
                                  </p:iterate>
                                  <p:childTnLst>
                                    <p:set>
                                      <p:cBhvr>
                                        <p:cTn id="93" fill="hold"/>
                                        <p:tgtEl>
                                          <p:spTgt spid="240"/>
                                        </p:tgtEl>
                                        <p:attrNameLst>
                                          <p:attrName>style.visibility</p:attrName>
                                        </p:attrNameLst>
                                      </p:cBhvr>
                                      <p:to>
                                        <p:strVal val="visible"/>
                                      </p:to>
                                    </p:set>
                                    <p:animEffect filter="dissolve" transition="in">
                                      <p:cBhvr>
                                        <p:cTn id="94" dur="1000"/>
                                        <p:tgtEl>
                                          <p:spTgt spid="240"/>
                                        </p:tgtEl>
                                      </p:cBhvr>
                                    </p:animEffect>
                                  </p:childTnLst>
                                </p:cTn>
                              </p:par>
                            </p:childTnLst>
                          </p:cTn>
                        </p:par>
                        <p:par>
                          <p:cTn id="95" fill="hold">
                            <p:stCondLst>
                              <p:cond delay="1000"/>
                            </p:stCondLst>
                            <p:childTnLst>
                              <p:par>
                                <p:cTn id="96" nodeType="afterEffect" presetClass="entr" presetSubtype="0" presetID="9" grpId="22" fill="hold">
                                  <p:stCondLst>
                                    <p:cond delay="0"/>
                                  </p:stCondLst>
                                  <p:iterate type="el" backwards="0">
                                    <p:tmAbs val="0"/>
                                  </p:iterate>
                                  <p:childTnLst>
                                    <p:set>
                                      <p:cBhvr>
                                        <p:cTn id="97" fill="hold"/>
                                        <p:tgtEl>
                                          <p:spTgt spid="246"/>
                                        </p:tgtEl>
                                        <p:attrNameLst>
                                          <p:attrName>style.visibility</p:attrName>
                                        </p:attrNameLst>
                                      </p:cBhvr>
                                      <p:to>
                                        <p:strVal val="visible"/>
                                      </p:to>
                                    </p:set>
                                    <p:animEffect filter="dissolve" transition="in">
                                      <p:cBhvr>
                                        <p:cTn id="98" dur="1000"/>
                                        <p:tgtEl>
                                          <p:spTgt spid="246"/>
                                        </p:tgtEl>
                                      </p:cBhvr>
                                    </p:animEffect>
                                  </p:childTnLst>
                                </p:cTn>
                              </p:par>
                            </p:childTnLst>
                          </p:cTn>
                        </p:par>
                      </p:childTnLst>
                    </p:cTn>
                  </p:par>
                  <p:par>
                    <p:cTn id="99" fill="hold">
                      <p:stCondLst>
                        <p:cond delay="indefinite"/>
                      </p:stCondLst>
                      <p:childTnLst>
                        <p:par>
                          <p:cTn id="100" fill="hold">
                            <p:stCondLst>
                              <p:cond delay="0"/>
                            </p:stCondLst>
                            <p:childTnLst>
                              <p:par>
                                <p:cTn id="101" nodeType="clickEffect" presetClass="entr" presetSubtype="16" presetID="23" grpId="23" fill="hold">
                                  <p:stCondLst>
                                    <p:cond delay="0"/>
                                  </p:stCondLst>
                                  <p:iterate type="el" backwards="0">
                                    <p:tmAbs val="0"/>
                                  </p:iterate>
                                  <p:childTnLst>
                                    <p:set>
                                      <p:cBhvr>
                                        <p:cTn id="102" fill="hold"/>
                                        <p:tgtEl>
                                          <p:spTgt spid="247"/>
                                        </p:tgtEl>
                                        <p:attrNameLst>
                                          <p:attrName>style.visibility</p:attrName>
                                        </p:attrNameLst>
                                      </p:cBhvr>
                                      <p:to>
                                        <p:strVal val="visible"/>
                                      </p:to>
                                    </p:set>
                                    <p:anim calcmode="lin" valueType="num">
                                      <p:cBhvr>
                                        <p:cTn id="103" dur="1000" fill="hold"/>
                                        <p:tgtEl>
                                          <p:spTgt spid="247"/>
                                        </p:tgtEl>
                                        <p:attrNameLst>
                                          <p:attrName>ppt_w</p:attrName>
                                        </p:attrNameLst>
                                      </p:cBhvr>
                                      <p:tavLst>
                                        <p:tav tm="0">
                                          <p:val>
                                            <p:fltVal val="0"/>
                                          </p:val>
                                        </p:tav>
                                        <p:tav tm="100000">
                                          <p:val>
                                            <p:strVal val="#ppt_w"/>
                                          </p:val>
                                        </p:tav>
                                      </p:tavLst>
                                    </p:anim>
                                    <p:anim calcmode="lin" valueType="num">
                                      <p:cBhvr>
                                        <p:cTn id="104" dur="1000" fill="hold"/>
                                        <p:tgtEl>
                                          <p:spTgt spid="247"/>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nodeType="clickEffect" presetClass="entr" presetSubtype="16" presetID="23" grpId="24" fill="hold">
                                  <p:stCondLst>
                                    <p:cond delay="0"/>
                                  </p:stCondLst>
                                  <p:iterate type="el" backwards="0">
                                    <p:tmAbs val="0"/>
                                  </p:iterate>
                                  <p:childTnLst>
                                    <p:set>
                                      <p:cBhvr>
                                        <p:cTn id="108" fill="hold"/>
                                        <p:tgtEl>
                                          <p:spTgt spid="248"/>
                                        </p:tgtEl>
                                        <p:attrNameLst>
                                          <p:attrName>style.visibility</p:attrName>
                                        </p:attrNameLst>
                                      </p:cBhvr>
                                      <p:to>
                                        <p:strVal val="visible"/>
                                      </p:to>
                                    </p:set>
                                    <p:anim calcmode="lin" valueType="num">
                                      <p:cBhvr>
                                        <p:cTn id="109" dur="1000" fill="hold"/>
                                        <p:tgtEl>
                                          <p:spTgt spid="248"/>
                                        </p:tgtEl>
                                        <p:attrNameLst>
                                          <p:attrName>ppt_w</p:attrName>
                                        </p:attrNameLst>
                                      </p:cBhvr>
                                      <p:tavLst>
                                        <p:tav tm="0">
                                          <p:val>
                                            <p:fltVal val="0"/>
                                          </p:val>
                                        </p:tav>
                                        <p:tav tm="100000">
                                          <p:val>
                                            <p:strVal val="#ppt_w"/>
                                          </p:val>
                                        </p:tav>
                                      </p:tavLst>
                                    </p:anim>
                                    <p:anim calcmode="lin" valueType="num">
                                      <p:cBhvr>
                                        <p:cTn id="110" dur="1000" fill="hold"/>
                                        <p:tgtEl>
                                          <p:spTgt spid="248"/>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nodeType="clickEffect" presetClass="entr" presetSubtype="0" presetID="9" grpId="25" fill="hold">
                                  <p:stCondLst>
                                    <p:cond delay="0"/>
                                  </p:stCondLst>
                                  <p:iterate type="el" backwards="0">
                                    <p:tmAbs val="0"/>
                                  </p:iterate>
                                  <p:childTnLst>
                                    <p:set>
                                      <p:cBhvr>
                                        <p:cTn id="114" fill="hold"/>
                                        <p:tgtEl>
                                          <p:spTgt spid="239"/>
                                        </p:tgtEl>
                                        <p:attrNameLst>
                                          <p:attrName>style.visibility</p:attrName>
                                        </p:attrNameLst>
                                      </p:cBhvr>
                                      <p:to>
                                        <p:strVal val="visible"/>
                                      </p:to>
                                    </p:set>
                                    <p:animEffect filter="dissolve" transition="in">
                                      <p:cBhvr>
                                        <p:cTn id="115" dur="1000"/>
                                        <p:tgtEl>
                                          <p:spTgt spid="239"/>
                                        </p:tgtEl>
                                      </p:cBhvr>
                                    </p:animEffect>
                                  </p:childTnLst>
                                </p:cTn>
                              </p:par>
                            </p:childTnLst>
                          </p:cTn>
                        </p:par>
                        <p:par>
                          <p:cTn id="116" fill="hold">
                            <p:stCondLst>
                              <p:cond delay="1000"/>
                            </p:stCondLst>
                            <p:childTnLst>
                              <p:par>
                                <p:cTn id="117" nodeType="afterEffect" presetClass="entr" presetSubtype="0" presetID="9" grpId="26" fill="hold">
                                  <p:stCondLst>
                                    <p:cond delay="0"/>
                                  </p:stCondLst>
                                  <p:iterate type="el" backwards="0">
                                    <p:tmAbs val="0"/>
                                  </p:iterate>
                                  <p:childTnLst>
                                    <p:set>
                                      <p:cBhvr>
                                        <p:cTn id="118" fill="hold"/>
                                        <p:tgtEl>
                                          <p:spTgt spid="244"/>
                                        </p:tgtEl>
                                        <p:attrNameLst>
                                          <p:attrName>style.visibility</p:attrName>
                                        </p:attrNameLst>
                                      </p:cBhvr>
                                      <p:to>
                                        <p:strVal val="visible"/>
                                      </p:to>
                                    </p:set>
                                    <p:animEffect filter="dissolve" transition="in">
                                      <p:cBhvr>
                                        <p:cTn id="119" dur="1000"/>
                                        <p:tgtEl>
                                          <p:spTgt spid="244"/>
                                        </p:tgtEl>
                                      </p:cBhvr>
                                    </p:animEffect>
                                  </p:childTnLst>
                                </p:cTn>
                              </p:par>
                            </p:childTnLst>
                          </p:cTn>
                        </p:par>
                      </p:childTnLst>
                    </p:cTn>
                  </p:par>
                  <p:par>
                    <p:cTn id="120" fill="hold">
                      <p:stCondLst>
                        <p:cond delay="indefinite"/>
                      </p:stCondLst>
                      <p:childTnLst>
                        <p:par>
                          <p:cTn id="121" fill="hold">
                            <p:stCondLst>
                              <p:cond delay="0"/>
                            </p:stCondLst>
                            <p:childTnLst>
                              <p:par>
                                <p:cTn id="122" nodeType="clickEffect" presetClass="entr" presetSubtype="16" presetID="23" grpId="27" fill="hold">
                                  <p:stCondLst>
                                    <p:cond delay="0"/>
                                  </p:stCondLst>
                                  <p:iterate type="el" backwards="0">
                                    <p:tmAbs val="0"/>
                                  </p:iterate>
                                  <p:childTnLst>
                                    <p:set>
                                      <p:cBhvr>
                                        <p:cTn id="123" fill="hold"/>
                                        <p:tgtEl>
                                          <p:spTgt spid="245"/>
                                        </p:tgtEl>
                                        <p:attrNameLst>
                                          <p:attrName>style.visibility</p:attrName>
                                        </p:attrNameLst>
                                      </p:cBhvr>
                                      <p:to>
                                        <p:strVal val="visible"/>
                                      </p:to>
                                    </p:set>
                                    <p:anim calcmode="lin" valueType="num">
                                      <p:cBhvr>
                                        <p:cTn id="124" dur="1000" fill="hold"/>
                                        <p:tgtEl>
                                          <p:spTgt spid="245"/>
                                        </p:tgtEl>
                                        <p:attrNameLst>
                                          <p:attrName>ppt_w</p:attrName>
                                        </p:attrNameLst>
                                      </p:cBhvr>
                                      <p:tavLst>
                                        <p:tav tm="0">
                                          <p:val>
                                            <p:fltVal val="0"/>
                                          </p:val>
                                        </p:tav>
                                        <p:tav tm="100000">
                                          <p:val>
                                            <p:strVal val="#ppt_w"/>
                                          </p:val>
                                        </p:tav>
                                      </p:tavLst>
                                    </p:anim>
                                    <p:anim calcmode="lin" valueType="num">
                                      <p:cBhvr>
                                        <p:cTn id="125" dur="1000" fill="hold"/>
                                        <p:tgtEl>
                                          <p:spTgt spid="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23"/>
      <p:bldP build="whole" bldLvl="1" animBg="1" rev="0" advAuto="0" spid="237" grpId="18"/>
      <p:bldP build="whole" bldLvl="1" animBg="1" rev="0" advAuto="0" spid="233" grpId="8"/>
      <p:bldP build="whole" bldLvl="1" animBg="1" rev="0" advAuto="0" spid="248" grpId="24"/>
      <p:bldP build="whole" bldLvl="1" animBg="1" rev="0" advAuto="0" spid="229" grpId="13"/>
      <p:bldP build="whole" bldLvl="1" animBg="1" rev="0" advAuto="0" spid="239" grpId="25"/>
      <p:bldP build="whole" bldLvl="1" animBg="1" rev="0" advAuto="0" spid="228" grpId="12"/>
      <p:bldP build="whole" bldLvl="1" animBg="1" rev="0" advAuto="0" spid="245" grpId="27"/>
      <p:bldP build="whole" bldLvl="1" animBg="1" rev="0" advAuto="0" spid="221" grpId="5"/>
      <p:bldP build="whole" bldLvl="1" animBg="1" rev="0" advAuto="0" spid="235" grpId="15"/>
      <p:bldP build="whole" bldLvl="1" animBg="1" rev="0" advAuto="0" spid="232" grpId="7"/>
      <p:bldP build="whole" bldLvl="1" animBg="1" rev="0" advAuto="0" spid="238" grpId="10"/>
      <p:bldP build="whole" bldLvl="1" animBg="1" rev="0" advAuto="0" spid="224" grpId="2"/>
      <p:bldP build="whole" bldLvl="1" animBg="1" rev="0" advAuto="0" spid="246" grpId="22"/>
      <p:bldP build="whole" bldLvl="1" animBg="1" rev="0" advAuto="0" spid="236" grpId="17"/>
      <p:bldP build="whole" bldLvl="1" animBg="1" rev="0" advAuto="0" spid="230" grpId="14"/>
      <p:bldP build="whole" bldLvl="1" animBg="1" rev="0" advAuto="0" spid="223" grpId="1"/>
      <p:bldP build="whole" bldLvl="1" animBg="1" rev="0" advAuto="0" spid="234" grpId="9"/>
      <p:bldP build="whole" bldLvl="1" animBg="1" rev="0" advAuto="0" spid="241" grpId="16"/>
      <p:bldP build="whole" bldLvl="1" animBg="1" rev="0" advAuto="0" spid="242" grpId="19"/>
      <p:bldP build="whole" bldLvl="1" animBg="1" rev="0" advAuto="0" spid="226" grpId="4"/>
      <p:bldP build="whole" bldLvl="1" animBg="1" rev="0" advAuto="0" spid="240" grpId="21"/>
      <p:bldP build="whole" bldLvl="1" animBg="1" rev="0" advAuto="0" spid="231" grpId="6"/>
      <p:bldP build="whole" bldLvl="1" animBg="1" rev="0" advAuto="0" spid="225" grpId="3"/>
      <p:bldP build="whole" bldLvl="1" animBg="1" rev="0" advAuto="0" spid="227" grpId="11"/>
      <p:bldP build="whole" bldLvl="1" animBg="1" rev="0" advAuto="0" spid="243" grpId="20"/>
      <p:bldP build="whole" bldLvl="1" animBg="1" rev="0" advAuto="0" spid="244" grpId="26"/>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250" name="Shape 250"/>
          <p:cNvSpPr/>
          <p:nvPr/>
        </p:nvSpPr>
        <p:spPr>
          <a:xfrm>
            <a:off x="139700" y="2940049"/>
            <a:ext cx="23761700" cy="502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849586" indent="-532086" defTabSz="825500">
              <a:spcBef>
                <a:spcPts val="500"/>
              </a:spcBef>
              <a:buSzPct val="171000"/>
              <a:buChar char="•"/>
              <a:defRPr sz="1800"/>
            </a:pPr>
            <a:r>
              <a:rPr sz="5400">
                <a:solidFill>
                  <a:srgbClr val="1A5078"/>
                </a:solidFill>
                <a:latin typeface="Trebuchet MS"/>
                <a:ea typeface="Trebuchet MS"/>
                <a:cs typeface="Trebuchet MS"/>
                <a:sym typeface="Trebuchet MS"/>
              </a:rPr>
              <a:t>For each set of goals, we can agree on targets</a:t>
            </a:r>
            <a:endParaRPr sz="5400">
              <a:solidFill>
                <a:srgbClr val="1A5078"/>
              </a:solidFill>
              <a:latin typeface="Trebuchet MS"/>
              <a:ea typeface="Trebuchet MS"/>
              <a:cs typeface="Trebuchet MS"/>
              <a:sym typeface="Trebuchet MS"/>
            </a:endParaRPr>
          </a:p>
          <a:p>
            <a:pPr lvl="0" marL="849586" indent="-532086" defTabSz="825500">
              <a:spcBef>
                <a:spcPts val="500"/>
              </a:spcBef>
              <a:buSzPct val="171000"/>
              <a:buChar char="•"/>
              <a:defRPr sz="1800"/>
            </a:pPr>
            <a:r>
              <a:rPr sz="5400">
                <a:solidFill>
                  <a:srgbClr val="1A5078"/>
                </a:solidFill>
                <a:latin typeface="Trebuchet MS"/>
                <a:ea typeface="Trebuchet MS"/>
                <a:cs typeface="Trebuchet MS"/>
                <a:sym typeface="Trebuchet MS"/>
              </a:rPr>
              <a:t>For targets, we can develop a metrics based on indicators </a:t>
            </a:r>
            <a:endParaRPr sz="5400">
              <a:solidFill>
                <a:srgbClr val="1A5078"/>
              </a:solidFill>
              <a:latin typeface="Trebuchet MS"/>
              <a:ea typeface="Trebuchet MS"/>
              <a:cs typeface="Trebuchet MS"/>
              <a:sym typeface="Trebuchet MS"/>
            </a:endParaRPr>
          </a:p>
          <a:p>
            <a:pPr lvl="0" marL="849586" indent="-532086" defTabSz="825500">
              <a:buSzPct val="171000"/>
              <a:buChar char="•"/>
              <a:defRPr sz="1800"/>
            </a:pPr>
            <a:r>
              <a:rPr sz="5400">
                <a:solidFill>
                  <a:srgbClr val="1A5078"/>
                </a:solidFill>
                <a:latin typeface="Trebuchet MS"/>
                <a:ea typeface="Trebuchet MS"/>
                <a:cs typeface="Trebuchet MS"/>
                <a:sym typeface="Trebuchet MS"/>
              </a:rPr>
              <a:t>For indicators, we can identify “essential variables” needed to quantify the indicators</a:t>
            </a:r>
            <a:endParaRPr sz="5400">
              <a:solidFill>
                <a:srgbClr val="1A5078"/>
              </a:solidFill>
              <a:latin typeface="Trebuchet MS"/>
              <a:ea typeface="Trebuchet MS"/>
              <a:cs typeface="Trebuchet MS"/>
              <a:sym typeface="Trebuchet MS"/>
            </a:endParaRPr>
          </a:p>
          <a:p>
            <a:pPr lvl="0" marL="849586" indent="-532086" defTabSz="825500">
              <a:buSzPct val="171000"/>
              <a:buChar char="•"/>
              <a:defRPr sz="1800"/>
            </a:pPr>
            <a:r>
              <a:rPr sz="5400">
                <a:solidFill>
                  <a:srgbClr val="1A5078"/>
                </a:solidFill>
                <a:latin typeface="Trebuchet MS"/>
                <a:ea typeface="Trebuchet MS"/>
                <a:cs typeface="Trebuchet MS"/>
                <a:sym typeface="Trebuchet MS"/>
              </a:rPr>
              <a:t>For EVs, specify requirements meeting the needs of applications</a:t>
            </a:r>
            <a:endParaRPr sz="5400">
              <a:solidFill>
                <a:srgbClr val="1A5078"/>
              </a:solidFill>
              <a:latin typeface="Trebuchet MS"/>
              <a:ea typeface="Trebuchet MS"/>
              <a:cs typeface="Trebuchet MS"/>
              <a:sym typeface="Trebuchet MS"/>
            </a:endParaRPr>
          </a:p>
        </p:txBody>
      </p:sp>
      <p:sp>
        <p:nvSpPr>
          <p:cNvPr id="251" name="Shape 251"/>
          <p:cNvSpPr/>
          <p:nvPr/>
        </p:nvSpPr>
        <p:spPr>
          <a:xfrm>
            <a:off x="215900" y="2038350"/>
            <a:ext cx="14184921"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General Blue Print for goal-based approach:</a:t>
            </a:r>
          </a:p>
        </p:txBody>
      </p:sp>
      <p:pic>
        <p:nvPicPr>
          <p:cNvPr id="252" name=""/>
          <p:cNvPicPr/>
          <p:nvPr/>
        </p:nvPicPr>
        <p:blipFill>
          <a:blip r:embed="rId2">
            <a:extLst/>
          </a:blip>
          <a:stretch>
            <a:fillRect/>
          </a:stretch>
        </p:blipFill>
        <p:spPr>
          <a:xfrm>
            <a:off x="88900" y="889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dissolve" transition="in">
                                      <p:cBhvr>
                                        <p:cTn id="7" dur="1000"/>
                                        <p:tgtEl>
                                          <p:spTgt spid="251"/>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250"/>
                                        </p:tgtEl>
                                        <p:attrNameLst>
                                          <p:attrName>style.visibility</p:attrName>
                                        </p:attrNameLst>
                                      </p:cBhvr>
                                      <p:to>
                                        <p:strVal val="visible"/>
                                      </p:to>
                                    </p:set>
                                    <p:animEffect filter="dissolve" transition="in">
                                      <p:cBhvr>
                                        <p:cTn id="11"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2"/>
      <p:bldP build="whole" bldLvl="1" animBg="1" rev="0" advAuto="0" spid="25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4" name="urr_data_model.png"/>
          <p:cNvPicPr/>
          <p:nvPr/>
        </p:nvPicPr>
        <p:blipFill>
          <a:blip r:embed="rId2">
            <a:extLst/>
          </a:blip>
          <a:stretch>
            <a:fillRect/>
          </a:stretch>
        </p:blipFill>
        <p:spPr>
          <a:xfrm>
            <a:off x="7391818" y="4969543"/>
            <a:ext cx="16929101" cy="7421815"/>
          </a:xfrm>
          <a:prstGeom prst="rect">
            <a:avLst/>
          </a:prstGeom>
          <a:ln>
            <a:round/>
          </a:ln>
        </p:spPr>
      </p:pic>
      <p:sp>
        <p:nvSpPr>
          <p:cNvPr id="255" name="Shape 255"/>
          <p:cNvSpPr/>
          <p:nvPr/>
        </p:nvSpPr>
        <p:spPr>
          <a:xfrm>
            <a:off x="0" y="2374900"/>
            <a:ext cx="24307800" cy="0"/>
          </a:xfrm>
          <a:prstGeom prst="line">
            <a:avLst/>
          </a:prstGeom>
          <a:ln w="12700">
            <a:solidFill/>
            <a:miter lim="400000"/>
          </a:ln>
        </p:spPr>
        <p:txBody>
          <a:bodyPr lIns="0" tIns="0" rIns="0" bIns="0" anchor="ctr"/>
          <a:lstStyle/>
          <a:p>
            <a:pPr lvl="0"/>
          </a:p>
        </p:txBody>
      </p:sp>
      <p:sp>
        <p:nvSpPr>
          <p:cNvPr id="256" name="Shape 256"/>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257"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258" name="ecGEO.png"/>
          <p:cNvPicPr/>
          <p:nvPr/>
        </p:nvPicPr>
        <p:blipFill>
          <a:blip r:embed="rId4">
            <a:extLst/>
          </a:blip>
          <a:stretch>
            <a:fillRect/>
          </a:stretch>
        </p:blipFill>
        <p:spPr>
          <a:xfrm>
            <a:off x="164901" y="12446691"/>
            <a:ext cx="2895601" cy="1120878"/>
          </a:xfrm>
          <a:prstGeom prst="rect">
            <a:avLst/>
          </a:prstGeom>
          <a:ln w="12700">
            <a:miter lim="400000"/>
          </a:ln>
        </p:spPr>
      </p:pic>
      <p:pic>
        <p:nvPicPr>
          <p:cNvPr id="259" name="Tiwah2.0Web_ori.png"/>
          <p:cNvPicPr/>
          <p:nvPr/>
        </p:nvPicPr>
        <p:blipFill>
          <a:blip r:embed="rId5">
            <a:extLst/>
          </a:blip>
          <a:stretch>
            <a:fillRect/>
          </a:stretch>
        </p:blipFill>
        <p:spPr>
          <a:xfrm>
            <a:off x="-18521" y="-12700"/>
            <a:ext cx="5003801" cy="2554461"/>
          </a:xfrm>
          <a:prstGeom prst="rect">
            <a:avLst/>
          </a:prstGeom>
          <a:ln w="12700">
            <a:miter lim="400000"/>
          </a:ln>
        </p:spPr>
      </p:pic>
      <p:sp>
        <p:nvSpPr>
          <p:cNvPr id="260" name="Shape 260"/>
          <p:cNvSpPr/>
          <p:nvPr/>
        </p:nvSpPr>
        <p:spPr>
          <a:xfrm>
            <a:off x="127000" y="2628900"/>
            <a:ext cx="241300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647700">
              <a:defRPr sz="4800">
                <a:latin typeface="Trebuchet MS"/>
                <a:ea typeface="Trebuchet MS"/>
                <a:cs typeface="Trebuchet MS"/>
                <a:sym typeface="Trebuchet MS"/>
              </a:defRPr>
            </a:lvl1pPr>
          </a:lstStyle>
          <a:p>
            <a:pPr lvl="0">
              <a:defRPr sz="1800"/>
            </a:pPr>
            <a:r>
              <a:rPr sz="4800"/>
              <a:t>Observation Specifications and Requirements:</a:t>
            </a:r>
          </a:p>
        </p:txBody>
      </p:sp>
      <p:sp>
        <p:nvSpPr>
          <p:cNvPr id="261" name="Shape 261"/>
          <p:cNvSpPr/>
          <p:nvPr/>
        </p:nvSpPr>
        <p:spPr>
          <a:xfrm>
            <a:off x="127000" y="3860800"/>
            <a:ext cx="24130000" cy="294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647700">
              <a:defRPr sz="1800"/>
            </a:pPr>
            <a:r>
              <a:rPr sz="4800">
                <a:latin typeface="Trebuchet MS"/>
                <a:ea typeface="Trebuchet MS"/>
                <a:cs typeface="Trebuchet MS"/>
                <a:sym typeface="Trebuchet MS"/>
              </a:rPr>
              <a:t>Three core questions (used in the URR):</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Who are the users?</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What are they doing?</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What do they need to do what they are doing?</a:t>
            </a:r>
          </a:p>
        </p:txBody>
      </p:sp>
      <p:sp>
        <p:nvSpPr>
          <p:cNvPr id="262" name="Shape 262"/>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263" name="Shape 263"/>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pic>
        <p:nvPicPr>
          <p:cNvPr id="264" name="urr_graphics.png"/>
          <p:cNvPicPr/>
          <p:nvPr/>
        </p:nvPicPr>
        <p:blipFill>
          <a:blip r:embed="rId6">
            <a:extLst/>
          </a:blip>
          <a:stretch>
            <a:fillRect/>
          </a:stretch>
        </p:blipFill>
        <p:spPr>
          <a:xfrm>
            <a:off x="11595100" y="3689350"/>
            <a:ext cx="12369800" cy="9741575"/>
          </a:xfrm>
          <a:prstGeom prst="rect">
            <a:avLst/>
          </a:prstGeom>
          <a:ln>
            <a:round/>
          </a:ln>
        </p:spPr>
      </p:pic>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dissolve" transition="in">
                                      <p:cBhvr>
                                        <p:cTn id="7" dur="1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61">
                                            <p:bg/>
                                          </p:spTgt>
                                        </p:tgtEl>
                                        <p:attrNameLst>
                                          <p:attrName>style.visibility</p:attrName>
                                        </p:attrNameLst>
                                      </p:cBhvr>
                                      <p:to>
                                        <p:strVal val="visible"/>
                                      </p:to>
                                    </p:set>
                                    <p:animEffect filter="dissolve" transition="in">
                                      <p:cBhvr>
                                        <p:cTn id="12" dur="1000"/>
                                        <p:tgtEl>
                                          <p:spTgt spid="261">
                                            <p:bg/>
                                          </p:spTgt>
                                        </p:tgtEl>
                                      </p:cBhvr>
                                    </p:animEffect>
                                  </p:childTnLst>
                                </p:cTn>
                              </p:par>
                              <p:par>
                                <p:cTn id="13" presetClass="entr" presetSubtype="0" presetID="9" grpId="2" fill="hold">
                                  <p:stCondLst>
                                    <p:cond delay="0"/>
                                  </p:stCondLst>
                                  <p:iterate type="el" backwards="0">
                                    <p:tmAbs val="0"/>
                                  </p:iterate>
                                  <p:childTnLst>
                                    <p:set>
                                      <p:cBhvr>
                                        <p:cTn id="14" fill="hold"/>
                                        <p:tgtEl>
                                          <p:spTgt spid="261">
                                            <p:txEl>
                                              <p:pRg st="0" end="0"/>
                                            </p:txEl>
                                          </p:spTgt>
                                        </p:tgtEl>
                                        <p:attrNameLst>
                                          <p:attrName>style.visibility</p:attrName>
                                        </p:attrNameLst>
                                      </p:cBhvr>
                                      <p:to>
                                        <p:strVal val="visible"/>
                                      </p:to>
                                    </p:set>
                                    <p:animEffect filter="dissolve" transition="in">
                                      <p:cBhvr>
                                        <p:cTn id="15" dur="1000"/>
                                        <p:tgtEl>
                                          <p:spTgt spid="26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2" fill="hold">
                                  <p:stCondLst>
                                    <p:cond delay="0"/>
                                  </p:stCondLst>
                                  <p:iterate type="el" backwards="0">
                                    <p:tmAbs val="0"/>
                                  </p:iterate>
                                  <p:childTnLst>
                                    <p:set>
                                      <p:cBhvr>
                                        <p:cTn id="19" fill="hold"/>
                                        <p:tgtEl>
                                          <p:spTgt spid="261">
                                            <p:txEl>
                                              <p:pRg st="1" end="1"/>
                                            </p:txEl>
                                          </p:spTgt>
                                        </p:tgtEl>
                                        <p:attrNameLst>
                                          <p:attrName>style.visibility</p:attrName>
                                        </p:attrNameLst>
                                      </p:cBhvr>
                                      <p:to>
                                        <p:strVal val="visible"/>
                                      </p:to>
                                    </p:set>
                                    <p:animEffect filter="dissolve" transition="in">
                                      <p:cBhvr>
                                        <p:cTn id="20" dur="1000"/>
                                        <p:tgtEl>
                                          <p:spTgt spid="26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2" fill="hold">
                                  <p:stCondLst>
                                    <p:cond delay="0"/>
                                  </p:stCondLst>
                                  <p:iterate type="el" backwards="0">
                                    <p:tmAbs val="0"/>
                                  </p:iterate>
                                  <p:childTnLst>
                                    <p:set>
                                      <p:cBhvr>
                                        <p:cTn id="24" fill="hold"/>
                                        <p:tgtEl>
                                          <p:spTgt spid="261">
                                            <p:txEl>
                                              <p:pRg st="2" end="2"/>
                                            </p:txEl>
                                          </p:spTgt>
                                        </p:tgtEl>
                                        <p:attrNameLst>
                                          <p:attrName>style.visibility</p:attrName>
                                        </p:attrNameLst>
                                      </p:cBhvr>
                                      <p:to>
                                        <p:strVal val="visible"/>
                                      </p:to>
                                    </p:set>
                                    <p:animEffect filter="dissolve" transition="in">
                                      <p:cBhvr>
                                        <p:cTn id="25" dur="1000"/>
                                        <p:tgtEl>
                                          <p:spTgt spid="26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2" fill="hold">
                                  <p:stCondLst>
                                    <p:cond delay="0"/>
                                  </p:stCondLst>
                                  <p:iterate type="el" backwards="0">
                                    <p:tmAbs val="0"/>
                                  </p:iterate>
                                  <p:childTnLst>
                                    <p:set>
                                      <p:cBhvr>
                                        <p:cTn id="29" fill="hold"/>
                                        <p:tgtEl>
                                          <p:spTgt spid="261">
                                            <p:txEl>
                                              <p:pRg st="3" end="3"/>
                                            </p:txEl>
                                          </p:spTgt>
                                        </p:tgtEl>
                                        <p:attrNameLst>
                                          <p:attrName>style.visibility</p:attrName>
                                        </p:attrNameLst>
                                      </p:cBhvr>
                                      <p:to>
                                        <p:strVal val="visible"/>
                                      </p:to>
                                    </p:set>
                                    <p:animEffect filter="dissolve" transition="in">
                                      <p:cBhvr>
                                        <p:cTn id="30" dur="1000"/>
                                        <p:tgtEl>
                                          <p:spTgt spid="26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3" fill="hold">
                                  <p:stCondLst>
                                    <p:cond delay="0"/>
                                  </p:stCondLst>
                                  <p:iterate type="el" backwards="0">
                                    <p:tmAbs val="0"/>
                                  </p:iterate>
                                  <p:childTnLst>
                                    <p:set>
                                      <p:cBhvr>
                                        <p:cTn id="34" fill="hold"/>
                                        <p:tgtEl>
                                          <p:spTgt spid="254"/>
                                        </p:tgtEl>
                                        <p:attrNameLst>
                                          <p:attrName>style.visibility</p:attrName>
                                        </p:attrNameLst>
                                      </p:cBhvr>
                                      <p:to>
                                        <p:strVal val="visible"/>
                                      </p:to>
                                    </p:set>
                                    <p:animEffect filter="fade" transition="in">
                                      <p:cBhvr>
                                        <p:cTn id="35" dur="1000"/>
                                        <p:tgtEl>
                                          <p:spTgt spid="254"/>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xit" presetSubtype="0" presetID="10" grpId="4" fill="hold">
                                  <p:stCondLst>
                                    <p:cond delay="0"/>
                                  </p:stCondLst>
                                  <p:iterate type="el" backwards="0">
                                    <p:tmAbs val="0"/>
                                  </p:iterate>
                                  <p:childTnLst>
                                    <p:animEffect filter="fade" transition="out">
                                      <p:cBhvr>
                                        <p:cTn id="39" dur="1000" fill="hold"/>
                                        <p:tgtEl>
                                          <p:spTgt spid="254"/>
                                        </p:tgtEl>
                                      </p:cBhvr>
                                    </p:animEffect>
                                    <p:set>
                                      <p:cBhvr>
                                        <p:cTn id="40" fill="hold">
                                          <p:stCondLst>
                                            <p:cond delay="999"/>
                                          </p:stCondLst>
                                        </p:cTn>
                                        <p:tgtEl>
                                          <p:spTgt spid="254"/>
                                        </p:tgtEl>
                                        <p:attrNameLst>
                                          <p:attrName>style.visibility</p:attrName>
                                        </p:attrNameLst>
                                      </p:cBhvr>
                                      <p:to>
                                        <p:strVal val="hidden"/>
                                      </p:to>
                                    </p:set>
                                  </p:childTnLst>
                                </p:cTn>
                              </p:par>
                            </p:childTnLst>
                          </p:cTn>
                        </p:par>
                        <p:par>
                          <p:cTn id="41" fill="hold">
                            <p:stCondLst>
                              <p:cond delay="1000"/>
                            </p:stCondLst>
                            <p:childTnLst>
                              <p:par>
                                <p:cTn id="42" nodeType="afterEffect" presetClass="entr" presetSubtype="0" presetID="10" grpId="5" fill="hold">
                                  <p:stCondLst>
                                    <p:cond delay="0"/>
                                  </p:stCondLst>
                                  <p:iterate type="el" backwards="0">
                                    <p:tmAbs val="0"/>
                                  </p:iterate>
                                  <p:childTnLst>
                                    <p:set>
                                      <p:cBhvr>
                                        <p:cTn id="43" fill="hold"/>
                                        <p:tgtEl>
                                          <p:spTgt spid="264"/>
                                        </p:tgtEl>
                                        <p:attrNameLst>
                                          <p:attrName>style.visibility</p:attrName>
                                        </p:attrNameLst>
                                      </p:cBhvr>
                                      <p:to>
                                        <p:strVal val="visible"/>
                                      </p:to>
                                    </p:set>
                                    <p:animEffect filter="fade" transition="in">
                                      <p:cBhvr>
                                        <p:cTn id="44"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2"/>
      <p:bldP build="whole" bldLvl="1" animBg="1" rev="0" advAuto="0" spid="254" grpId="3"/>
      <p:bldP build="whole" bldLvl="1" animBg="1" rev="0" advAuto="0" spid="254" grpId="4"/>
      <p:bldP build="whole" bldLvl="1" animBg="1" rev="0" advAuto="0" spid="260" grpId="1"/>
      <p:bldP build="whole" bldLvl="1" animBg="1" rev="0" advAuto="0" spid="264"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0" y="2374900"/>
            <a:ext cx="24307800" cy="0"/>
          </a:xfrm>
          <a:prstGeom prst="line">
            <a:avLst/>
          </a:prstGeom>
          <a:ln w="12700">
            <a:solidFill/>
            <a:miter lim="400000"/>
          </a:ln>
        </p:spPr>
        <p:txBody>
          <a:bodyPr lIns="0" tIns="0" rIns="0" bIns="0" anchor="ctr"/>
          <a:lstStyle/>
          <a:p>
            <a:pPr lvl="0"/>
          </a:p>
        </p:txBody>
      </p:sp>
      <p:sp>
        <p:nvSpPr>
          <p:cNvPr id="267" name="Shape 267"/>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268" name="ConnectinGEO.png"/>
          <p:cNvPicPr/>
          <p:nvPr/>
        </p:nvPicPr>
        <p:blipFill>
          <a:blip r:embed="rId2">
            <a:extLst/>
          </a:blip>
          <a:stretch>
            <a:fillRect/>
          </a:stretch>
        </p:blipFill>
        <p:spPr>
          <a:xfrm>
            <a:off x="14605000" y="381000"/>
            <a:ext cx="9476339" cy="1701800"/>
          </a:xfrm>
          <a:prstGeom prst="rect">
            <a:avLst/>
          </a:prstGeom>
          <a:ln w="12700">
            <a:miter lim="400000"/>
          </a:ln>
        </p:spPr>
      </p:pic>
      <p:pic>
        <p:nvPicPr>
          <p:cNvPr id="269" name="ecGEO.png"/>
          <p:cNvPicPr/>
          <p:nvPr/>
        </p:nvPicPr>
        <p:blipFill>
          <a:blip r:embed="rId3">
            <a:extLst/>
          </a:blip>
          <a:stretch>
            <a:fillRect/>
          </a:stretch>
        </p:blipFill>
        <p:spPr>
          <a:xfrm>
            <a:off x="164901" y="12446691"/>
            <a:ext cx="2895601" cy="1120878"/>
          </a:xfrm>
          <a:prstGeom prst="rect">
            <a:avLst/>
          </a:prstGeom>
          <a:ln w="12700">
            <a:miter lim="400000"/>
          </a:ln>
        </p:spPr>
      </p:pic>
      <p:pic>
        <p:nvPicPr>
          <p:cNvPr id="270" name="Tiwah2.0Web_ori.png"/>
          <p:cNvPicPr/>
          <p:nvPr/>
        </p:nvPicPr>
        <p:blipFill>
          <a:blip r:embed="rId4">
            <a:extLst/>
          </a:blip>
          <a:stretch>
            <a:fillRect/>
          </a:stretch>
        </p:blipFill>
        <p:spPr>
          <a:xfrm>
            <a:off x="-18521" y="-12700"/>
            <a:ext cx="5003801" cy="2554461"/>
          </a:xfrm>
          <a:prstGeom prst="rect">
            <a:avLst/>
          </a:prstGeom>
          <a:ln w="12700">
            <a:miter lim="400000"/>
          </a:ln>
        </p:spPr>
      </p:pic>
      <p:pic>
        <p:nvPicPr>
          <p:cNvPr id="271" name="societal_benefit_schema.png"/>
          <p:cNvPicPr/>
          <p:nvPr/>
        </p:nvPicPr>
        <p:blipFill>
          <a:blip r:embed="rId5">
            <a:extLst/>
          </a:blip>
          <a:stretch>
            <a:fillRect/>
          </a:stretch>
        </p:blipFill>
        <p:spPr>
          <a:xfrm>
            <a:off x="419100" y="2525387"/>
            <a:ext cx="7023100" cy="6494216"/>
          </a:xfrm>
          <a:prstGeom prst="rect">
            <a:avLst/>
          </a:prstGeom>
          <a:ln w="12700">
            <a:miter lim="400000"/>
          </a:ln>
        </p:spPr>
      </p:pic>
      <p:pic>
        <p:nvPicPr>
          <p:cNvPr id="272" name="essential_variable_scheme.png"/>
          <p:cNvPicPr/>
          <p:nvPr/>
        </p:nvPicPr>
        <p:blipFill>
          <a:blip r:embed="rId6">
            <a:extLst/>
          </a:blip>
          <a:stretch>
            <a:fillRect/>
          </a:stretch>
        </p:blipFill>
        <p:spPr>
          <a:xfrm>
            <a:off x="8013700" y="3695700"/>
            <a:ext cx="8509711" cy="6985000"/>
          </a:xfrm>
          <a:prstGeom prst="rect">
            <a:avLst/>
          </a:prstGeom>
          <a:ln w="12700">
            <a:miter lim="400000"/>
          </a:ln>
        </p:spPr>
      </p:pic>
      <p:pic>
        <p:nvPicPr>
          <p:cNvPr id="273" name="blue_print_scheme.png"/>
          <p:cNvPicPr/>
          <p:nvPr/>
        </p:nvPicPr>
        <p:blipFill>
          <a:blip r:embed="rId7">
            <a:extLst/>
          </a:blip>
          <a:stretch>
            <a:fillRect/>
          </a:stretch>
        </p:blipFill>
        <p:spPr>
          <a:xfrm>
            <a:off x="16986863" y="5651500"/>
            <a:ext cx="7117737" cy="6489700"/>
          </a:xfrm>
          <a:prstGeom prst="rect">
            <a:avLst/>
          </a:prstGeom>
          <a:ln w="12700">
            <a:miter lim="400000"/>
          </a:ln>
        </p:spPr>
      </p:pic>
      <p:sp>
        <p:nvSpPr>
          <p:cNvPr id="274" name="Shape 274"/>
          <p:cNvSpPr/>
          <p:nvPr/>
        </p:nvSpPr>
        <p:spPr>
          <a:xfrm>
            <a:off x="13563600" y="2540000"/>
            <a:ext cx="10845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647700">
              <a:defRPr sz="1800"/>
            </a:pPr>
            <a:r>
              <a:rPr sz="4800">
                <a:latin typeface="Trebuchet MS"/>
                <a:ea typeface="Trebuchet MS"/>
                <a:cs typeface="Trebuchet MS"/>
                <a:sym typeface="Trebuchet MS"/>
              </a:rPr>
              <a:t>Goals, Metrics and Essential Variables:</a:t>
            </a:r>
            <a:endParaRPr sz="4800">
              <a:latin typeface="Trebuchet MS"/>
              <a:ea typeface="Trebuchet MS"/>
              <a:cs typeface="Trebuchet MS"/>
              <a:sym typeface="Trebuchet MS"/>
            </a:endParaRPr>
          </a:p>
          <a:p>
            <a:pPr lvl="0" defTabSz="647700">
              <a:defRPr sz="1800"/>
            </a:pPr>
            <a:r>
              <a:rPr i="1" sz="4800">
                <a:latin typeface="Trebuchet MS"/>
                <a:ea typeface="Trebuchet MS"/>
                <a:cs typeface="Trebuchet MS"/>
                <a:sym typeface="Trebuchet MS"/>
              </a:rPr>
              <a:t>Implementation in SEE IN KB</a:t>
            </a:r>
          </a:p>
        </p:txBody>
      </p:sp>
      <p:sp>
        <p:nvSpPr>
          <p:cNvPr id="275" name="Shape 275"/>
          <p:cNvSpPr/>
          <p:nvPr/>
        </p:nvSpPr>
        <p:spPr>
          <a:xfrm>
            <a:off x="228600" y="8648700"/>
            <a:ext cx="9931400" cy="365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647700">
              <a:defRPr sz="1800"/>
            </a:pPr>
            <a:r>
              <a:rPr sz="4800">
                <a:latin typeface="Trebuchet MS"/>
                <a:ea typeface="Trebuchet MS"/>
                <a:cs typeface="Trebuchet MS"/>
                <a:sym typeface="Trebuchet MS"/>
              </a:rPr>
              <a:t>Essential Variables:</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Linked to metrics</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Basis for management</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Populate report cards</a:t>
            </a:r>
            <a:endParaRPr sz="4800">
              <a:latin typeface="Trebuchet MS"/>
              <a:ea typeface="Trebuchet MS"/>
              <a:cs typeface="Trebuchet MS"/>
              <a:sym typeface="Trebuchet MS"/>
            </a:endParaRPr>
          </a:p>
          <a:p>
            <a:pPr lvl="0" marL="533400" indent="-533400" defTabSz="647700">
              <a:buSzPct val="125000"/>
              <a:buChar char="•"/>
              <a:defRPr sz="1800"/>
            </a:pPr>
            <a:r>
              <a:rPr sz="4800">
                <a:latin typeface="Trebuchet MS"/>
                <a:ea typeface="Trebuchet MS"/>
                <a:cs typeface="Trebuchet MS"/>
                <a:sym typeface="Trebuchet MS"/>
              </a:rPr>
              <a:t>Increase predictive capabilities </a:t>
            </a:r>
          </a:p>
        </p:txBody>
      </p:sp>
      <p:sp>
        <p:nvSpPr>
          <p:cNvPr id="276" name="Shape 276"/>
          <p:cNvSpPr/>
          <p:nvPr/>
        </p:nvSpPr>
        <p:spPr>
          <a:xfrm>
            <a:off x="9893300" y="10718800"/>
            <a:ext cx="125857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647700">
              <a:defRPr sz="4800">
                <a:latin typeface="Trebuchet MS"/>
                <a:ea typeface="Trebuchet MS"/>
                <a:cs typeface="Trebuchet MS"/>
                <a:sym typeface="Trebuchet MS"/>
              </a:defRPr>
            </a:lvl1pPr>
          </a:lstStyle>
          <a:p>
            <a:pPr lvl="0">
              <a:defRPr sz="1800"/>
            </a:pPr>
            <a:r>
              <a:rPr sz="4800"/>
              <a:t>Observation specifications need to be derived from these usages of EVs</a:t>
            </a:r>
          </a:p>
        </p:txBody>
      </p:sp>
      <p:sp>
        <p:nvSpPr>
          <p:cNvPr id="277" name="Shape 277"/>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278" name="Shape 278"/>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74"/>
                                        </p:tgtEl>
                                        <p:attrNameLst>
                                          <p:attrName>style.visibility</p:attrName>
                                        </p:attrNameLst>
                                      </p:cBhvr>
                                      <p:to>
                                        <p:strVal val="visible"/>
                                      </p:to>
                                    </p:set>
                                    <p:animEffect filter="dissolve" transition="in">
                                      <p:cBhvr>
                                        <p:cTn id="7" dur="1000"/>
                                        <p:tgtEl>
                                          <p:spTgt spid="274"/>
                                        </p:tgtEl>
                                      </p:cBhvr>
                                    </p:animEffect>
                                  </p:childTnLst>
                                </p:cTn>
                              </p:par>
                            </p:childTnLst>
                          </p:cTn>
                        </p:par>
                        <p:par>
                          <p:cTn id="8" fill="hold">
                            <p:stCondLst>
                              <p:cond delay="1000"/>
                            </p:stCondLst>
                            <p:childTnLst>
                              <p:par>
                                <p:cTn id="9" nodeType="afterEffect" presetClass="entr" presetSubtype="0" presetID="10" grpId="2" fill="hold">
                                  <p:stCondLst>
                                    <p:cond delay="0"/>
                                  </p:stCondLst>
                                  <p:iterate type="el" backwards="0">
                                    <p:tmAbs val="0"/>
                                  </p:iterate>
                                  <p:childTnLst>
                                    <p:set>
                                      <p:cBhvr>
                                        <p:cTn id="10" fill="hold"/>
                                        <p:tgtEl>
                                          <p:spTgt spid="271"/>
                                        </p:tgtEl>
                                        <p:attrNameLst>
                                          <p:attrName>style.visibility</p:attrName>
                                        </p:attrNameLst>
                                      </p:cBhvr>
                                      <p:to>
                                        <p:strVal val="visible"/>
                                      </p:to>
                                    </p:set>
                                    <p:animEffect filter="fade" transition="in">
                                      <p:cBhvr>
                                        <p:cTn id="11" dur="1000"/>
                                        <p:tgtEl>
                                          <p:spTgt spid="271"/>
                                        </p:tgtEl>
                                      </p:cBhvr>
                                    </p:animEffect>
                                  </p:childTnLst>
                                </p:cTn>
                              </p:par>
                            </p:childTnLst>
                          </p:cTn>
                        </p:par>
                        <p:par>
                          <p:cTn id="12" fill="hold">
                            <p:stCondLst>
                              <p:cond delay="2000"/>
                            </p:stCondLst>
                            <p:childTnLst>
                              <p:par>
                                <p:cTn id="13" nodeType="afterEffect" presetClass="entr" presetSubtype="0" presetID="10" grpId="3" fill="hold">
                                  <p:stCondLst>
                                    <p:cond delay="0"/>
                                  </p:stCondLst>
                                  <p:iterate type="el" backwards="0">
                                    <p:tmAbs val="0"/>
                                  </p:iterate>
                                  <p:childTnLst>
                                    <p:set>
                                      <p:cBhvr>
                                        <p:cTn id="14" fill="hold"/>
                                        <p:tgtEl>
                                          <p:spTgt spid="272"/>
                                        </p:tgtEl>
                                        <p:attrNameLst>
                                          <p:attrName>style.visibility</p:attrName>
                                        </p:attrNameLst>
                                      </p:cBhvr>
                                      <p:to>
                                        <p:strVal val="visible"/>
                                      </p:to>
                                    </p:set>
                                    <p:animEffect filter="fade" transition="in">
                                      <p:cBhvr>
                                        <p:cTn id="15" dur="1000"/>
                                        <p:tgtEl>
                                          <p:spTgt spid="272"/>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4" fill="hold">
                                  <p:stCondLst>
                                    <p:cond delay="0"/>
                                  </p:stCondLst>
                                  <p:iterate type="el" backwards="0">
                                    <p:tmAbs val="0"/>
                                  </p:iterate>
                                  <p:childTnLst>
                                    <p:set>
                                      <p:cBhvr>
                                        <p:cTn id="19" fill="hold"/>
                                        <p:tgtEl>
                                          <p:spTgt spid="273"/>
                                        </p:tgtEl>
                                        <p:attrNameLst>
                                          <p:attrName>style.visibility</p:attrName>
                                        </p:attrNameLst>
                                      </p:cBhvr>
                                      <p:to>
                                        <p:strVal val="visible"/>
                                      </p:to>
                                    </p:set>
                                    <p:animEffect filter="fade" transition="in">
                                      <p:cBhvr>
                                        <p:cTn id="20" dur="1000"/>
                                        <p:tgtEl>
                                          <p:spTgt spid="273"/>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5" fill="hold">
                                  <p:stCondLst>
                                    <p:cond delay="0"/>
                                  </p:stCondLst>
                                  <p:iterate type="el" backwards="0">
                                    <p:tmAbs val="0"/>
                                  </p:iterate>
                                  <p:childTnLst>
                                    <p:set>
                                      <p:cBhvr>
                                        <p:cTn id="24" fill="hold"/>
                                        <p:tgtEl>
                                          <p:spTgt spid="275">
                                            <p:bg/>
                                          </p:spTgt>
                                        </p:tgtEl>
                                        <p:attrNameLst>
                                          <p:attrName>style.visibility</p:attrName>
                                        </p:attrNameLst>
                                      </p:cBhvr>
                                      <p:to>
                                        <p:strVal val="visible"/>
                                      </p:to>
                                    </p:set>
                                    <p:animEffect filter="dissolve" transition="in">
                                      <p:cBhvr>
                                        <p:cTn id="25" dur="1000"/>
                                        <p:tgtEl>
                                          <p:spTgt spid="275">
                                            <p:bg/>
                                          </p:spTgt>
                                        </p:tgtEl>
                                      </p:cBhvr>
                                    </p:animEffect>
                                  </p:childTnLst>
                                </p:cTn>
                              </p:par>
                              <p:par>
                                <p:cTn id="26" presetClass="entr" presetSubtype="0" presetID="9" grpId="5" fill="hold">
                                  <p:stCondLst>
                                    <p:cond delay="0"/>
                                  </p:stCondLst>
                                  <p:iterate type="el" backwards="0">
                                    <p:tmAbs val="0"/>
                                  </p:iterate>
                                  <p:childTnLst>
                                    <p:set>
                                      <p:cBhvr>
                                        <p:cTn id="27" fill="hold"/>
                                        <p:tgtEl>
                                          <p:spTgt spid="275">
                                            <p:txEl>
                                              <p:pRg st="0" end="0"/>
                                            </p:txEl>
                                          </p:spTgt>
                                        </p:tgtEl>
                                        <p:attrNameLst>
                                          <p:attrName>style.visibility</p:attrName>
                                        </p:attrNameLst>
                                      </p:cBhvr>
                                      <p:to>
                                        <p:strVal val="visible"/>
                                      </p:to>
                                    </p:set>
                                    <p:animEffect filter="dissolve" transition="in">
                                      <p:cBhvr>
                                        <p:cTn id="28" dur="1000"/>
                                        <p:tgtEl>
                                          <p:spTgt spid="275">
                                            <p:txEl>
                                              <p:pRg st="0" end="0"/>
                                            </p:txEl>
                                          </p:spTgt>
                                        </p:tgtEl>
                                      </p:cBhvr>
                                    </p:animEffect>
                                  </p:childTnLst>
                                </p:cTn>
                              </p:par>
                            </p:childTnLst>
                          </p:cTn>
                        </p:par>
                        <p:par>
                          <p:cTn id="29" fill="hold">
                            <p:stCondLst>
                              <p:cond delay="1000"/>
                            </p:stCondLst>
                            <p:childTnLst>
                              <p:par>
                                <p:cTn id="30" nodeType="afterEffect" presetClass="entr" presetSubtype="0" presetID="9" grpId="5" fill="hold">
                                  <p:stCondLst>
                                    <p:cond delay="0"/>
                                  </p:stCondLst>
                                  <p:iterate type="el" backwards="0">
                                    <p:tmAbs val="0"/>
                                  </p:iterate>
                                  <p:childTnLst>
                                    <p:set>
                                      <p:cBhvr>
                                        <p:cTn id="31" fill="hold"/>
                                        <p:tgtEl>
                                          <p:spTgt spid="275">
                                            <p:txEl>
                                              <p:pRg st="1" end="1"/>
                                            </p:txEl>
                                          </p:spTgt>
                                        </p:tgtEl>
                                        <p:attrNameLst>
                                          <p:attrName>style.visibility</p:attrName>
                                        </p:attrNameLst>
                                      </p:cBhvr>
                                      <p:to>
                                        <p:strVal val="visible"/>
                                      </p:to>
                                    </p:set>
                                    <p:animEffect filter="dissolve" transition="in">
                                      <p:cBhvr>
                                        <p:cTn id="32" dur="1000"/>
                                        <p:tgtEl>
                                          <p:spTgt spid="275">
                                            <p:txEl>
                                              <p:pRg st="1" end="1"/>
                                            </p:txEl>
                                          </p:spTgt>
                                        </p:tgtEl>
                                      </p:cBhvr>
                                    </p:animEffect>
                                  </p:childTnLst>
                                </p:cTn>
                              </p:par>
                            </p:childTnLst>
                          </p:cTn>
                        </p:par>
                        <p:par>
                          <p:cTn id="33" fill="hold">
                            <p:stCondLst>
                              <p:cond delay="2000"/>
                            </p:stCondLst>
                            <p:childTnLst>
                              <p:par>
                                <p:cTn id="34" nodeType="afterEffect" presetClass="entr" presetSubtype="0" presetID="9" grpId="5" fill="hold">
                                  <p:stCondLst>
                                    <p:cond delay="0"/>
                                  </p:stCondLst>
                                  <p:iterate type="el" backwards="0">
                                    <p:tmAbs val="0"/>
                                  </p:iterate>
                                  <p:childTnLst>
                                    <p:set>
                                      <p:cBhvr>
                                        <p:cTn id="35" fill="hold"/>
                                        <p:tgtEl>
                                          <p:spTgt spid="275">
                                            <p:txEl>
                                              <p:pRg st="2" end="2"/>
                                            </p:txEl>
                                          </p:spTgt>
                                        </p:tgtEl>
                                        <p:attrNameLst>
                                          <p:attrName>style.visibility</p:attrName>
                                        </p:attrNameLst>
                                      </p:cBhvr>
                                      <p:to>
                                        <p:strVal val="visible"/>
                                      </p:to>
                                    </p:set>
                                    <p:animEffect filter="dissolve" transition="in">
                                      <p:cBhvr>
                                        <p:cTn id="36" dur="1000"/>
                                        <p:tgtEl>
                                          <p:spTgt spid="275">
                                            <p:txEl>
                                              <p:pRg st="2" end="2"/>
                                            </p:txEl>
                                          </p:spTgt>
                                        </p:tgtEl>
                                      </p:cBhvr>
                                    </p:animEffect>
                                  </p:childTnLst>
                                </p:cTn>
                              </p:par>
                            </p:childTnLst>
                          </p:cTn>
                        </p:par>
                        <p:par>
                          <p:cTn id="37" fill="hold">
                            <p:stCondLst>
                              <p:cond delay="3000"/>
                            </p:stCondLst>
                            <p:childTnLst>
                              <p:par>
                                <p:cTn id="38" nodeType="afterEffect" presetClass="entr" presetSubtype="0" presetID="9" grpId="5" fill="hold">
                                  <p:stCondLst>
                                    <p:cond delay="0"/>
                                  </p:stCondLst>
                                  <p:iterate type="el" backwards="0">
                                    <p:tmAbs val="0"/>
                                  </p:iterate>
                                  <p:childTnLst>
                                    <p:set>
                                      <p:cBhvr>
                                        <p:cTn id="39" fill="hold"/>
                                        <p:tgtEl>
                                          <p:spTgt spid="275">
                                            <p:txEl>
                                              <p:pRg st="3" end="3"/>
                                            </p:txEl>
                                          </p:spTgt>
                                        </p:tgtEl>
                                        <p:attrNameLst>
                                          <p:attrName>style.visibility</p:attrName>
                                        </p:attrNameLst>
                                      </p:cBhvr>
                                      <p:to>
                                        <p:strVal val="visible"/>
                                      </p:to>
                                    </p:set>
                                    <p:animEffect filter="dissolve" transition="in">
                                      <p:cBhvr>
                                        <p:cTn id="40" dur="1000"/>
                                        <p:tgtEl>
                                          <p:spTgt spid="275">
                                            <p:txEl>
                                              <p:pRg st="3" end="3"/>
                                            </p:txEl>
                                          </p:spTgt>
                                        </p:tgtEl>
                                      </p:cBhvr>
                                    </p:animEffect>
                                  </p:childTnLst>
                                </p:cTn>
                              </p:par>
                            </p:childTnLst>
                          </p:cTn>
                        </p:par>
                        <p:par>
                          <p:cTn id="41" fill="hold">
                            <p:stCondLst>
                              <p:cond delay="4000"/>
                            </p:stCondLst>
                            <p:childTnLst>
                              <p:par>
                                <p:cTn id="42" nodeType="afterEffect" presetClass="entr" presetSubtype="0" presetID="9" grpId="5" fill="hold">
                                  <p:stCondLst>
                                    <p:cond delay="0"/>
                                  </p:stCondLst>
                                  <p:iterate type="el" backwards="0">
                                    <p:tmAbs val="0"/>
                                  </p:iterate>
                                  <p:childTnLst>
                                    <p:set>
                                      <p:cBhvr>
                                        <p:cTn id="43" fill="hold"/>
                                        <p:tgtEl>
                                          <p:spTgt spid="275">
                                            <p:txEl>
                                              <p:pRg st="4" end="4"/>
                                            </p:txEl>
                                          </p:spTgt>
                                        </p:tgtEl>
                                        <p:attrNameLst>
                                          <p:attrName>style.visibility</p:attrName>
                                        </p:attrNameLst>
                                      </p:cBhvr>
                                      <p:to>
                                        <p:strVal val="visible"/>
                                      </p:to>
                                    </p:set>
                                    <p:animEffect filter="dissolve" transition="in">
                                      <p:cBhvr>
                                        <p:cTn id="44" dur="1000"/>
                                        <p:tgtEl>
                                          <p:spTgt spid="27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9" grpId="6" fill="hold">
                                  <p:stCondLst>
                                    <p:cond delay="0"/>
                                  </p:stCondLst>
                                  <p:iterate type="el" backwards="0">
                                    <p:tmAbs val="0"/>
                                  </p:iterate>
                                  <p:childTnLst>
                                    <p:set>
                                      <p:cBhvr>
                                        <p:cTn id="48" fill="hold"/>
                                        <p:tgtEl>
                                          <p:spTgt spid="276"/>
                                        </p:tgtEl>
                                        <p:attrNameLst>
                                          <p:attrName>style.visibility</p:attrName>
                                        </p:attrNameLst>
                                      </p:cBhvr>
                                      <p:to>
                                        <p:strVal val="visible"/>
                                      </p:to>
                                    </p:set>
                                    <p:animEffect filter="dissolve" transition="in">
                                      <p:cBhvr>
                                        <p:cTn id="49"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5"/>
      <p:bldP build="whole" bldLvl="1" animBg="1" rev="0" advAuto="0" spid="272" grpId="3"/>
      <p:bldP build="whole" bldLvl="1" animBg="1" rev="0" advAuto="0" spid="274" grpId="1"/>
      <p:bldP build="whole" bldLvl="1" animBg="1" rev="0" advAuto="0" spid="273" grpId="4"/>
      <p:bldP build="whole" bldLvl="1" animBg="1" rev="0" advAuto="0" spid="271" grpId="2"/>
      <p:bldP build="whole" bldLvl="1" animBg="1" rev="0" advAuto="0" spid="276" grpId="6"/>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nvSpPr>
        <p:spPr>
          <a:xfrm>
            <a:off x="0" y="2374900"/>
            <a:ext cx="24307800" cy="0"/>
          </a:xfrm>
          <a:prstGeom prst="line">
            <a:avLst/>
          </a:prstGeom>
          <a:ln w="12700">
            <a:solidFill/>
            <a:miter lim="400000"/>
          </a:ln>
        </p:spPr>
        <p:txBody>
          <a:bodyPr lIns="0" tIns="0" rIns="0" bIns="0" anchor="ctr"/>
          <a:lstStyle/>
          <a:p>
            <a:pPr lvl="0"/>
          </a:p>
        </p:txBody>
      </p:sp>
      <p:pic>
        <p:nvPicPr>
          <p:cNvPr id="281"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282" name="Shape 282"/>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283"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284"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285" name="Shape 285"/>
          <p:cNvSpPr/>
          <p:nvPr/>
        </p:nvSpPr>
        <p:spPr>
          <a:xfrm>
            <a:off x="190500" y="3879849"/>
            <a:ext cx="24003000" cy="8521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457200" marR="457200">
              <a:defRPr sz="1800"/>
            </a:pPr>
            <a:r>
              <a:rPr b="1" sz="4300">
                <a:latin typeface="Cambria"/>
                <a:ea typeface="Cambria"/>
                <a:cs typeface="Cambria"/>
                <a:sym typeface="Cambria"/>
              </a:rPr>
              <a:t>GEO Science and Technology Committee (2011)</a:t>
            </a:r>
            <a:r>
              <a:rPr sz="4300">
                <a:latin typeface="Cambria"/>
                <a:ea typeface="Cambria"/>
                <a:cs typeface="Cambria"/>
                <a:sym typeface="Cambria"/>
              </a:rPr>
              <a:t>:</a:t>
            </a:r>
            <a:endParaRPr sz="4300">
              <a:latin typeface="Cambria"/>
              <a:ea typeface="Cambria"/>
              <a:cs typeface="Cambria"/>
              <a:sym typeface="Cambria"/>
            </a:endParaRPr>
          </a:p>
          <a:p>
            <a:pPr lvl="0" marL="457200" marR="457200">
              <a:defRPr sz="1800"/>
            </a:pPr>
            <a:r>
              <a:rPr b="1" i="1" sz="4300">
                <a:latin typeface="Cambria"/>
                <a:ea typeface="Cambria"/>
                <a:cs typeface="Cambria"/>
                <a:sym typeface="Cambria"/>
              </a:rPr>
              <a:t>Geographic</a:t>
            </a:r>
            <a:r>
              <a:rPr sz="4300">
                <a:latin typeface="Cambria"/>
                <a:ea typeface="Cambria"/>
                <a:cs typeface="Cambria"/>
                <a:sym typeface="Cambria"/>
              </a:rPr>
              <a:t>: Observation systems or data set  has good coverage in one geographic region or country but not in others</a:t>
            </a:r>
            <a:endParaRPr sz="4300">
              <a:latin typeface="Cambria"/>
              <a:ea typeface="Cambria"/>
              <a:cs typeface="Cambria"/>
              <a:sym typeface="Cambria"/>
            </a:endParaRPr>
          </a:p>
          <a:p>
            <a:pPr lvl="0" marL="457200" marR="457200">
              <a:defRPr sz="1800"/>
            </a:pPr>
            <a:r>
              <a:rPr b="1" i="1" sz="4300">
                <a:latin typeface="Cambria"/>
                <a:ea typeface="Cambria"/>
                <a:cs typeface="Cambria"/>
                <a:sym typeface="Cambria"/>
              </a:rPr>
              <a:t>Observational</a:t>
            </a:r>
            <a:r>
              <a:rPr sz="4300">
                <a:latin typeface="Cambria"/>
                <a:ea typeface="Cambria"/>
                <a:cs typeface="Cambria"/>
                <a:sym typeface="Cambria"/>
              </a:rPr>
              <a:t>: Observation technologies or systems are not available or have not been sufficiently developed for key analytes or issues of global importance.</a:t>
            </a:r>
            <a:endParaRPr sz="4300">
              <a:latin typeface="Cambria"/>
              <a:ea typeface="Cambria"/>
              <a:cs typeface="Cambria"/>
              <a:sym typeface="Cambria"/>
            </a:endParaRPr>
          </a:p>
          <a:p>
            <a:pPr lvl="0" marL="457200" marR="457200">
              <a:defRPr sz="1800"/>
            </a:pPr>
            <a:r>
              <a:rPr b="1" i="1" sz="4300">
                <a:latin typeface="Cambria"/>
                <a:ea typeface="Cambria"/>
                <a:cs typeface="Cambria"/>
                <a:sym typeface="Cambria"/>
              </a:rPr>
              <a:t>Structural</a:t>
            </a:r>
            <a:r>
              <a:rPr sz="4300">
                <a:latin typeface="Cambria"/>
                <a:ea typeface="Cambria"/>
                <a:cs typeface="Cambria"/>
                <a:sym typeface="Cambria"/>
              </a:rPr>
              <a:t>: Structural gaps are internal to GEOSS eg. Missing tasks required to meet our targets. Tasks or products not meeting expectations from other components of GEOSS (this may be common when analysis is done across SBAs).</a:t>
            </a:r>
            <a:endParaRPr sz="4300">
              <a:latin typeface="Cambria"/>
              <a:ea typeface="Cambria"/>
              <a:cs typeface="Cambria"/>
              <a:sym typeface="Cambria"/>
            </a:endParaRPr>
          </a:p>
          <a:p>
            <a:pPr lvl="0" marL="457200" marR="457200">
              <a:defRPr sz="1800"/>
            </a:pPr>
            <a:r>
              <a:rPr b="1" i="1" sz="4300">
                <a:latin typeface="Cambria"/>
                <a:ea typeface="Cambria"/>
                <a:cs typeface="Cambria"/>
                <a:sym typeface="Cambria"/>
              </a:rPr>
              <a:t>Qualitative/quantitative</a:t>
            </a:r>
            <a:r>
              <a:rPr sz="4300">
                <a:latin typeface="Cambria"/>
                <a:ea typeface="Cambria"/>
                <a:cs typeface="Cambria"/>
                <a:sym typeface="Cambria"/>
              </a:rPr>
              <a:t>: Product exists but at insufficient timeliness, frequency or quality for use in key products or utility for other GEOSS components</a:t>
            </a:r>
            <a:endParaRPr sz="4300">
              <a:latin typeface="Cambria"/>
              <a:ea typeface="Cambria"/>
              <a:cs typeface="Cambria"/>
              <a:sym typeface="Cambria"/>
            </a:endParaRPr>
          </a:p>
          <a:p>
            <a:pPr lvl="0" marL="457200" marR="457200">
              <a:defRPr sz="1800"/>
            </a:pPr>
            <a:r>
              <a:rPr b="1" i="1" sz="4300">
                <a:latin typeface="Cambria"/>
                <a:ea typeface="Cambria"/>
                <a:cs typeface="Cambria"/>
                <a:sym typeface="Cambria"/>
              </a:rPr>
              <a:t>Capacity</a:t>
            </a:r>
            <a:r>
              <a:rPr sz="4300">
                <a:latin typeface="Cambria"/>
                <a:ea typeface="Cambria"/>
                <a:cs typeface="Cambria"/>
                <a:sym typeface="Cambria"/>
              </a:rPr>
              <a:t>: Products are available but there is insufficient technical capacity or capability to make use of such products.</a:t>
            </a:r>
            <a:endParaRPr sz="4300">
              <a:latin typeface="Cambria"/>
              <a:ea typeface="Cambria"/>
              <a:cs typeface="Cambria"/>
              <a:sym typeface="Cambria"/>
            </a:endParaRPr>
          </a:p>
        </p:txBody>
      </p:sp>
      <p:sp>
        <p:nvSpPr>
          <p:cNvPr id="286" name="Shape 286"/>
          <p:cNvSpPr/>
          <p:nvPr/>
        </p:nvSpPr>
        <p:spPr>
          <a:xfrm>
            <a:off x="190500" y="2667000"/>
            <a:ext cx="24003000" cy="95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sz="5800">
                <a:latin typeface="Trebuchet MS"/>
                <a:ea typeface="Trebuchet MS"/>
                <a:cs typeface="Trebuchet MS"/>
                <a:sym typeface="Trebuchet MS"/>
              </a:defRPr>
            </a:lvl1pPr>
          </a:lstStyle>
          <a:p>
            <a:pPr lvl="0">
              <a:defRPr sz="1800"/>
            </a:pPr>
            <a:r>
              <a:rPr sz="5800"/>
              <a:t>Gap Analysis: Types of Gaps for ConnectinGEO:</a:t>
            </a:r>
          </a:p>
        </p:txBody>
      </p:sp>
      <p:sp>
        <p:nvSpPr>
          <p:cNvPr id="287" name="Shape 287"/>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288" name="Shape 288"/>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86"/>
                                        </p:tgtEl>
                                        <p:attrNameLst>
                                          <p:attrName>style.visibility</p:attrName>
                                        </p:attrNameLst>
                                      </p:cBhvr>
                                      <p:to>
                                        <p:strVal val="visible"/>
                                      </p:to>
                                    </p:set>
                                    <p:animEffect filter="dissolve" transition="in">
                                      <p:cBhvr>
                                        <p:cTn id="7" dur="10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85"/>
                                        </p:tgtEl>
                                        <p:attrNameLst>
                                          <p:attrName>style.visibility</p:attrName>
                                        </p:attrNameLst>
                                      </p:cBhvr>
                                      <p:to>
                                        <p:strVal val="visible"/>
                                      </p:to>
                                    </p:set>
                                    <p:animEffect filter="dissolve" transition="in">
                                      <p:cBhvr>
                                        <p:cTn id="12"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P build="whole" bldLvl="1" animBg="1" rev="0" advAuto="0" spid="285"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0" y="2374900"/>
            <a:ext cx="24307800" cy="0"/>
          </a:xfrm>
          <a:prstGeom prst="line">
            <a:avLst/>
          </a:prstGeom>
          <a:ln w="12700">
            <a:solidFill/>
            <a:miter lim="400000"/>
          </a:ln>
        </p:spPr>
        <p:txBody>
          <a:bodyPr lIns="0" tIns="0" rIns="0" bIns="0" anchor="ctr"/>
          <a:lstStyle/>
          <a:p>
            <a:pPr lvl="0"/>
          </a:p>
        </p:txBody>
      </p:sp>
      <p:pic>
        <p:nvPicPr>
          <p:cNvPr id="57"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58" name="Shape 58"/>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59"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60"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61" name="Shape 61"/>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62" name="Shape 62"/>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63" name="Shape 63"/>
          <p:cNvSpPr/>
          <p:nvPr/>
        </p:nvSpPr>
        <p:spPr>
          <a:xfrm>
            <a:off x="292100" y="2667000"/>
            <a:ext cx="237236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Why do we want to know EVs?</a:t>
            </a:r>
          </a:p>
        </p:txBody>
      </p:sp>
      <p:sp>
        <p:nvSpPr>
          <p:cNvPr id="64" name="Shape 64"/>
          <p:cNvSpPr/>
          <p:nvPr/>
        </p:nvSpPr>
        <p:spPr>
          <a:xfrm>
            <a:off x="342900" y="3854449"/>
            <a:ext cx="23622001"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33400" indent="-533400" defTabSz="825500">
              <a:buSzPct val="125000"/>
              <a:buChar char="•"/>
              <a:defRPr sz="1800"/>
            </a:pPr>
            <a:r>
              <a:rPr sz="4400">
                <a:solidFill>
                  <a:srgbClr val="1A5078"/>
                </a:solidFill>
                <a:latin typeface="Trebuchet MS"/>
                <a:ea typeface="Trebuchet MS"/>
                <a:cs typeface="Trebuchet MS"/>
                <a:sym typeface="Trebuchet MS"/>
              </a:rPr>
              <a:t>to make sure we know what to measure: prioritizing</a:t>
            </a:r>
            <a:endParaRPr i="1" sz="4400">
              <a:solidFill>
                <a:srgbClr val="1A5078"/>
              </a:solidFill>
              <a:latin typeface="Trebuchet MS"/>
              <a:ea typeface="Trebuchet MS"/>
              <a:cs typeface="Trebuchet MS"/>
              <a:sym typeface="Trebuchet MS"/>
            </a:endParaRPr>
          </a:p>
          <a:p>
            <a:pPr lvl="0" marL="533400" indent="-533400" defTabSz="825500">
              <a:buSzPct val="125000"/>
              <a:buChar char="•"/>
              <a:defRPr sz="1800"/>
            </a:pPr>
            <a:r>
              <a:rPr sz="4400">
                <a:solidFill>
                  <a:srgbClr val="1A5078"/>
                </a:solidFill>
                <a:latin typeface="Trebuchet MS"/>
                <a:ea typeface="Trebuchet MS"/>
                <a:cs typeface="Trebuchet MS"/>
                <a:sym typeface="Trebuchet MS"/>
              </a:rPr>
              <a:t>to make sure we measure what is needed: gap analysis</a:t>
            </a:r>
          </a:p>
        </p:txBody>
      </p:sp>
      <p:sp>
        <p:nvSpPr>
          <p:cNvPr id="65" name="Shape 65"/>
          <p:cNvSpPr/>
          <p:nvPr/>
        </p:nvSpPr>
        <p:spPr>
          <a:xfrm>
            <a:off x="342900" y="6172199"/>
            <a:ext cx="23622001" cy="340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b="1" sz="4800">
                <a:solidFill>
                  <a:srgbClr val="1A5078"/>
                </a:solidFill>
                <a:latin typeface="Trebuchet MS"/>
                <a:ea typeface="Trebuchet MS"/>
                <a:cs typeface="Trebuchet MS"/>
                <a:sym typeface="Trebuchet MS"/>
              </a:rPr>
              <a:t>Efforts to determine EVs are not new:</a:t>
            </a:r>
            <a:endParaRPr b="1" sz="4800">
              <a:solidFill>
                <a:srgbClr val="1A5078"/>
              </a:solidFill>
              <a:latin typeface="Trebuchet MS"/>
              <a:ea typeface="Trebuchet MS"/>
              <a:cs typeface="Trebuchet MS"/>
              <a:sym typeface="Trebuchet MS"/>
            </a:endParaRPr>
          </a:p>
          <a:p>
            <a:pPr lvl="0" marL="751051" indent="-433551" defTabSz="825500">
              <a:buSzPct val="171000"/>
              <a:buChar char="•"/>
              <a:defRPr sz="1800"/>
            </a:pPr>
            <a:r>
              <a:rPr sz="4400">
                <a:solidFill>
                  <a:srgbClr val="1A5078"/>
                </a:solidFill>
                <a:latin typeface="Trebuchet MS"/>
                <a:ea typeface="Trebuchet MS"/>
                <a:cs typeface="Trebuchet MS"/>
                <a:sym typeface="Trebuchet MS"/>
              </a:rPr>
              <a:t>Integrated Global Observing Strategy (IGOS) had the goal to ensure comprehensive monitoring of what is essential,  </a:t>
            </a:r>
            <a:endParaRPr sz="4400">
              <a:solidFill>
                <a:srgbClr val="1A5078"/>
              </a:solidFill>
              <a:latin typeface="Trebuchet MS"/>
              <a:ea typeface="Trebuchet MS"/>
              <a:cs typeface="Trebuchet MS"/>
              <a:sym typeface="Trebuchet MS"/>
            </a:endParaRPr>
          </a:p>
          <a:p>
            <a:pPr lvl="0" marL="751051" indent="-433551" defTabSz="825500">
              <a:buSzPct val="171000"/>
              <a:buChar char="•"/>
              <a:defRPr sz="1800"/>
            </a:pPr>
            <a:r>
              <a:rPr sz="4400">
                <a:solidFill>
                  <a:srgbClr val="1A5078"/>
                </a:solidFill>
                <a:latin typeface="Trebuchet MS"/>
                <a:ea typeface="Trebuchet MS"/>
                <a:cs typeface="Trebuchet MS"/>
                <a:sym typeface="Trebuchet MS"/>
              </a:rPr>
              <a:t>IGOS-Partnership (IGOSP) Themes had the main goal to determine the variables that need to be monitored to address a societally relevant issue.</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3">
                                            <p:bg/>
                                          </p:spTgt>
                                        </p:tgtEl>
                                        <p:attrNameLst>
                                          <p:attrName>style.visibility</p:attrName>
                                        </p:attrNameLst>
                                      </p:cBhvr>
                                      <p:to>
                                        <p:strVal val="visible"/>
                                      </p:to>
                                    </p:set>
                                    <p:animEffect filter="dissolve" transition="in">
                                      <p:cBhvr>
                                        <p:cTn id="7" dur="1000"/>
                                        <p:tgtEl>
                                          <p:spTgt spid="63">
                                            <p:bg/>
                                          </p:spTgt>
                                        </p:tgtEl>
                                      </p:cBhvr>
                                    </p:animEffect>
                                  </p:childTnLst>
                                </p:cTn>
                              </p:par>
                              <p:par>
                                <p:cTn id="8" presetClass="entr" presetSubtype="0" presetID="9" grpId="1" fill="hold">
                                  <p:stCondLst>
                                    <p:cond delay="0"/>
                                  </p:stCondLst>
                                  <p:iterate type="el" backwards="0">
                                    <p:tmAbs val="0"/>
                                  </p:iterate>
                                  <p:childTnLst>
                                    <p:set>
                                      <p:cBhvr>
                                        <p:cTn id="9" fill="hold"/>
                                        <p:tgtEl>
                                          <p:spTgt spid="63">
                                            <p:txEl>
                                              <p:pRg st="0" end="0"/>
                                            </p:txEl>
                                          </p:spTgt>
                                        </p:tgtEl>
                                        <p:attrNameLst>
                                          <p:attrName>style.visibility</p:attrName>
                                        </p:attrNameLst>
                                      </p:cBhvr>
                                      <p:to>
                                        <p:strVal val="visible"/>
                                      </p:to>
                                    </p:set>
                                    <p:animEffect filter="dissolve" transition="in">
                                      <p:cBhvr>
                                        <p:cTn id="10" dur="1000"/>
                                        <p:tgtEl>
                                          <p:spTgt spid="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2" fill="hold">
                                  <p:stCondLst>
                                    <p:cond delay="0"/>
                                  </p:stCondLst>
                                  <p:iterate type="el" backwards="0">
                                    <p:tmAbs val="0"/>
                                  </p:iterate>
                                  <p:childTnLst>
                                    <p:set>
                                      <p:cBhvr>
                                        <p:cTn id="14" fill="hold"/>
                                        <p:tgtEl>
                                          <p:spTgt spid="64">
                                            <p:bg/>
                                          </p:spTgt>
                                        </p:tgtEl>
                                        <p:attrNameLst>
                                          <p:attrName>style.visibility</p:attrName>
                                        </p:attrNameLst>
                                      </p:cBhvr>
                                      <p:to>
                                        <p:strVal val="visible"/>
                                      </p:to>
                                    </p:set>
                                    <p:animEffect filter="dissolve" transition="in">
                                      <p:cBhvr>
                                        <p:cTn id="15" dur="1000"/>
                                        <p:tgtEl>
                                          <p:spTgt spid="64">
                                            <p:bg/>
                                          </p:spTgt>
                                        </p:tgtEl>
                                      </p:cBhvr>
                                    </p:animEffect>
                                  </p:childTnLst>
                                </p:cTn>
                              </p:par>
                              <p:par>
                                <p:cTn id="16" presetClass="entr" presetSubtype="0" presetID="9" grpId="2" fill="hold">
                                  <p:stCondLst>
                                    <p:cond delay="0"/>
                                  </p:stCondLst>
                                  <p:iterate type="el" backwards="0">
                                    <p:tmAbs val="0"/>
                                  </p:iterate>
                                  <p:childTnLst>
                                    <p:set>
                                      <p:cBhvr>
                                        <p:cTn id="17" fill="hold"/>
                                        <p:tgtEl>
                                          <p:spTgt spid="64">
                                            <p:txEl>
                                              <p:pRg st="0" end="0"/>
                                            </p:txEl>
                                          </p:spTgt>
                                        </p:tgtEl>
                                        <p:attrNameLst>
                                          <p:attrName>style.visibility</p:attrName>
                                        </p:attrNameLst>
                                      </p:cBhvr>
                                      <p:to>
                                        <p:strVal val="visible"/>
                                      </p:to>
                                    </p:set>
                                    <p:animEffect filter="dissolve" transition="in">
                                      <p:cBhvr>
                                        <p:cTn id="18" dur="1000"/>
                                        <p:tgtEl>
                                          <p:spTgt spid="6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9" grpId="2" fill="hold">
                                  <p:stCondLst>
                                    <p:cond delay="0"/>
                                  </p:stCondLst>
                                  <p:iterate type="el" backwards="0">
                                    <p:tmAbs val="0"/>
                                  </p:iterate>
                                  <p:childTnLst>
                                    <p:set>
                                      <p:cBhvr>
                                        <p:cTn id="22" fill="hold"/>
                                        <p:tgtEl>
                                          <p:spTgt spid="64">
                                            <p:txEl>
                                              <p:pRg st="1" end="1"/>
                                            </p:txEl>
                                          </p:spTgt>
                                        </p:tgtEl>
                                        <p:attrNameLst>
                                          <p:attrName>style.visibility</p:attrName>
                                        </p:attrNameLst>
                                      </p:cBhvr>
                                      <p:to>
                                        <p:strVal val="visible"/>
                                      </p:to>
                                    </p:set>
                                    <p:animEffect filter="dissolve" transition="in">
                                      <p:cBhvr>
                                        <p:cTn id="23" dur="1000"/>
                                        <p:tgtEl>
                                          <p:spTgt spid="6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9" grpId="3" fill="hold">
                                  <p:stCondLst>
                                    <p:cond delay="0"/>
                                  </p:stCondLst>
                                  <p:iterate type="el" backwards="0">
                                    <p:tmAbs val="0"/>
                                  </p:iterate>
                                  <p:childTnLst>
                                    <p:set>
                                      <p:cBhvr>
                                        <p:cTn id="27" fill="hold"/>
                                        <p:tgtEl>
                                          <p:spTgt spid="65"/>
                                        </p:tgtEl>
                                        <p:attrNameLst>
                                          <p:attrName>style.visibility</p:attrName>
                                        </p:attrNameLst>
                                      </p:cBhvr>
                                      <p:to>
                                        <p:strVal val="visible"/>
                                      </p:to>
                                    </p:set>
                                    <p:animEffect filter="dissolve" transition="in">
                                      <p:cBhvr>
                                        <p:cTn id="28"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 grpId="2"/>
      <p:bldP build="p" bldLvl="5" animBg="1" rev="0" advAuto="0" spid="63" grpId="1"/>
      <p:bldP build="whole" bldLvl="1" animBg="1" rev="0" advAuto="0" spid="65"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nvSpPr>
        <p:spPr>
          <a:xfrm>
            <a:off x="0" y="2374900"/>
            <a:ext cx="24307800" cy="0"/>
          </a:xfrm>
          <a:prstGeom prst="line">
            <a:avLst/>
          </a:prstGeom>
          <a:ln w="12700">
            <a:solidFill/>
            <a:miter lim="400000"/>
          </a:ln>
        </p:spPr>
        <p:txBody>
          <a:bodyPr lIns="0" tIns="0" rIns="0" bIns="0" anchor="ctr"/>
          <a:lstStyle/>
          <a:p>
            <a:pPr lvl="0"/>
          </a:p>
        </p:txBody>
      </p:sp>
      <p:pic>
        <p:nvPicPr>
          <p:cNvPr id="291"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292" name="Shape 292"/>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293"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294"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295" name="Shape 295"/>
          <p:cNvSpPr/>
          <p:nvPr/>
        </p:nvSpPr>
        <p:spPr>
          <a:xfrm>
            <a:off x="190500" y="3835400"/>
            <a:ext cx="24003000" cy="1803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b="1" sz="5800">
                <a:latin typeface="Trebuchet MS"/>
                <a:ea typeface="Trebuchet MS"/>
                <a:cs typeface="Trebuchet MS"/>
                <a:sym typeface="Trebuchet MS"/>
              </a:rPr>
              <a:t>Information and Knowledge (IK) Gap</a:t>
            </a:r>
            <a:r>
              <a:rPr sz="5800">
                <a:latin typeface="Trebuchet MS"/>
                <a:ea typeface="Trebuchet MS"/>
                <a:cs typeface="Trebuchet MS"/>
                <a:sym typeface="Trebuchet MS"/>
              </a:rPr>
              <a:t>:</a:t>
            </a:r>
            <a:endParaRPr sz="5800">
              <a:latin typeface="Trebuchet MS"/>
              <a:ea typeface="Trebuchet MS"/>
              <a:cs typeface="Trebuchet MS"/>
              <a:sym typeface="Trebuchet MS"/>
            </a:endParaRPr>
          </a:p>
          <a:p>
            <a:pPr lvl="0" defTabSz="825500">
              <a:defRPr sz="1800"/>
            </a:pPr>
            <a:r>
              <a:rPr sz="5800">
                <a:latin typeface="Trebuchet MS"/>
                <a:ea typeface="Trebuchet MS"/>
                <a:cs typeface="Trebuchet MS"/>
                <a:sym typeface="Trebuchet MS"/>
              </a:rPr>
              <a:t>An information missing that is needed to make an informed decision</a:t>
            </a:r>
          </a:p>
        </p:txBody>
      </p:sp>
      <p:sp>
        <p:nvSpPr>
          <p:cNvPr id="296" name="Shape 296"/>
          <p:cNvSpPr/>
          <p:nvPr/>
        </p:nvSpPr>
        <p:spPr>
          <a:xfrm>
            <a:off x="190500" y="8585200"/>
            <a:ext cx="24003000" cy="3505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b="1" sz="5800">
                <a:latin typeface="Trebuchet MS"/>
                <a:ea typeface="Trebuchet MS"/>
                <a:cs typeface="Trebuchet MS"/>
                <a:sym typeface="Trebuchet MS"/>
              </a:rPr>
              <a:t>Observation (O) Gap</a:t>
            </a:r>
            <a:r>
              <a:rPr sz="5800">
                <a:latin typeface="Trebuchet MS"/>
                <a:ea typeface="Trebuchet MS"/>
                <a:cs typeface="Trebuchet MS"/>
                <a:sym typeface="Trebuchet MS"/>
              </a:rPr>
              <a:t>:</a:t>
            </a:r>
            <a:endParaRPr sz="5800">
              <a:latin typeface="Trebuchet MS"/>
              <a:ea typeface="Trebuchet MS"/>
              <a:cs typeface="Trebuchet MS"/>
              <a:sym typeface="Trebuchet MS"/>
            </a:endParaRPr>
          </a:p>
          <a:p>
            <a:pPr lvl="0" defTabSz="825500">
              <a:defRPr sz="1800"/>
            </a:pPr>
            <a:r>
              <a:rPr sz="5800">
                <a:latin typeface="Trebuchet MS"/>
                <a:ea typeface="Trebuchet MS"/>
                <a:cs typeface="Trebuchet MS"/>
                <a:sym typeface="Trebuchet MS"/>
              </a:rPr>
              <a:t>An observation (with required specifications) of an (essential) variable missing that is required to by an indicator in a relevant metric or an application generating the information needed by a user.</a:t>
            </a:r>
          </a:p>
        </p:txBody>
      </p:sp>
      <p:sp>
        <p:nvSpPr>
          <p:cNvPr id="297" name="Shape 297"/>
          <p:cNvSpPr/>
          <p:nvPr/>
        </p:nvSpPr>
        <p:spPr>
          <a:xfrm>
            <a:off x="177800" y="2736850"/>
            <a:ext cx="24003000" cy="95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sz="5800">
                <a:latin typeface="Trebuchet MS"/>
                <a:ea typeface="Trebuchet MS"/>
                <a:cs typeface="Trebuchet MS"/>
                <a:sym typeface="Trebuchet MS"/>
              </a:defRPr>
            </a:lvl1pPr>
          </a:lstStyle>
          <a:p>
            <a:pPr lvl="0">
              <a:defRPr sz="1800"/>
            </a:pPr>
            <a:r>
              <a:rPr sz="5800"/>
              <a:t>Gap Analysis: Types of Gaps for ConnectinGEO:</a:t>
            </a:r>
          </a:p>
        </p:txBody>
      </p:sp>
      <p:sp>
        <p:nvSpPr>
          <p:cNvPr id="298" name="Shape 298"/>
          <p:cNvSpPr/>
          <p:nvPr/>
        </p:nvSpPr>
        <p:spPr>
          <a:xfrm>
            <a:off x="190500" y="5854700"/>
            <a:ext cx="24003000" cy="2654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b="1" sz="5800">
                <a:latin typeface="Trebuchet MS"/>
                <a:ea typeface="Trebuchet MS"/>
                <a:cs typeface="Trebuchet MS"/>
                <a:sym typeface="Trebuchet MS"/>
              </a:rPr>
              <a:t>Capability/Technology/Tool (CTT) Gap</a:t>
            </a:r>
            <a:r>
              <a:rPr sz="5800">
                <a:latin typeface="Trebuchet MS"/>
                <a:ea typeface="Trebuchet MS"/>
                <a:cs typeface="Trebuchet MS"/>
                <a:sym typeface="Trebuchet MS"/>
              </a:rPr>
              <a:t>:</a:t>
            </a:r>
            <a:endParaRPr sz="5800">
              <a:latin typeface="Trebuchet MS"/>
              <a:ea typeface="Trebuchet MS"/>
              <a:cs typeface="Trebuchet MS"/>
              <a:sym typeface="Trebuchet MS"/>
            </a:endParaRPr>
          </a:p>
          <a:p>
            <a:pPr lvl="0" defTabSz="825500">
              <a:defRPr sz="1800"/>
            </a:pPr>
            <a:r>
              <a:rPr sz="5800">
                <a:latin typeface="Trebuchet MS"/>
                <a:ea typeface="Trebuchet MS"/>
                <a:cs typeface="Trebuchet MS"/>
                <a:sym typeface="Trebuchet MS"/>
              </a:rPr>
              <a:t>An capability/technology/tool missing that is required to provide information required to achieve agreed upon societal goals.</a:t>
            </a:r>
          </a:p>
        </p:txBody>
      </p:sp>
      <p:sp>
        <p:nvSpPr>
          <p:cNvPr id="299" name="Shape 299"/>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300" name="Shape 300"/>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97"/>
                                        </p:tgtEl>
                                        <p:attrNameLst>
                                          <p:attrName>style.visibility</p:attrName>
                                        </p:attrNameLst>
                                      </p:cBhvr>
                                      <p:to>
                                        <p:strVal val="visible"/>
                                      </p:to>
                                    </p:set>
                                    <p:animEffect filter="dissolve" transition="in">
                                      <p:cBhvr>
                                        <p:cTn id="7" dur="1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95"/>
                                        </p:tgtEl>
                                        <p:attrNameLst>
                                          <p:attrName>style.visibility</p:attrName>
                                        </p:attrNameLst>
                                      </p:cBhvr>
                                      <p:to>
                                        <p:strVal val="visible"/>
                                      </p:to>
                                    </p:set>
                                    <p:animEffect filter="dissolve" transition="in">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298"/>
                                        </p:tgtEl>
                                        <p:attrNameLst>
                                          <p:attrName>style.visibility</p:attrName>
                                        </p:attrNameLst>
                                      </p:cBhvr>
                                      <p:to>
                                        <p:strVal val="visible"/>
                                      </p:to>
                                    </p:set>
                                    <p:animEffect filter="dissolve" transition="in">
                                      <p:cBhvr>
                                        <p:cTn id="17" dur="1000"/>
                                        <p:tgtEl>
                                          <p:spTgt spid="29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296"/>
                                        </p:tgtEl>
                                        <p:attrNameLst>
                                          <p:attrName>style.visibility</p:attrName>
                                        </p:attrNameLst>
                                      </p:cBhvr>
                                      <p:to>
                                        <p:strVal val="visible"/>
                                      </p:to>
                                    </p:set>
                                    <p:animEffect filter="dissolve" transition="in">
                                      <p:cBhvr>
                                        <p:cTn id="22"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2"/>
      <p:bldP build="whole" bldLvl="1" animBg="1" rev="0" advAuto="0" spid="298" grpId="3"/>
      <p:bldP build="whole" bldLvl="1" animBg="1" rev="0" advAuto="0" spid="297" grpId="1"/>
      <p:bldP build="whole" bldLvl="1" animBg="1" rev="0" advAuto="0" spid="296" grpId="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0" y="2374900"/>
            <a:ext cx="24307800" cy="0"/>
          </a:xfrm>
          <a:prstGeom prst="line">
            <a:avLst/>
          </a:prstGeom>
          <a:ln w="12700">
            <a:solidFill/>
            <a:miter lim="400000"/>
          </a:ln>
        </p:spPr>
        <p:txBody>
          <a:bodyPr lIns="0" tIns="0" rIns="0" bIns="0" anchor="ctr"/>
          <a:lstStyle/>
          <a:p>
            <a:pPr lvl="0"/>
          </a:p>
        </p:txBody>
      </p:sp>
      <p:pic>
        <p:nvPicPr>
          <p:cNvPr id="303"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304" name="Shape 304"/>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305"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306"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307" name="Shape 307"/>
          <p:cNvSpPr/>
          <p:nvPr/>
        </p:nvSpPr>
        <p:spPr>
          <a:xfrm>
            <a:off x="194133" y="2679700"/>
            <a:ext cx="24003001" cy="3505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sz="5800">
                <a:latin typeface="Trebuchet MS"/>
                <a:ea typeface="Trebuchet MS"/>
                <a:cs typeface="Trebuchet MS"/>
                <a:sym typeface="Trebuchet MS"/>
              </a:rPr>
              <a:t>Gap Analysis Methodology: </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Compare what is available to what is needed</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Take an “layered” approach”: IK Gaps -&gt; CTT Gaps -&gt; O Gaps</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Details being worked out</a:t>
            </a:r>
          </a:p>
        </p:txBody>
      </p:sp>
      <p:sp>
        <p:nvSpPr>
          <p:cNvPr id="308" name="Shape 308"/>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309" name="Shape 309"/>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307">
                                            <p:bg/>
                                          </p:spTgt>
                                        </p:tgtEl>
                                        <p:attrNameLst>
                                          <p:attrName>style.visibility</p:attrName>
                                        </p:attrNameLst>
                                      </p:cBhvr>
                                      <p:to>
                                        <p:strVal val="visible"/>
                                      </p:to>
                                    </p:set>
                                    <p:animEffect filter="dissolve" transition="in">
                                      <p:cBhvr>
                                        <p:cTn id="7" dur="1000"/>
                                        <p:tgtEl>
                                          <p:spTgt spid="307">
                                            <p:bg/>
                                          </p:spTgt>
                                        </p:tgtEl>
                                      </p:cBhvr>
                                    </p:animEffect>
                                  </p:childTnLst>
                                </p:cTn>
                              </p:par>
                              <p:par>
                                <p:cTn id="8" presetClass="entr" presetSubtype="0" presetID="9" grpId="1" fill="hold">
                                  <p:stCondLst>
                                    <p:cond delay="0"/>
                                  </p:stCondLst>
                                  <p:iterate type="el" backwards="0">
                                    <p:tmAbs val="0"/>
                                  </p:iterate>
                                  <p:childTnLst>
                                    <p:set>
                                      <p:cBhvr>
                                        <p:cTn id="9" fill="hold"/>
                                        <p:tgtEl>
                                          <p:spTgt spid="307">
                                            <p:txEl>
                                              <p:pRg st="0" end="0"/>
                                            </p:txEl>
                                          </p:spTgt>
                                        </p:tgtEl>
                                        <p:attrNameLst>
                                          <p:attrName>style.visibility</p:attrName>
                                        </p:attrNameLst>
                                      </p:cBhvr>
                                      <p:to>
                                        <p:strVal val="visible"/>
                                      </p:to>
                                    </p:set>
                                    <p:animEffect filter="dissolve" transition="in">
                                      <p:cBhvr>
                                        <p:cTn id="10" dur="1000"/>
                                        <p:tgtEl>
                                          <p:spTgt spid="3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307">
                                            <p:txEl>
                                              <p:pRg st="1" end="1"/>
                                            </p:txEl>
                                          </p:spTgt>
                                        </p:tgtEl>
                                        <p:attrNameLst>
                                          <p:attrName>style.visibility</p:attrName>
                                        </p:attrNameLst>
                                      </p:cBhvr>
                                      <p:to>
                                        <p:strVal val="visible"/>
                                      </p:to>
                                    </p:set>
                                    <p:animEffect filter="dissolve" transition="in">
                                      <p:cBhvr>
                                        <p:cTn id="15" dur="1000"/>
                                        <p:tgtEl>
                                          <p:spTgt spid="3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307">
                                            <p:txEl>
                                              <p:pRg st="2" end="2"/>
                                            </p:txEl>
                                          </p:spTgt>
                                        </p:tgtEl>
                                        <p:attrNameLst>
                                          <p:attrName>style.visibility</p:attrName>
                                        </p:attrNameLst>
                                      </p:cBhvr>
                                      <p:to>
                                        <p:strVal val="visible"/>
                                      </p:to>
                                    </p:set>
                                    <p:animEffect filter="dissolve" transition="in">
                                      <p:cBhvr>
                                        <p:cTn id="20" dur="1000"/>
                                        <p:tgtEl>
                                          <p:spTgt spid="3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307">
                                            <p:txEl>
                                              <p:pRg st="3" end="3"/>
                                            </p:txEl>
                                          </p:spTgt>
                                        </p:tgtEl>
                                        <p:attrNameLst>
                                          <p:attrName>style.visibility</p:attrName>
                                        </p:attrNameLst>
                                      </p:cBhvr>
                                      <p:to>
                                        <p:strVal val="visible"/>
                                      </p:to>
                                    </p:set>
                                    <p:animEffect filter="dissolve" transition="in">
                                      <p:cBhvr>
                                        <p:cTn id="25" dur="1000"/>
                                        <p:tgtEl>
                                          <p:spTgt spid="30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nvSpPr>
        <p:spPr>
          <a:xfrm>
            <a:off x="190500" y="4381500"/>
            <a:ext cx="14693900" cy="95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33400" indent="-533400" defTabSz="825500">
              <a:buSzPct val="125000"/>
              <a:buChar char="•"/>
              <a:defRPr sz="5800">
                <a:latin typeface="Trebuchet MS"/>
                <a:ea typeface="Trebuchet MS"/>
                <a:cs typeface="Trebuchet MS"/>
                <a:sym typeface="Trebuchet MS"/>
              </a:defRPr>
            </a:lvl1pPr>
          </a:lstStyle>
          <a:p>
            <a:pPr lvl="0">
              <a:defRPr sz="1800"/>
            </a:pPr>
            <a:r>
              <a:rPr sz="5800"/>
              <a:t>Populated SEE IN KB accordingly</a:t>
            </a:r>
          </a:p>
        </p:txBody>
      </p:sp>
      <p:sp>
        <p:nvSpPr>
          <p:cNvPr id="312" name="Shape 312"/>
          <p:cNvSpPr/>
          <p:nvPr/>
        </p:nvSpPr>
        <p:spPr>
          <a:xfrm>
            <a:off x="0" y="2374900"/>
            <a:ext cx="24307800" cy="0"/>
          </a:xfrm>
          <a:prstGeom prst="line">
            <a:avLst/>
          </a:prstGeom>
          <a:ln w="12700">
            <a:solidFill/>
            <a:miter lim="400000"/>
          </a:ln>
        </p:spPr>
        <p:txBody>
          <a:bodyPr lIns="0" tIns="0" rIns="0" bIns="0" anchor="ctr"/>
          <a:lstStyle/>
          <a:p>
            <a:pPr lvl="0"/>
          </a:p>
        </p:txBody>
      </p:sp>
      <p:pic>
        <p:nvPicPr>
          <p:cNvPr id="313"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314" name="Shape 314"/>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315"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316"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317" name="Shape 317"/>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2400">
                <a:latin typeface="Trebuchet MS"/>
                <a:ea typeface="Trebuchet MS"/>
                <a:cs typeface="Trebuchet MS"/>
                <a:sym typeface="Trebuchet MS"/>
              </a:defRPr>
            </a:lvl1pPr>
          </a:lstStyle>
          <a:p>
            <a:pPr lvl="0">
              <a:defRPr sz="1800"/>
            </a:pPr>
            <a:r>
              <a:rPr sz="2400"/>
              <a:t>Kick-Off Meeting, February 18, 2015, Barcelona, Spain</a:t>
            </a:r>
          </a:p>
        </p:txBody>
      </p:sp>
      <p:sp>
        <p:nvSpPr>
          <p:cNvPr id="318" name="Shape 318"/>
          <p:cNvSpPr/>
          <p:nvPr/>
        </p:nvSpPr>
        <p:spPr>
          <a:xfrm>
            <a:off x="194133" y="2628900"/>
            <a:ext cx="14693901" cy="1803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sz="5800">
                <a:latin typeface="Trebuchet MS"/>
                <a:ea typeface="Trebuchet MS"/>
                <a:cs typeface="Trebuchet MS"/>
                <a:sym typeface="Trebuchet MS"/>
              </a:rPr>
              <a:t>Gap Analysis depends on: </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We need IK, CTT, O needs and availability </a:t>
            </a:r>
          </a:p>
        </p:txBody>
      </p:sp>
      <p:pic>
        <p:nvPicPr>
          <p:cNvPr id="319" name="figure1.png"/>
          <p:cNvPicPr/>
          <p:nvPr/>
        </p:nvPicPr>
        <p:blipFill>
          <a:blip r:embed="rId5">
            <a:extLst/>
          </a:blip>
          <a:stretch>
            <a:fillRect/>
          </a:stretch>
        </p:blipFill>
        <p:spPr>
          <a:xfrm>
            <a:off x="14960600" y="2489200"/>
            <a:ext cx="9272162" cy="9753600"/>
          </a:xfrm>
          <a:prstGeom prst="rect">
            <a:avLst/>
          </a:prstGeom>
          <a:ln w="12700">
            <a:miter lim="400000"/>
          </a:ln>
        </p:spPr>
      </p:pic>
      <p:pic>
        <p:nvPicPr>
          <p:cNvPr id="320" name="figure2.png"/>
          <p:cNvPicPr/>
          <p:nvPr/>
        </p:nvPicPr>
        <p:blipFill>
          <a:blip r:embed="rId6">
            <a:extLst/>
          </a:blip>
          <a:stretch>
            <a:fillRect/>
          </a:stretch>
        </p:blipFill>
        <p:spPr>
          <a:xfrm>
            <a:off x="3739569" y="5446478"/>
            <a:ext cx="11061701" cy="8167922"/>
          </a:xfrm>
          <a:prstGeom prst="rect">
            <a:avLst/>
          </a:prstGeom>
          <a:ln w="12700">
            <a:miter lim="400000"/>
          </a:ln>
        </p:spPr>
      </p:pic>
      <p:sp>
        <p:nvSpPr>
          <p:cNvPr id="321" name="Shape 321"/>
          <p:cNvSpPr/>
          <p:nvPr/>
        </p:nvSpPr>
        <p:spPr>
          <a:xfrm>
            <a:off x="15316200" y="4241800"/>
            <a:ext cx="8636000" cy="16383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BABA">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IK Gaps </a:t>
            </a:r>
          </a:p>
        </p:txBody>
      </p:sp>
      <p:sp>
        <p:nvSpPr>
          <p:cNvPr id="322" name="Shape 322"/>
          <p:cNvSpPr/>
          <p:nvPr/>
        </p:nvSpPr>
        <p:spPr>
          <a:xfrm>
            <a:off x="15316200" y="5816599"/>
            <a:ext cx="8636000" cy="191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9B88E">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CTT Gaps </a:t>
            </a:r>
          </a:p>
        </p:txBody>
      </p:sp>
      <p:sp>
        <p:nvSpPr>
          <p:cNvPr id="323" name="Shape 323"/>
          <p:cNvSpPr/>
          <p:nvPr/>
        </p:nvSpPr>
        <p:spPr>
          <a:xfrm>
            <a:off x="15316200" y="7861299"/>
            <a:ext cx="8636000" cy="300990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4ABBA">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O Gaps </a:t>
            </a:r>
          </a:p>
        </p:txBody>
      </p:sp>
      <p:sp>
        <p:nvSpPr>
          <p:cNvPr id="324" name="Shape 324"/>
          <p:cNvSpPr/>
          <p:nvPr/>
        </p:nvSpPr>
        <p:spPr>
          <a:xfrm rot="2175229">
            <a:off x="8880717" y="6273757"/>
            <a:ext cx="7912101" cy="2120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BABA">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IK needs and availability </a:t>
            </a:r>
          </a:p>
        </p:txBody>
      </p:sp>
      <p:sp>
        <p:nvSpPr>
          <p:cNvPr id="325" name="Shape 325"/>
          <p:cNvSpPr/>
          <p:nvPr/>
        </p:nvSpPr>
        <p:spPr>
          <a:xfrm rot="2914579">
            <a:off x="1930058" y="8019324"/>
            <a:ext cx="8636000" cy="2336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4ABBA">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O availability </a:t>
            </a:r>
          </a:p>
        </p:txBody>
      </p:sp>
      <p:sp>
        <p:nvSpPr>
          <p:cNvPr id="326" name="Shape 326"/>
          <p:cNvSpPr/>
          <p:nvPr/>
        </p:nvSpPr>
        <p:spPr>
          <a:xfrm rot="2297411">
            <a:off x="6883397" y="7277099"/>
            <a:ext cx="8636000" cy="191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9B88E">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CTT needs? </a:t>
            </a:r>
          </a:p>
        </p:txBody>
      </p:sp>
      <p:sp>
        <p:nvSpPr>
          <p:cNvPr id="327" name="Shape 327"/>
          <p:cNvSpPr/>
          <p:nvPr/>
        </p:nvSpPr>
        <p:spPr>
          <a:xfrm rot="19613320">
            <a:off x="3434590" y="8252537"/>
            <a:ext cx="11188702" cy="191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B9091">
              <a:alpha val="71000"/>
            </a:srgbClr>
          </a:solidFill>
          <a:ln w="25400">
            <a:solidFill>
              <a:srgbClr val="000000">
                <a:alpha val="71000"/>
              </a:srgbClr>
            </a:solidFill>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4800">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lvl="0">
              <a:defRPr sz="1800">
                <a:effectLst/>
              </a:defRPr>
            </a:pPr>
            <a:r>
              <a:rPr sz="4800">
                <a:effectLst>
                  <a:outerShdw sx="100000" sy="100000" kx="0" ky="0" algn="b" rotWithShape="0" blurRad="38100" dist="12700" dir="5400000">
                    <a:srgbClr val="000000">
                      <a:alpha val="50000"/>
                    </a:srgbClr>
                  </a:outerShdw>
                </a:effectLst>
              </a:rPr>
              <a:t>Gap analysis</a:t>
            </a:r>
          </a:p>
        </p:txBody>
      </p:sp>
      <p:sp>
        <p:nvSpPr>
          <p:cNvPr id="328" name="Shape 328"/>
          <p:cNvSpPr/>
          <p:nvPr/>
        </p:nvSpPr>
        <p:spPr>
          <a:xfrm>
            <a:off x="190500" y="5270500"/>
            <a:ext cx="12636500" cy="1676400"/>
          </a:xfrm>
          <a:prstGeom prst="rect">
            <a:avLst/>
          </a:prstGeom>
          <a:solidFill>
            <a:srgbClr val="FCFAFE">
              <a:alpha val="48000"/>
            </a:srgbClr>
          </a:solidFill>
          <a:ln w="12700">
            <a:miter lim="400000"/>
          </a:ln>
        </p:spPr>
        <p:txBody>
          <a:bodyPr lIns="0" tIns="0" rIns="0" bIns="0" anchor="ctr"/>
          <a:lstStyle/>
          <a:p>
            <a:pPr lvl="0" algn="ctr" defTabSz="825500">
              <a:defRPr sz="5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29" name="Shape 329"/>
          <p:cNvSpPr/>
          <p:nvPr/>
        </p:nvSpPr>
        <p:spPr>
          <a:xfrm>
            <a:off x="190500" y="5289550"/>
            <a:ext cx="14693900" cy="1803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33400" indent="-533400" defTabSz="825500">
              <a:buSzPct val="125000"/>
              <a:buChar char="•"/>
              <a:defRPr sz="5800">
                <a:latin typeface="Trebuchet MS"/>
                <a:ea typeface="Trebuchet MS"/>
                <a:cs typeface="Trebuchet MS"/>
                <a:sym typeface="Trebuchet MS"/>
              </a:defRPr>
            </a:lvl1pPr>
          </a:lstStyle>
          <a:p>
            <a:pPr lvl="0">
              <a:defRPr sz="1800"/>
            </a:pPr>
            <a:r>
              <a:rPr sz="5800"/>
              <a:t>Comparison algorithm needs careful consideration</a:t>
            </a:r>
          </a:p>
        </p:txBody>
      </p:sp>
      <p:sp>
        <p:nvSpPr>
          <p:cNvPr id="330" name="Shape 330"/>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318">
                                            <p:bg/>
                                          </p:spTgt>
                                        </p:tgtEl>
                                        <p:attrNameLst>
                                          <p:attrName>style.visibility</p:attrName>
                                        </p:attrNameLst>
                                      </p:cBhvr>
                                      <p:to>
                                        <p:strVal val="visible"/>
                                      </p:to>
                                    </p:set>
                                    <p:animEffect filter="dissolve" transition="in">
                                      <p:cBhvr>
                                        <p:cTn id="7" dur="1000"/>
                                        <p:tgtEl>
                                          <p:spTgt spid="318">
                                            <p:bg/>
                                          </p:spTgt>
                                        </p:tgtEl>
                                      </p:cBhvr>
                                    </p:animEffect>
                                  </p:childTnLst>
                                </p:cTn>
                              </p:par>
                              <p:par>
                                <p:cTn id="8" presetClass="entr" presetSubtype="0" presetID="9" grpId="1" fill="hold">
                                  <p:stCondLst>
                                    <p:cond delay="0"/>
                                  </p:stCondLst>
                                  <p:iterate type="el" backwards="0">
                                    <p:tmAbs val="0"/>
                                  </p:iterate>
                                  <p:childTnLst>
                                    <p:set>
                                      <p:cBhvr>
                                        <p:cTn id="9" fill="hold"/>
                                        <p:tgtEl>
                                          <p:spTgt spid="318">
                                            <p:txEl>
                                              <p:pRg st="0" end="0"/>
                                            </p:txEl>
                                          </p:spTgt>
                                        </p:tgtEl>
                                        <p:attrNameLst>
                                          <p:attrName>style.visibility</p:attrName>
                                        </p:attrNameLst>
                                      </p:cBhvr>
                                      <p:to>
                                        <p:strVal val="visible"/>
                                      </p:to>
                                    </p:set>
                                    <p:animEffect filter="dissolve" transition="in">
                                      <p:cBhvr>
                                        <p:cTn id="10" dur="1000"/>
                                        <p:tgtEl>
                                          <p:spTgt spid="3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318">
                                            <p:txEl>
                                              <p:pRg st="1" end="1"/>
                                            </p:txEl>
                                          </p:spTgt>
                                        </p:tgtEl>
                                        <p:attrNameLst>
                                          <p:attrName>style.visibility</p:attrName>
                                        </p:attrNameLst>
                                      </p:cBhvr>
                                      <p:to>
                                        <p:strVal val="visible"/>
                                      </p:to>
                                    </p:set>
                                    <p:animEffect filter="dissolve" transition="in">
                                      <p:cBhvr>
                                        <p:cTn id="15" dur="1000"/>
                                        <p:tgtEl>
                                          <p:spTgt spid="3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319"/>
                                        </p:tgtEl>
                                        <p:attrNameLst>
                                          <p:attrName>style.visibility</p:attrName>
                                        </p:attrNameLst>
                                      </p:cBhvr>
                                      <p:to>
                                        <p:strVal val="visible"/>
                                      </p:to>
                                    </p:set>
                                    <p:animEffect filter="fade" transition="in">
                                      <p:cBhvr>
                                        <p:cTn id="20" dur="1000"/>
                                        <p:tgtEl>
                                          <p:spTgt spid="319"/>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3" fill="hold">
                                  <p:stCondLst>
                                    <p:cond delay="0"/>
                                  </p:stCondLst>
                                  <p:iterate type="el" backwards="0">
                                    <p:tmAbs val="0"/>
                                  </p:iterate>
                                  <p:childTnLst>
                                    <p:set>
                                      <p:cBhvr>
                                        <p:cTn id="24" fill="hold"/>
                                        <p:tgtEl>
                                          <p:spTgt spid="321"/>
                                        </p:tgtEl>
                                        <p:attrNameLst>
                                          <p:attrName>style.visibility</p:attrName>
                                        </p:attrNameLst>
                                      </p:cBhvr>
                                      <p:to>
                                        <p:strVal val="visible"/>
                                      </p:to>
                                    </p:set>
                                    <p:animEffect filter="dissolve" transition="in">
                                      <p:cBhvr>
                                        <p:cTn id="25" dur="1000"/>
                                        <p:tgtEl>
                                          <p:spTgt spid="321"/>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4" fill="hold">
                                  <p:stCondLst>
                                    <p:cond delay="0"/>
                                  </p:stCondLst>
                                  <p:iterate type="el" backwards="0">
                                    <p:tmAbs val="0"/>
                                  </p:iterate>
                                  <p:childTnLst>
                                    <p:set>
                                      <p:cBhvr>
                                        <p:cTn id="29" fill="hold"/>
                                        <p:tgtEl>
                                          <p:spTgt spid="322"/>
                                        </p:tgtEl>
                                        <p:attrNameLst>
                                          <p:attrName>style.visibility</p:attrName>
                                        </p:attrNameLst>
                                      </p:cBhvr>
                                      <p:to>
                                        <p:strVal val="visible"/>
                                      </p:to>
                                    </p:set>
                                    <p:animEffect filter="dissolve" transition="in">
                                      <p:cBhvr>
                                        <p:cTn id="30" dur="1000"/>
                                        <p:tgtEl>
                                          <p:spTgt spid="322"/>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5" fill="hold">
                                  <p:stCondLst>
                                    <p:cond delay="0"/>
                                  </p:stCondLst>
                                  <p:iterate type="el" backwards="0">
                                    <p:tmAbs val="0"/>
                                  </p:iterate>
                                  <p:childTnLst>
                                    <p:set>
                                      <p:cBhvr>
                                        <p:cTn id="34" fill="hold"/>
                                        <p:tgtEl>
                                          <p:spTgt spid="323"/>
                                        </p:tgtEl>
                                        <p:attrNameLst>
                                          <p:attrName>style.visibility</p:attrName>
                                        </p:attrNameLst>
                                      </p:cBhvr>
                                      <p:to>
                                        <p:strVal val="visible"/>
                                      </p:to>
                                    </p:set>
                                    <p:animEffect filter="dissolve" transition="in">
                                      <p:cBhvr>
                                        <p:cTn id="35" dur="1000"/>
                                        <p:tgtEl>
                                          <p:spTgt spid="323"/>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9" grpId="6" fill="hold">
                                  <p:stCondLst>
                                    <p:cond delay="0"/>
                                  </p:stCondLst>
                                  <p:iterate type="el" backwards="0">
                                    <p:tmAbs val="0"/>
                                  </p:iterate>
                                  <p:childTnLst>
                                    <p:set>
                                      <p:cBhvr>
                                        <p:cTn id="39" fill="hold"/>
                                        <p:tgtEl>
                                          <p:spTgt spid="311"/>
                                        </p:tgtEl>
                                        <p:attrNameLst>
                                          <p:attrName>style.visibility</p:attrName>
                                        </p:attrNameLst>
                                      </p:cBhvr>
                                      <p:to>
                                        <p:strVal val="visible"/>
                                      </p:to>
                                    </p:set>
                                    <p:animEffect filter="dissolve" transition="in">
                                      <p:cBhvr>
                                        <p:cTn id="40" dur="1000"/>
                                        <p:tgtEl>
                                          <p:spTgt spid="311"/>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0" grpId="7" fill="hold">
                                  <p:stCondLst>
                                    <p:cond delay="0"/>
                                  </p:stCondLst>
                                  <p:iterate type="el" backwards="0">
                                    <p:tmAbs val="0"/>
                                  </p:iterate>
                                  <p:childTnLst>
                                    <p:set>
                                      <p:cBhvr>
                                        <p:cTn id="44" fill="hold"/>
                                        <p:tgtEl>
                                          <p:spTgt spid="320"/>
                                        </p:tgtEl>
                                        <p:attrNameLst>
                                          <p:attrName>style.visibility</p:attrName>
                                        </p:attrNameLst>
                                      </p:cBhvr>
                                      <p:to>
                                        <p:strVal val="visible"/>
                                      </p:to>
                                    </p:set>
                                    <p:animEffect filter="fade" transition="in">
                                      <p:cBhvr>
                                        <p:cTn id="45" dur="1000"/>
                                        <p:tgtEl>
                                          <p:spTgt spid="320"/>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9" grpId="8" fill="hold">
                                  <p:stCondLst>
                                    <p:cond delay="0"/>
                                  </p:stCondLst>
                                  <p:iterate type="el" backwards="0">
                                    <p:tmAbs val="0"/>
                                  </p:iterate>
                                  <p:childTnLst>
                                    <p:set>
                                      <p:cBhvr>
                                        <p:cTn id="49" fill="hold"/>
                                        <p:tgtEl>
                                          <p:spTgt spid="324"/>
                                        </p:tgtEl>
                                        <p:attrNameLst>
                                          <p:attrName>style.visibility</p:attrName>
                                        </p:attrNameLst>
                                      </p:cBhvr>
                                      <p:to>
                                        <p:strVal val="visible"/>
                                      </p:to>
                                    </p:set>
                                    <p:animEffect filter="dissolve" transition="in">
                                      <p:cBhvr>
                                        <p:cTn id="50" dur="1000"/>
                                        <p:tgtEl>
                                          <p:spTgt spid="324"/>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9" grpId="9" fill="hold">
                                  <p:stCondLst>
                                    <p:cond delay="0"/>
                                  </p:stCondLst>
                                  <p:iterate type="el" backwards="0">
                                    <p:tmAbs val="0"/>
                                  </p:iterate>
                                  <p:childTnLst>
                                    <p:set>
                                      <p:cBhvr>
                                        <p:cTn id="54" fill="hold"/>
                                        <p:tgtEl>
                                          <p:spTgt spid="325"/>
                                        </p:tgtEl>
                                        <p:attrNameLst>
                                          <p:attrName>style.visibility</p:attrName>
                                        </p:attrNameLst>
                                      </p:cBhvr>
                                      <p:to>
                                        <p:strVal val="visible"/>
                                      </p:to>
                                    </p:set>
                                    <p:animEffect filter="dissolve" transition="in">
                                      <p:cBhvr>
                                        <p:cTn id="55" dur="1000"/>
                                        <p:tgtEl>
                                          <p:spTgt spid="325"/>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9" grpId="10" fill="hold">
                                  <p:stCondLst>
                                    <p:cond delay="0"/>
                                  </p:stCondLst>
                                  <p:iterate type="el" backwards="0">
                                    <p:tmAbs val="0"/>
                                  </p:iterate>
                                  <p:childTnLst>
                                    <p:set>
                                      <p:cBhvr>
                                        <p:cTn id="59" fill="hold"/>
                                        <p:tgtEl>
                                          <p:spTgt spid="326"/>
                                        </p:tgtEl>
                                        <p:attrNameLst>
                                          <p:attrName>style.visibility</p:attrName>
                                        </p:attrNameLst>
                                      </p:cBhvr>
                                      <p:to>
                                        <p:strVal val="visible"/>
                                      </p:to>
                                    </p:set>
                                    <p:animEffect filter="dissolve" transition="in">
                                      <p:cBhvr>
                                        <p:cTn id="60" dur="1000"/>
                                        <p:tgtEl>
                                          <p:spTgt spid="326"/>
                                        </p:tgtEl>
                                      </p:cBhvr>
                                    </p:animEffec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0" presetID="9" grpId="11" fill="hold">
                                  <p:stCondLst>
                                    <p:cond delay="0"/>
                                  </p:stCondLst>
                                  <p:iterate type="el" backwards="0">
                                    <p:tmAbs val="0"/>
                                  </p:iterate>
                                  <p:childTnLst>
                                    <p:set>
                                      <p:cBhvr>
                                        <p:cTn id="64" fill="hold"/>
                                        <p:tgtEl>
                                          <p:spTgt spid="327"/>
                                        </p:tgtEl>
                                        <p:attrNameLst>
                                          <p:attrName>style.visibility</p:attrName>
                                        </p:attrNameLst>
                                      </p:cBhvr>
                                      <p:to>
                                        <p:strVal val="visible"/>
                                      </p:to>
                                    </p:set>
                                    <p:animEffect filter="dissolve" transition="in">
                                      <p:cBhvr>
                                        <p:cTn id="65" dur="1000"/>
                                        <p:tgtEl>
                                          <p:spTgt spid="327"/>
                                        </p:tgtEl>
                                      </p:cBhvr>
                                    </p:animEffec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9" grpId="12" fill="hold">
                                  <p:stCondLst>
                                    <p:cond delay="0"/>
                                  </p:stCondLst>
                                  <p:iterate type="el" backwards="0">
                                    <p:tmAbs val="0"/>
                                  </p:iterate>
                                  <p:childTnLst>
                                    <p:set>
                                      <p:cBhvr>
                                        <p:cTn id="69" fill="hold"/>
                                        <p:tgtEl>
                                          <p:spTgt spid="329"/>
                                        </p:tgtEl>
                                        <p:attrNameLst>
                                          <p:attrName>style.visibility</p:attrName>
                                        </p:attrNameLst>
                                      </p:cBhvr>
                                      <p:to>
                                        <p:strVal val="visible"/>
                                      </p:to>
                                    </p:set>
                                    <p:animEffect filter="dissolve" transition="in">
                                      <p:cBhvr>
                                        <p:cTn id="70" dur="1000"/>
                                        <p:tgtEl>
                                          <p:spTgt spid="329"/>
                                        </p:tgtEl>
                                      </p:cBhvr>
                                    </p:animEffect>
                                  </p:childTnLst>
                                </p:cTn>
                              </p:par>
                            </p:childTnLst>
                          </p:cTn>
                        </p:par>
                        <p:par>
                          <p:cTn id="71" fill="hold">
                            <p:stCondLst>
                              <p:cond delay="1000"/>
                            </p:stCondLst>
                            <p:childTnLst>
                              <p:par>
                                <p:cTn id="72" nodeType="afterEffect" presetClass="entr" presetSubtype="0" presetID="9" grpId="13" fill="hold">
                                  <p:stCondLst>
                                    <p:cond delay="0"/>
                                  </p:stCondLst>
                                  <p:iterate type="el" backwards="0">
                                    <p:tmAbs val="0"/>
                                  </p:iterate>
                                  <p:childTnLst>
                                    <p:set>
                                      <p:cBhvr>
                                        <p:cTn id="73" fill="hold"/>
                                        <p:tgtEl>
                                          <p:spTgt spid="328"/>
                                        </p:tgtEl>
                                        <p:attrNameLst>
                                          <p:attrName>style.visibility</p:attrName>
                                        </p:attrNameLst>
                                      </p:cBhvr>
                                      <p:to>
                                        <p:strVal val="visible"/>
                                      </p:to>
                                    </p:set>
                                    <p:animEffect filter="dissolve" transition="in">
                                      <p:cBhvr>
                                        <p:cTn id="74"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11"/>
      <p:bldP build="whole" bldLvl="1" animBg="1" rev="0" advAuto="0" spid="323" grpId="5"/>
      <p:bldP build="whole" bldLvl="1" animBg="1" rev="0" advAuto="0" spid="311" grpId="6"/>
      <p:bldP build="whole" bldLvl="1" animBg="1" rev="0" advAuto="0" spid="324" grpId="8"/>
      <p:bldP build="whole" bldLvl="1" animBg="1" rev="0" advAuto="0" spid="321" grpId="3"/>
      <p:bldP build="p" bldLvl="5" animBg="1" rev="0" advAuto="0" spid="318" grpId="1"/>
      <p:bldP build="whole" bldLvl="1" animBg="1" rev="0" advAuto="0" spid="319" grpId="2"/>
      <p:bldP build="whole" bldLvl="1" animBg="1" rev="0" advAuto="0" spid="325" grpId="9"/>
      <p:bldP build="whole" bldLvl="1" animBg="1" rev="0" advAuto="0" spid="320" grpId="7"/>
      <p:bldP build="whole" bldLvl="1" animBg="1" rev="0" advAuto="0" spid="322" grpId="4"/>
      <p:bldP build="whole" bldLvl="1" animBg="1" rev="0" advAuto="0" spid="326" grpId="10"/>
      <p:bldP build="whole" bldLvl="1" animBg="1" rev="0" advAuto="0" spid="329" grpId="12"/>
      <p:bldP build="whole" bldLvl="1" animBg="1" rev="0" advAuto="0" spid="328" grpId="1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nvSpPr>
        <p:spPr>
          <a:xfrm>
            <a:off x="0" y="2374900"/>
            <a:ext cx="24307800" cy="0"/>
          </a:xfrm>
          <a:prstGeom prst="line">
            <a:avLst/>
          </a:prstGeom>
          <a:ln w="12700">
            <a:solidFill/>
            <a:miter lim="400000"/>
          </a:ln>
        </p:spPr>
        <p:txBody>
          <a:bodyPr lIns="0" tIns="0" rIns="0" bIns="0" anchor="ctr"/>
          <a:lstStyle/>
          <a:p>
            <a:pPr lvl="0"/>
          </a:p>
        </p:txBody>
      </p:sp>
      <p:pic>
        <p:nvPicPr>
          <p:cNvPr id="333"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334" name="Shape 334"/>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335"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336"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337" name="Shape 337"/>
          <p:cNvSpPr/>
          <p:nvPr/>
        </p:nvSpPr>
        <p:spPr>
          <a:xfrm>
            <a:off x="156033" y="2673350"/>
            <a:ext cx="24003001" cy="4356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sz="5800">
                <a:latin typeface="Trebuchet MS"/>
                <a:ea typeface="Trebuchet MS"/>
                <a:cs typeface="Trebuchet MS"/>
                <a:sym typeface="Trebuchet MS"/>
              </a:rPr>
              <a:t>Priorities Determination depends on: </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Value system (economic, social, environmental benefits; progress towards goals; ...)</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Algorithm development;</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Populated SEE IN KB</a:t>
            </a:r>
          </a:p>
        </p:txBody>
      </p:sp>
      <p:sp>
        <p:nvSpPr>
          <p:cNvPr id="338" name="Shape 338"/>
          <p:cNvSpPr/>
          <p:nvPr/>
        </p:nvSpPr>
        <p:spPr>
          <a:xfrm>
            <a:off x="190500" y="7327900"/>
            <a:ext cx="24003000" cy="2654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825500">
              <a:defRPr sz="1800"/>
            </a:pPr>
            <a:r>
              <a:rPr sz="5800">
                <a:latin typeface="Trebuchet MS"/>
                <a:ea typeface="Trebuchet MS"/>
                <a:cs typeface="Trebuchet MS"/>
                <a:sym typeface="Trebuchet MS"/>
              </a:rPr>
              <a:t>For URR, we used a weighted number of links to assess priorities</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Is a starting point for SEE IN KB;</a:t>
            </a:r>
            <a:endParaRPr sz="5800">
              <a:latin typeface="Trebuchet MS"/>
              <a:ea typeface="Trebuchet MS"/>
              <a:cs typeface="Trebuchet MS"/>
              <a:sym typeface="Trebuchet MS"/>
            </a:endParaRPr>
          </a:p>
          <a:p>
            <a:pPr lvl="0" marL="533400" indent="-533400" defTabSz="825500">
              <a:buSzPct val="125000"/>
              <a:buChar char="•"/>
              <a:defRPr sz="1800"/>
            </a:pPr>
            <a:r>
              <a:rPr sz="5800">
                <a:latin typeface="Trebuchet MS"/>
                <a:ea typeface="Trebuchet MS"/>
                <a:cs typeface="Trebuchet MS"/>
                <a:sym typeface="Trebuchet MS"/>
              </a:rPr>
              <a:t>Needs to be improved</a:t>
            </a:r>
          </a:p>
        </p:txBody>
      </p:sp>
      <p:sp>
        <p:nvSpPr>
          <p:cNvPr id="339" name="Shape 339"/>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340" name="Shape 340"/>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337">
                                            <p:bg/>
                                          </p:spTgt>
                                        </p:tgtEl>
                                        <p:attrNameLst>
                                          <p:attrName>style.visibility</p:attrName>
                                        </p:attrNameLst>
                                      </p:cBhvr>
                                      <p:to>
                                        <p:strVal val="visible"/>
                                      </p:to>
                                    </p:set>
                                    <p:animEffect filter="dissolve" transition="in">
                                      <p:cBhvr>
                                        <p:cTn id="7" dur="1000"/>
                                        <p:tgtEl>
                                          <p:spTgt spid="337">
                                            <p:bg/>
                                          </p:spTgt>
                                        </p:tgtEl>
                                      </p:cBhvr>
                                    </p:animEffect>
                                  </p:childTnLst>
                                </p:cTn>
                              </p:par>
                              <p:par>
                                <p:cTn id="8" presetClass="entr" presetSubtype="0" presetID="9" grpId="1" fill="hold">
                                  <p:stCondLst>
                                    <p:cond delay="0"/>
                                  </p:stCondLst>
                                  <p:iterate type="el" backwards="0">
                                    <p:tmAbs val="0"/>
                                  </p:iterate>
                                  <p:childTnLst>
                                    <p:set>
                                      <p:cBhvr>
                                        <p:cTn id="9" fill="hold"/>
                                        <p:tgtEl>
                                          <p:spTgt spid="337">
                                            <p:txEl>
                                              <p:pRg st="0" end="0"/>
                                            </p:txEl>
                                          </p:spTgt>
                                        </p:tgtEl>
                                        <p:attrNameLst>
                                          <p:attrName>style.visibility</p:attrName>
                                        </p:attrNameLst>
                                      </p:cBhvr>
                                      <p:to>
                                        <p:strVal val="visible"/>
                                      </p:to>
                                    </p:set>
                                    <p:animEffect filter="dissolve" transition="in">
                                      <p:cBhvr>
                                        <p:cTn id="10" dur="1000"/>
                                        <p:tgtEl>
                                          <p:spTgt spid="3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337">
                                            <p:txEl>
                                              <p:pRg st="1" end="1"/>
                                            </p:txEl>
                                          </p:spTgt>
                                        </p:tgtEl>
                                        <p:attrNameLst>
                                          <p:attrName>style.visibility</p:attrName>
                                        </p:attrNameLst>
                                      </p:cBhvr>
                                      <p:to>
                                        <p:strVal val="visible"/>
                                      </p:to>
                                    </p:set>
                                    <p:animEffect filter="dissolve" transition="in">
                                      <p:cBhvr>
                                        <p:cTn id="15" dur="1000"/>
                                        <p:tgtEl>
                                          <p:spTgt spid="3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337">
                                            <p:txEl>
                                              <p:pRg st="2" end="2"/>
                                            </p:txEl>
                                          </p:spTgt>
                                        </p:tgtEl>
                                        <p:attrNameLst>
                                          <p:attrName>style.visibility</p:attrName>
                                        </p:attrNameLst>
                                      </p:cBhvr>
                                      <p:to>
                                        <p:strVal val="visible"/>
                                      </p:to>
                                    </p:set>
                                    <p:animEffect filter="dissolve" transition="in">
                                      <p:cBhvr>
                                        <p:cTn id="20" dur="1000"/>
                                        <p:tgtEl>
                                          <p:spTgt spid="3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337">
                                            <p:txEl>
                                              <p:pRg st="3" end="3"/>
                                            </p:txEl>
                                          </p:spTgt>
                                        </p:tgtEl>
                                        <p:attrNameLst>
                                          <p:attrName>style.visibility</p:attrName>
                                        </p:attrNameLst>
                                      </p:cBhvr>
                                      <p:to>
                                        <p:strVal val="visible"/>
                                      </p:to>
                                    </p:set>
                                    <p:animEffect filter="dissolve" transition="in">
                                      <p:cBhvr>
                                        <p:cTn id="25" dur="1000"/>
                                        <p:tgtEl>
                                          <p:spTgt spid="33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2" fill="hold">
                                  <p:stCondLst>
                                    <p:cond delay="0"/>
                                  </p:stCondLst>
                                  <p:iterate type="el" backwards="0">
                                    <p:tmAbs val="0"/>
                                  </p:iterate>
                                  <p:childTnLst>
                                    <p:set>
                                      <p:cBhvr>
                                        <p:cTn id="29" fill="hold"/>
                                        <p:tgtEl>
                                          <p:spTgt spid="338">
                                            <p:bg/>
                                          </p:spTgt>
                                        </p:tgtEl>
                                        <p:attrNameLst>
                                          <p:attrName>style.visibility</p:attrName>
                                        </p:attrNameLst>
                                      </p:cBhvr>
                                      <p:to>
                                        <p:strVal val="visible"/>
                                      </p:to>
                                    </p:set>
                                    <p:animEffect filter="dissolve" transition="in">
                                      <p:cBhvr>
                                        <p:cTn id="30" dur="1000"/>
                                        <p:tgtEl>
                                          <p:spTgt spid="338">
                                            <p:bg/>
                                          </p:spTgt>
                                        </p:tgtEl>
                                      </p:cBhvr>
                                    </p:animEffect>
                                  </p:childTnLst>
                                </p:cTn>
                              </p:par>
                              <p:par>
                                <p:cTn id="31" presetClass="entr" presetSubtype="0" presetID="9" grpId="2" fill="hold">
                                  <p:stCondLst>
                                    <p:cond delay="0"/>
                                  </p:stCondLst>
                                  <p:iterate type="el" backwards="0">
                                    <p:tmAbs val="0"/>
                                  </p:iterate>
                                  <p:childTnLst>
                                    <p:set>
                                      <p:cBhvr>
                                        <p:cTn id="32" fill="hold"/>
                                        <p:tgtEl>
                                          <p:spTgt spid="338">
                                            <p:txEl>
                                              <p:pRg st="0" end="0"/>
                                            </p:txEl>
                                          </p:spTgt>
                                        </p:tgtEl>
                                        <p:attrNameLst>
                                          <p:attrName>style.visibility</p:attrName>
                                        </p:attrNameLst>
                                      </p:cBhvr>
                                      <p:to>
                                        <p:strVal val="visible"/>
                                      </p:to>
                                    </p:set>
                                    <p:animEffect filter="dissolve" transition="in">
                                      <p:cBhvr>
                                        <p:cTn id="33" dur="1000"/>
                                        <p:tgtEl>
                                          <p:spTgt spid="33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9" grpId="2" fill="hold">
                                  <p:stCondLst>
                                    <p:cond delay="0"/>
                                  </p:stCondLst>
                                  <p:iterate type="el" backwards="0">
                                    <p:tmAbs val="0"/>
                                  </p:iterate>
                                  <p:childTnLst>
                                    <p:set>
                                      <p:cBhvr>
                                        <p:cTn id="37" fill="hold"/>
                                        <p:tgtEl>
                                          <p:spTgt spid="338">
                                            <p:txEl>
                                              <p:pRg st="1" end="1"/>
                                            </p:txEl>
                                          </p:spTgt>
                                        </p:tgtEl>
                                        <p:attrNameLst>
                                          <p:attrName>style.visibility</p:attrName>
                                        </p:attrNameLst>
                                      </p:cBhvr>
                                      <p:to>
                                        <p:strVal val="visible"/>
                                      </p:to>
                                    </p:set>
                                    <p:animEffect filter="dissolve" transition="in">
                                      <p:cBhvr>
                                        <p:cTn id="38" dur="1000"/>
                                        <p:tgtEl>
                                          <p:spTgt spid="33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9" grpId="2" fill="hold">
                                  <p:stCondLst>
                                    <p:cond delay="0"/>
                                  </p:stCondLst>
                                  <p:iterate type="el" backwards="0">
                                    <p:tmAbs val="0"/>
                                  </p:iterate>
                                  <p:childTnLst>
                                    <p:set>
                                      <p:cBhvr>
                                        <p:cTn id="42" fill="hold"/>
                                        <p:tgtEl>
                                          <p:spTgt spid="338">
                                            <p:txEl>
                                              <p:pRg st="2" end="2"/>
                                            </p:txEl>
                                          </p:spTgt>
                                        </p:tgtEl>
                                        <p:attrNameLst>
                                          <p:attrName>style.visibility</p:attrName>
                                        </p:attrNameLst>
                                      </p:cBhvr>
                                      <p:to>
                                        <p:strVal val="visible"/>
                                      </p:to>
                                    </p:set>
                                    <p:animEffect filter="dissolve" transition="in">
                                      <p:cBhvr>
                                        <p:cTn id="43" dur="1000"/>
                                        <p:tgtEl>
                                          <p:spTgt spid="33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8" grpId="2"/>
      <p:bldP build="p" bldLvl="5" animBg="1" rev="0" advAuto="0" spid="33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nvSpPr>
        <p:spPr>
          <a:xfrm>
            <a:off x="0" y="2374900"/>
            <a:ext cx="24307800" cy="0"/>
          </a:xfrm>
          <a:prstGeom prst="line">
            <a:avLst/>
          </a:prstGeom>
          <a:ln w="12700">
            <a:solidFill/>
            <a:miter lim="400000"/>
          </a:ln>
        </p:spPr>
        <p:txBody>
          <a:bodyPr lIns="0" tIns="0" rIns="0" bIns="0" anchor="ctr"/>
          <a:lstStyle/>
          <a:p>
            <a:pPr lvl="0"/>
          </a:p>
        </p:txBody>
      </p:sp>
      <p:pic>
        <p:nvPicPr>
          <p:cNvPr id="343"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344" name="Shape 344"/>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345"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346"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347" name="Shape 347"/>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348" name="Shape 348"/>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Methodology</a:t>
            </a:r>
          </a:p>
        </p:txBody>
      </p:sp>
      <p:sp>
        <p:nvSpPr>
          <p:cNvPr id="349" name="Shape 349"/>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pic>
        <p:nvPicPr>
          <p:cNvPr id="350" name="geoss_kb.tiff"/>
          <p:cNvPicPr/>
          <p:nvPr/>
        </p:nvPicPr>
        <p:blipFill>
          <a:blip r:embed="rId5">
            <a:extLst/>
          </a:blip>
          <a:stretch>
            <a:fillRect/>
          </a:stretch>
        </p:blipFill>
        <p:spPr>
          <a:xfrm>
            <a:off x="1870119" y="2460376"/>
            <a:ext cx="20643762" cy="10300198"/>
          </a:xfrm>
          <a:prstGeom prst="rect">
            <a:avLst/>
          </a:prstGeom>
          <a:ln w="12700">
            <a:miter lim="400000"/>
          </a:ln>
        </p:spPr>
      </p:pic>
      <p:sp>
        <p:nvSpPr>
          <p:cNvPr id="351" name="Shape 351"/>
          <p:cNvSpPr/>
          <p:nvPr/>
        </p:nvSpPr>
        <p:spPr>
          <a:xfrm>
            <a:off x="1848379" y="2387600"/>
            <a:ext cx="16370202" cy="6295629"/>
          </a:xfrm>
          <a:prstGeom prst="rect">
            <a:avLst/>
          </a:prstGeom>
          <a:ln w="88900">
            <a:solidFill>
              <a:srgbClr val="C33BCF"/>
            </a:solidFill>
            <a:miter lim="400000"/>
          </a:ln>
          <a:effectLst>
            <a:outerShdw sx="100000" sy="100000" kx="0" ky="0" algn="b" rotWithShape="0" blurRad="38100" dist="25400" dir="5400000">
              <a:srgbClr val="000000">
                <a:alpha val="50000"/>
              </a:srgbClr>
            </a:outerShdw>
          </a:effectLst>
        </p:spPr>
        <p:txBody>
          <a:bodyPr lIns="0" tIns="0" rIns="0" bIns="0" anchor="ctr"/>
          <a:lstStyle/>
          <a:p>
            <a:pPr lvl="0" algn="ctr" defTabSz="825500">
              <a:defRPr sz="5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51"/>
                                        </p:tgtEl>
                                        <p:attrNameLst>
                                          <p:attrName>style.visibility</p:attrName>
                                        </p:attrNameLst>
                                      </p:cBhvr>
                                      <p:to>
                                        <p:strVal val="visible"/>
                                      </p:to>
                                    </p:set>
                                    <p:animEffect filter="dissolve" transition="in">
                                      <p:cBhvr>
                                        <p:cTn id="7"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nvSpPr>
        <p:spPr>
          <a:xfrm>
            <a:off x="0" y="2374900"/>
            <a:ext cx="24307800" cy="0"/>
          </a:xfrm>
          <a:prstGeom prst="line">
            <a:avLst/>
          </a:prstGeom>
          <a:ln w="12700">
            <a:solidFill/>
            <a:miter lim="400000"/>
          </a:ln>
        </p:spPr>
        <p:txBody>
          <a:bodyPr lIns="0" tIns="0" rIns="0" bIns="0" anchor="ctr"/>
          <a:lstStyle/>
          <a:p>
            <a:pPr lvl="0"/>
          </a:p>
        </p:txBody>
      </p:sp>
      <p:pic>
        <p:nvPicPr>
          <p:cNvPr id="354"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355" name="Shape 355"/>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356"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357"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358" name="Shape 358"/>
          <p:cNvSpPr/>
          <p:nvPr/>
        </p:nvSpPr>
        <p:spPr>
          <a:xfrm>
            <a:off x="267593" y="2667000"/>
            <a:ext cx="23772615"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5100">
                <a:solidFill>
                  <a:srgbClr val="666666"/>
                </a:solidFill>
                <a:latin typeface="Verdana"/>
                <a:ea typeface="Verdana"/>
                <a:cs typeface="Verdana"/>
                <a:sym typeface="Verdana"/>
              </a:rPr>
              <a:t>Documenting EVs</a:t>
            </a:r>
            <a:r>
              <a:rPr sz="5100">
                <a:solidFill>
                  <a:srgbClr val="666666"/>
                </a:solidFill>
                <a:latin typeface="Verdana"/>
                <a:ea typeface="Verdana"/>
                <a:cs typeface="Verdana"/>
                <a:sym typeface="Verdana"/>
              </a:rPr>
              <a:t>:</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What does “essential” mean?</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How is “essential variable” defined?</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For what are the EVs essential?</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How can the EVs be identified (blue print) and validated?</a:t>
            </a:r>
          </a:p>
        </p:txBody>
      </p:sp>
      <p:sp>
        <p:nvSpPr>
          <p:cNvPr id="359" name="Shape 359"/>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360" name="Shape 360"/>
          <p:cNvSpPr/>
          <p:nvPr/>
        </p:nvSpPr>
        <p:spPr>
          <a:xfrm>
            <a:off x="4927600" y="158750"/>
            <a:ext cx="89662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7200">
                <a:latin typeface="Trebuchet MS"/>
                <a:ea typeface="Trebuchet MS"/>
                <a:cs typeface="Trebuchet MS"/>
                <a:sym typeface="Trebuchet MS"/>
              </a:defRPr>
            </a:lvl1pPr>
          </a:lstStyle>
          <a:p>
            <a:pPr lvl="0">
              <a:defRPr sz="1800"/>
            </a:pPr>
            <a:r>
              <a:rPr sz="7200"/>
              <a:t>Final Thoughts</a:t>
            </a:r>
          </a:p>
        </p:txBody>
      </p:sp>
      <p:sp>
        <p:nvSpPr>
          <p:cNvPr id="361" name="Shape 361"/>
          <p:cNvSpPr/>
          <p:nvPr/>
        </p:nvSpPr>
        <p:spPr>
          <a:xfrm>
            <a:off x="304800" y="8496300"/>
            <a:ext cx="23774401" cy="325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5100">
                <a:solidFill>
                  <a:srgbClr val="666666"/>
                </a:solidFill>
                <a:latin typeface="Verdana"/>
                <a:ea typeface="Verdana"/>
                <a:cs typeface="Verdana"/>
                <a:sym typeface="Verdana"/>
              </a:rPr>
              <a:t>Principles</a:t>
            </a:r>
            <a:r>
              <a:rPr sz="5100">
                <a:solidFill>
                  <a:srgbClr val="666666"/>
                </a:solidFill>
                <a:latin typeface="Verdana"/>
                <a:ea typeface="Verdana"/>
                <a:cs typeface="Verdana"/>
                <a:sym typeface="Verdana"/>
              </a:rPr>
              <a:t>:</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List of EVs can change over time </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EVs must originate in relevant communities</a:t>
            </a:r>
            <a:endParaRPr sz="5100">
              <a:solidFill>
                <a:srgbClr val="666666"/>
              </a:solidFill>
              <a:latin typeface="Verdana"/>
              <a:ea typeface="Verdana"/>
              <a:cs typeface="Verdana"/>
              <a:sym typeface="Verdana"/>
            </a:endParaRPr>
          </a:p>
          <a:p>
            <a:pPr lvl="0">
              <a:defRPr sz="1800"/>
            </a:pPr>
            <a:r>
              <a:rPr sz="5100">
                <a:solidFill>
                  <a:srgbClr val="666666"/>
                </a:solidFill>
                <a:latin typeface="Verdana"/>
                <a:ea typeface="Verdana"/>
                <a:cs typeface="Verdana"/>
                <a:sym typeface="Verdana"/>
              </a:rPr>
              <a:t>EVs must be validated as being essential in a well-defined framework</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358"/>
                                        </p:tgtEl>
                                        <p:attrNameLst>
                                          <p:attrName>style.visibility</p:attrName>
                                        </p:attrNameLst>
                                      </p:cBhvr>
                                      <p:to>
                                        <p:strVal val="visible"/>
                                      </p:to>
                                    </p:set>
                                    <p:animEffect filter="dissolve" transition="in">
                                      <p:cBhvr>
                                        <p:cTn id="7" dur="1000"/>
                                        <p:tgtEl>
                                          <p:spTgt spid="35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361"/>
                                        </p:tgtEl>
                                        <p:attrNameLst>
                                          <p:attrName>style.visibility</p:attrName>
                                        </p:attrNameLst>
                                      </p:cBhvr>
                                      <p:to>
                                        <p:strVal val="visible"/>
                                      </p:to>
                                    </p:set>
                                    <p:animEffect filter="dissolve" transition="in">
                                      <p:cBhvr>
                                        <p:cTn id="12"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2"/>
      <p:bldP build="whole" bldLvl="1" animBg="1" rev="0" advAuto="0" spid="35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0" y="2374900"/>
            <a:ext cx="24307800" cy="0"/>
          </a:xfrm>
          <a:prstGeom prst="line">
            <a:avLst/>
          </a:prstGeom>
          <a:ln w="12700">
            <a:solidFill/>
            <a:miter lim="400000"/>
          </a:ln>
        </p:spPr>
        <p:txBody>
          <a:bodyPr lIns="0" tIns="0" rIns="0" bIns="0" anchor="ctr"/>
          <a:lstStyle/>
          <a:p>
            <a:pPr lvl="0"/>
          </a:p>
        </p:txBody>
      </p:sp>
      <p:pic>
        <p:nvPicPr>
          <p:cNvPr id="68"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69" name="Shape 69"/>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70"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71"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72" name="Shape 72"/>
          <p:cNvSpPr/>
          <p:nvPr/>
        </p:nvSpPr>
        <p:spPr>
          <a:xfrm>
            <a:off x="156033" y="2673350"/>
            <a:ext cx="24003001"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800">
                <a:latin typeface="Trebuchet MS"/>
                <a:ea typeface="Trebuchet MS"/>
                <a:cs typeface="Trebuchet MS"/>
                <a:sym typeface="Trebuchet MS"/>
              </a:defRPr>
            </a:lvl1pPr>
          </a:lstStyle>
          <a:p>
            <a:pPr lvl="0">
              <a:defRPr sz="1800"/>
            </a:pPr>
            <a:r>
              <a:rPr sz="5800"/>
              <a:t>Most (GEO) approaches to EVs are expert and feasibility based</a:t>
            </a:r>
          </a:p>
        </p:txBody>
      </p:sp>
      <p:sp>
        <p:nvSpPr>
          <p:cNvPr id="73" name="Shape 73"/>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74" name="Shape 74"/>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pic>
        <p:nvPicPr>
          <p:cNvPr id="75" name="pasted-image.pdf"/>
          <p:cNvPicPr/>
          <p:nvPr/>
        </p:nvPicPr>
        <p:blipFill>
          <a:blip r:embed="rId5">
            <a:extLst/>
          </a:blip>
          <a:stretch>
            <a:fillRect/>
          </a:stretch>
        </p:blipFill>
        <p:spPr>
          <a:xfrm>
            <a:off x="778505" y="3694386"/>
            <a:ext cx="11024409" cy="8683770"/>
          </a:xfrm>
          <a:prstGeom prst="rect">
            <a:avLst/>
          </a:prstGeom>
          <a:ln w="12700">
            <a:miter lim="400000"/>
          </a:ln>
        </p:spPr>
      </p:pic>
      <p:sp>
        <p:nvSpPr>
          <p:cNvPr id="76" name="Shape 76"/>
          <p:cNvSpPr/>
          <p:nvPr/>
        </p:nvSpPr>
        <p:spPr>
          <a:xfrm>
            <a:off x="8131633" y="11442008"/>
            <a:ext cx="4532512"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i="1" sz="4100">
                <a:latin typeface="Trebuchet MS"/>
                <a:ea typeface="Trebuchet MS"/>
                <a:cs typeface="Trebuchet MS"/>
                <a:sym typeface="Trebuchet MS"/>
              </a:defRPr>
            </a:lvl1pPr>
          </a:lstStyle>
          <a:p>
            <a:pPr lvl="0">
              <a:defRPr i="0" sz="1800"/>
            </a:pPr>
            <a:r>
              <a:rPr i="1" sz="4100"/>
              <a:t>Gunn et al., 2015</a:t>
            </a:r>
          </a:p>
        </p:txBody>
      </p:sp>
      <p:sp>
        <p:nvSpPr>
          <p:cNvPr id="77" name="Shape 77"/>
          <p:cNvSpPr/>
          <p:nvPr/>
        </p:nvSpPr>
        <p:spPr>
          <a:xfrm>
            <a:off x="16094335" y="3943350"/>
            <a:ext cx="7847410" cy="599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810172" indent="-492672" defTabSz="825500">
              <a:buSzPct val="171000"/>
              <a:buChar char="•"/>
              <a:defRPr sz="1800"/>
            </a:pPr>
            <a:r>
              <a:rPr sz="5000">
                <a:latin typeface="Trebuchet MS"/>
                <a:ea typeface="Trebuchet MS"/>
                <a:cs typeface="Trebuchet MS"/>
                <a:sym typeface="Trebuchet MS"/>
              </a:rPr>
              <a:t>Societal goals may not be captured.</a:t>
            </a:r>
            <a:endParaRPr sz="5000">
              <a:latin typeface="Trebuchet MS"/>
              <a:ea typeface="Trebuchet MS"/>
              <a:cs typeface="Trebuchet MS"/>
              <a:sym typeface="Trebuchet MS"/>
            </a:endParaRPr>
          </a:p>
          <a:p>
            <a:pPr lvl="0" marL="810172" indent="-492672" defTabSz="825500">
              <a:buSzPct val="171000"/>
              <a:buChar char="•"/>
              <a:defRPr sz="1800"/>
            </a:pPr>
            <a:r>
              <a:rPr sz="5000">
                <a:latin typeface="Trebuchet MS"/>
                <a:ea typeface="Trebuchet MS"/>
                <a:cs typeface="Trebuchet MS"/>
                <a:sym typeface="Trebuchet MS"/>
              </a:rPr>
              <a:t>Societal goals may be in the high impact, low feasibility box.</a:t>
            </a:r>
            <a:endParaRPr sz="5000">
              <a:latin typeface="Trebuchet MS"/>
              <a:ea typeface="Trebuchet MS"/>
              <a:cs typeface="Trebuchet MS"/>
              <a:sym typeface="Trebuchet MS"/>
            </a:endParaRPr>
          </a:p>
          <a:p>
            <a:pPr lvl="0" marL="810172" indent="-492672" defTabSz="825500">
              <a:buSzPct val="171000"/>
              <a:buChar char="•"/>
              <a:defRPr sz="1800"/>
            </a:pPr>
            <a:r>
              <a:rPr sz="5000">
                <a:latin typeface="Trebuchet MS"/>
                <a:ea typeface="Trebuchet MS"/>
                <a:cs typeface="Trebuchet MS"/>
                <a:sym typeface="Trebuchet MS"/>
              </a:rPr>
              <a:t>Gap analysis should identify more than missing observations … </a:t>
            </a:r>
          </a:p>
        </p:txBody>
      </p:sp>
      <p:sp>
        <p:nvSpPr>
          <p:cNvPr id="78" name="Shape 78"/>
          <p:cNvSpPr/>
          <p:nvPr/>
        </p:nvSpPr>
        <p:spPr>
          <a:xfrm>
            <a:off x="4423233" y="5013325"/>
            <a:ext cx="711697" cy="195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2600">
                <a:latin typeface="Trebuchet MS"/>
                <a:ea typeface="Trebuchet MS"/>
                <a:cs typeface="Trebuchet MS"/>
                <a:sym typeface="Trebuchet MS"/>
              </a:defRPr>
            </a:lvl1pPr>
          </a:lstStyle>
          <a:p>
            <a:pPr lvl="0">
              <a:defRPr sz="1800"/>
            </a:pPr>
            <a:r>
              <a:rPr sz="12600"/>
              <a:t>?</a:t>
            </a:r>
          </a:p>
        </p:txBody>
      </p:sp>
      <p:sp>
        <p:nvSpPr>
          <p:cNvPr id="79" name="Shape 79"/>
          <p:cNvSpPr/>
          <p:nvPr/>
        </p:nvSpPr>
        <p:spPr>
          <a:xfrm rot="16200000">
            <a:off x="10975826" y="7025732"/>
            <a:ext cx="4972348" cy="1270001"/>
          </a:xfrm>
          <a:prstGeom prst="rightArrow">
            <a:avLst>
              <a:gd name="adj1" fmla="val 32000"/>
              <a:gd name="adj2" fmla="val 64000"/>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lgn="ctr" defTabSz="825500">
              <a:defRPr sz="5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80" name="Shape 80"/>
          <p:cNvSpPr/>
          <p:nvPr/>
        </p:nvSpPr>
        <p:spPr>
          <a:xfrm>
            <a:off x="11763833" y="10255249"/>
            <a:ext cx="4532512"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100">
                <a:latin typeface="Trebuchet MS"/>
                <a:ea typeface="Trebuchet MS"/>
                <a:cs typeface="Trebuchet MS"/>
                <a:sym typeface="Trebuchet MS"/>
              </a:defRPr>
            </a:lvl1pPr>
          </a:lstStyle>
          <a:p>
            <a:pPr lvl="0">
              <a:defRPr sz="1800"/>
            </a:pPr>
            <a:r>
              <a:rPr sz="4100"/>
              <a:t>From Feasibility …</a:t>
            </a:r>
          </a:p>
        </p:txBody>
      </p:sp>
      <p:sp>
        <p:nvSpPr>
          <p:cNvPr id="81" name="Shape 81"/>
          <p:cNvSpPr/>
          <p:nvPr/>
        </p:nvSpPr>
        <p:spPr>
          <a:xfrm>
            <a:off x="11967033" y="4367714"/>
            <a:ext cx="4532512"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100">
                <a:latin typeface="Trebuchet MS"/>
                <a:ea typeface="Trebuchet MS"/>
                <a:cs typeface="Trebuchet MS"/>
                <a:sym typeface="Trebuchet MS"/>
              </a:defRPr>
            </a:lvl1pPr>
          </a:lstStyle>
          <a:p>
            <a:pPr lvl="0">
              <a:defRPr sz="1800"/>
            </a:pPr>
            <a:r>
              <a:rPr sz="4100"/>
              <a:t>…to Impacts</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fade" transition="in">
                                      <p:cBhvr>
                                        <p:cTn id="7" dur="1000"/>
                                        <p:tgtEl>
                                          <p:spTgt spid="75"/>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76"/>
                                        </p:tgtEl>
                                        <p:attrNameLst>
                                          <p:attrName>style.visibility</p:attrName>
                                        </p:attrNameLst>
                                      </p:cBhvr>
                                      <p:to>
                                        <p:strVal val="visible"/>
                                      </p:to>
                                    </p:set>
                                    <p:animEffect filter="dissolve" transition="in">
                                      <p:cBhvr>
                                        <p:cTn id="11" dur="10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80"/>
                                        </p:tgtEl>
                                        <p:attrNameLst>
                                          <p:attrName>style.visibility</p:attrName>
                                        </p:attrNameLst>
                                      </p:cBhvr>
                                      <p:to>
                                        <p:strVal val="visible"/>
                                      </p:to>
                                    </p:set>
                                    <p:animEffect filter="dissolve" transition="in">
                                      <p:cBhvr>
                                        <p:cTn id="16" dur="1000"/>
                                        <p:tgtEl>
                                          <p:spTgt spid="80"/>
                                        </p:tgtEl>
                                      </p:cBhvr>
                                    </p:animEffect>
                                  </p:childTnLst>
                                </p:cTn>
                              </p:par>
                            </p:childTnLst>
                          </p:cTn>
                        </p:par>
                        <p:par>
                          <p:cTn id="17" fill="hold">
                            <p:stCondLst>
                              <p:cond delay="1000"/>
                            </p:stCondLst>
                            <p:childTnLst>
                              <p:par>
                                <p:cTn id="18" nodeType="afterEffect" presetClass="entr" presetSubtype="0" presetID="9" grpId="4" fill="hold">
                                  <p:stCondLst>
                                    <p:cond delay="0"/>
                                  </p:stCondLst>
                                  <p:iterate type="el" backwards="0">
                                    <p:tmAbs val="0"/>
                                  </p:iterate>
                                  <p:childTnLst>
                                    <p:set>
                                      <p:cBhvr>
                                        <p:cTn id="19" fill="hold"/>
                                        <p:tgtEl>
                                          <p:spTgt spid="79"/>
                                        </p:tgtEl>
                                        <p:attrNameLst>
                                          <p:attrName>style.visibility</p:attrName>
                                        </p:attrNameLst>
                                      </p:cBhvr>
                                      <p:to>
                                        <p:strVal val="visible"/>
                                      </p:to>
                                    </p:set>
                                    <p:animEffect filter="dissolve" transition="in">
                                      <p:cBhvr>
                                        <p:cTn id="20" dur="1000"/>
                                        <p:tgtEl>
                                          <p:spTgt spid="79"/>
                                        </p:tgtEl>
                                      </p:cBhvr>
                                    </p:animEffect>
                                  </p:childTnLst>
                                </p:cTn>
                              </p:par>
                            </p:childTnLst>
                          </p:cTn>
                        </p:par>
                        <p:par>
                          <p:cTn id="21" fill="hold">
                            <p:stCondLst>
                              <p:cond delay="2000"/>
                            </p:stCondLst>
                            <p:childTnLst>
                              <p:par>
                                <p:cTn id="22" nodeType="afterEffect" presetClass="entr" presetSubtype="0" presetID="9" grpId="5" fill="hold">
                                  <p:stCondLst>
                                    <p:cond delay="0"/>
                                  </p:stCondLst>
                                  <p:iterate type="el" backwards="0">
                                    <p:tmAbs val="0"/>
                                  </p:iterate>
                                  <p:childTnLst>
                                    <p:set>
                                      <p:cBhvr>
                                        <p:cTn id="23" fill="hold"/>
                                        <p:tgtEl>
                                          <p:spTgt spid="81"/>
                                        </p:tgtEl>
                                        <p:attrNameLst>
                                          <p:attrName>style.visibility</p:attrName>
                                        </p:attrNameLst>
                                      </p:cBhvr>
                                      <p:to>
                                        <p:strVal val="visible"/>
                                      </p:to>
                                    </p:set>
                                    <p:animEffect filter="dissolve" transition="in">
                                      <p:cBhvr>
                                        <p:cTn id="24" dur="10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6" fill="hold">
                                  <p:stCondLst>
                                    <p:cond delay="0"/>
                                  </p:stCondLst>
                                  <p:iterate type="el" backwards="0">
                                    <p:tmAbs val="0"/>
                                  </p:iterate>
                                  <p:childTnLst>
                                    <p:set>
                                      <p:cBhvr>
                                        <p:cTn id="28" fill="hold"/>
                                        <p:tgtEl>
                                          <p:spTgt spid="78"/>
                                        </p:tgtEl>
                                        <p:attrNameLst>
                                          <p:attrName>style.visibility</p:attrName>
                                        </p:attrNameLst>
                                      </p:cBhvr>
                                      <p:to>
                                        <p:strVal val="visible"/>
                                      </p:to>
                                    </p:set>
                                    <p:animEffect filter="dissolve" transition="in">
                                      <p:cBhvr>
                                        <p:cTn id="29" dur="10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9" grpId="7" fill="hold">
                                  <p:stCondLst>
                                    <p:cond delay="0"/>
                                  </p:stCondLst>
                                  <p:iterate type="el" backwards="0">
                                    <p:tmAbs val="0"/>
                                  </p:iterate>
                                  <p:childTnLst>
                                    <p:set>
                                      <p:cBhvr>
                                        <p:cTn id="33" fill="hold"/>
                                        <p:tgtEl>
                                          <p:spTgt spid="77"/>
                                        </p:tgtEl>
                                        <p:attrNameLst>
                                          <p:attrName>style.visibility</p:attrName>
                                        </p:attrNameLst>
                                      </p:cBhvr>
                                      <p:to>
                                        <p:strVal val="visible"/>
                                      </p:to>
                                    </p:set>
                                    <p:animEffect filter="dissolve" transition="in">
                                      <p:cBhvr>
                                        <p:cTn id="34"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2"/>
      <p:bldP build="whole" bldLvl="1" animBg="1" rev="0" advAuto="0" spid="79" grpId="4"/>
      <p:bldP build="whole" bldLvl="1" animBg="1" rev="0" advAuto="0" spid="75" grpId="1"/>
      <p:bldP build="whole" bldLvl="1" animBg="1" rev="0" advAuto="0" spid="77" grpId="7"/>
      <p:bldP build="whole" bldLvl="1" animBg="1" rev="0" advAuto="0" spid="78" grpId="6"/>
      <p:bldP build="whole" bldLvl="1" animBg="1" rev="0" advAuto="0" spid="80" grpId="3"/>
      <p:bldP build="whole" bldLvl="1" animBg="1" rev="0" advAuto="0" spid="81"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0" y="2374900"/>
            <a:ext cx="24307800" cy="0"/>
          </a:xfrm>
          <a:prstGeom prst="line">
            <a:avLst/>
          </a:prstGeom>
          <a:ln w="12700">
            <a:solidFill/>
            <a:miter lim="400000"/>
          </a:ln>
        </p:spPr>
        <p:txBody>
          <a:bodyPr lIns="0" tIns="0" rIns="0" bIns="0" anchor="ctr"/>
          <a:lstStyle/>
          <a:p>
            <a:pPr lvl="0"/>
          </a:p>
        </p:txBody>
      </p:sp>
      <p:pic>
        <p:nvPicPr>
          <p:cNvPr id="84"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85" name="Shape 85"/>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86"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87"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88" name="Shape 88"/>
          <p:cNvSpPr/>
          <p:nvPr/>
        </p:nvSpPr>
        <p:spPr>
          <a:xfrm>
            <a:off x="156033" y="2673350"/>
            <a:ext cx="24003001"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800">
                <a:latin typeface="Trebuchet MS"/>
                <a:ea typeface="Trebuchet MS"/>
                <a:cs typeface="Trebuchet MS"/>
                <a:sym typeface="Trebuchet MS"/>
              </a:defRPr>
            </a:lvl1pPr>
          </a:lstStyle>
          <a:p>
            <a:pPr lvl="0">
              <a:defRPr sz="1800"/>
            </a:pPr>
            <a:r>
              <a:rPr sz="5800"/>
              <a:t>Most (GEO) approaches to EVs are expert and feasibility based</a:t>
            </a:r>
          </a:p>
        </p:txBody>
      </p:sp>
      <p:sp>
        <p:nvSpPr>
          <p:cNvPr id="89" name="Shape 89"/>
          <p:cNvSpPr/>
          <p:nvPr/>
        </p:nvSpPr>
        <p:spPr>
          <a:xfrm>
            <a:off x="190500" y="3435350"/>
            <a:ext cx="24003000" cy="180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800">
                <a:latin typeface="Trebuchet MS"/>
                <a:ea typeface="Trebuchet MS"/>
                <a:cs typeface="Trebuchet MS"/>
                <a:sym typeface="Trebuchet MS"/>
              </a:defRPr>
            </a:lvl1pPr>
          </a:lstStyle>
          <a:p>
            <a:pPr lvl="0">
              <a:defRPr sz="1800"/>
            </a:pPr>
            <a:r>
              <a:rPr sz="5800"/>
              <a:t>ConnectinGEO wants to add a goal-based approach starting from the societal goals</a:t>
            </a:r>
          </a:p>
        </p:txBody>
      </p:sp>
      <p:sp>
        <p:nvSpPr>
          <p:cNvPr id="90" name="Shape 90"/>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91" name="Shape 91"/>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pic>
        <p:nvPicPr>
          <p:cNvPr id="92" name="seein.tiff"/>
          <p:cNvPicPr/>
          <p:nvPr/>
        </p:nvPicPr>
        <p:blipFill>
          <a:blip r:embed="rId5">
            <a:extLst/>
          </a:blip>
          <a:stretch>
            <a:fillRect/>
          </a:stretch>
        </p:blipFill>
        <p:spPr>
          <a:xfrm>
            <a:off x="2316300" y="5354141"/>
            <a:ext cx="19751400" cy="6923386"/>
          </a:xfrm>
          <a:prstGeom prst="rect">
            <a:avLst/>
          </a:prstGeom>
          <a:ln w="12700">
            <a:miter lim="400000"/>
          </a:ln>
        </p:spPr>
      </p:pic>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dissolve" transition="in">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89"/>
                                        </p:tgtEl>
                                        <p:attrNameLst>
                                          <p:attrName>style.visibility</p:attrName>
                                        </p:attrNameLst>
                                      </p:cBhvr>
                                      <p:to>
                                        <p:strVal val="visible"/>
                                      </p:to>
                                    </p:set>
                                    <p:animEffect filter="dissolve" transition="in">
                                      <p:cBhvr>
                                        <p:cTn id="12" dur="1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92"/>
                                        </p:tgtEl>
                                        <p:attrNameLst>
                                          <p:attrName>style.visibility</p:attrName>
                                        </p:attrNameLst>
                                      </p:cBhvr>
                                      <p:to>
                                        <p:strVal val="visible"/>
                                      </p:to>
                                    </p:set>
                                    <p:animEffect filter="fade" transition="in">
                                      <p:cBhvr>
                                        <p:cTn id="17"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2"/>
      <p:bldP build="whole" bldLvl="1" animBg="1" rev="0" advAuto="0" spid="88" grpId="1"/>
      <p:bldP build="whole" bldLvl="1" animBg="1" rev="0" advAuto="0" spid="92"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0" y="2374900"/>
            <a:ext cx="24307800" cy="0"/>
          </a:xfrm>
          <a:prstGeom prst="line">
            <a:avLst/>
          </a:prstGeom>
          <a:ln w="12700">
            <a:solidFill/>
            <a:miter lim="400000"/>
          </a:ln>
        </p:spPr>
        <p:txBody>
          <a:bodyPr lIns="0" tIns="0" rIns="0" bIns="0" anchor="ctr"/>
          <a:lstStyle/>
          <a:p>
            <a:pPr lvl="0"/>
          </a:p>
        </p:txBody>
      </p:sp>
      <p:pic>
        <p:nvPicPr>
          <p:cNvPr id="95"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96" name="Shape 96"/>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97"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98"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99" name="Shape 99"/>
          <p:cNvSpPr/>
          <p:nvPr/>
        </p:nvSpPr>
        <p:spPr>
          <a:xfrm>
            <a:off x="342900" y="3625158"/>
            <a:ext cx="23622001" cy="416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300">
                <a:solidFill>
                  <a:srgbClr val="666666"/>
                </a:solidFill>
                <a:latin typeface="Verdana"/>
                <a:ea typeface="Verdana"/>
                <a:cs typeface="Verdana"/>
                <a:sym typeface="Verdana"/>
              </a:rPr>
              <a:t>adjective</a:t>
            </a:r>
            <a:endParaRPr sz="3300">
              <a:solidFill>
                <a:srgbClr val="666666"/>
              </a:solidFill>
              <a:latin typeface="Verdana"/>
              <a:ea typeface="Verdana"/>
              <a:cs typeface="Verdana"/>
              <a:sym typeface="Verdana"/>
            </a:endParaRPr>
          </a:p>
          <a:p>
            <a:pPr lvl="0">
              <a:defRPr sz="1800"/>
            </a:pPr>
            <a:r>
              <a:rPr sz="3300">
                <a:solidFill>
                  <a:srgbClr val="666666"/>
                </a:solidFill>
                <a:latin typeface="Verdana"/>
                <a:ea typeface="Verdana"/>
                <a:cs typeface="Verdana"/>
                <a:sym typeface="Verdana"/>
              </a:rPr>
              <a:t>1. absolutely necessary; indispensable:</a:t>
            </a:r>
            <a:endParaRPr sz="3300">
              <a:solidFill>
                <a:srgbClr val="979797"/>
              </a:solidFill>
              <a:latin typeface="Verdana"/>
              <a:ea typeface="Verdana"/>
              <a:cs typeface="Verdana"/>
              <a:sym typeface="Verdana"/>
            </a:endParaRPr>
          </a:p>
          <a:p>
            <a:pPr lvl="0">
              <a:defRPr sz="1800"/>
            </a:pPr>
            <a:r>
              <a:rPr sz="3300">
                <a:solidFill>
                  <a:srgbClr val="666666"/>
                </a:solidFill>
                <a:latin typeface="Verdana"/>
                <a:ea typeface="Verdana"/>
                <a:cs typeface="Verdana"/>
                <a:sym typeface="Verdana"/>
              </a:rPr>
              <a:t>2. pertaining to or constituting the essence of a thing.</a:t>
            </a:r>
            <a:endParaRPr sz="3300">
              <a:solidFill>
                <a:srgbClr val="666666"/>
              </a:solidFill>
              <a:latin typeface="Verdana"/>
              <a:ea typeface="Verdana"/>
              <a:cs typeface="Verdana"/>
              <a:sym typeface="Verdana"/>
            </a:endParaRPr>
          </a:p>
          <a:p>
            <a:pPr lvl="0">
              <a:defRPr sz="1800"/>
            </a:pPr>
            <a:r>
              <a:rPr sz="3300">
                <a:solidFill>
                  <a:srgbClr val="666666"/>
                </a:solidFill>
                <a:latin typeface="Verdana"/>
                <a:ea typeface="Verdana"/>
                <a:cs typeface="Verdana"/>
                <a:sym typeface="Verdana"/>
              </a:rPr>
              <a:t>3. noting or containing an essence of a plant, drug, etc.</a:t>
            </a:r>
            <a:endParaRPr sz="3300">
              <a:solidFill>
                <a:srgbClr val="666666"/>
              </a:solidFill>
              <a:latin typeface="Verdana"/>
              <a:ea typeface="Verdana"/>
              <a:cs typeface="Verdana"/>
              <a:sym typeface="Verdana"/>
            </a:endParaRPr>
          </a:p>
          <a:p>
            <a:pPr lvl="0">
              <a:defRPr sz="1800"/>
            </a:pPr>
            <a:r>
              <a:rPr sz="3300">
                <a:solidFill>
                  <a:srgbClr val="666666"/>
                </a:solidFill>
                <a:latin typeface="Verdana"/>
                <a:ea typeface="Verdana"/>
                <a:cs typeface="Verdana"/>
                <a:sym typeface="Verdana"/>
              </a:rPr>
              <a:t>4. being such by its very nature or in the highest sense; natural; spontaneous:</a:t>
            </a:r>
            <a:r>
              <a:rPr sz="3300">
                <a:solidFill>
                  <a:srgbClr val="979797"/>
                </a:solidFill>
                <a:latin typeface="Verdana"/>
                <a:ea typeface="Verdana"/>
                <a:cs typeface="Verdana"/>
                <a:sym typeface="Verdana"/>
              </a:rPr>
              <a:t> (</a:t>
            </a:r>
            <a:r>
              <a:rPr i="1" sz="3300">
                <a:solidFill>
                  <a:srgbClr val="666666"/>
                </a:solidFill>
                <a:latin typeface="Verdana"/>
                <a:ea typeface="Verdana"/>
                <a:cs typeface="Verdana"/>
                <a:sym typeface="Verdana"/>
              </a:rPr>
              <a:t>essential happiness)</a:t>
            </a:r>
            <a:r>
              <a:rPr sz="3300">
                <a:solidFill>
                  <a:srgbClr val="666666"/>
                </a:solidFill>
                <a:latin typeface="Verdana"/>
                <a:ea typeface="Verdana"/>
                <a:cs typeface="Verdana"/>
                <a:sym typeface="Verdana"/>
              </a:rPr>
              <a:t>.</a:t>
            </a:r>
            <a:endParaRPr sz="3300">
              <a:solidFill>
                <a:srgbClr val="666666"/>
              </a:solidFill>
              <a:latin typeface="Verdana"/>
              <a:ea typeface="Verdana"/>
              <a:cs typeface="Verdana"/>
              <a:sym typeface="Verdana"/>
            </a:endParaRPr>
          </a:p>
          <a:p>
            <a:pPr lvl="0">
              <a:defRPr sz="1800"/>
            </a:pPr>
            <a:r>
              <a:rPr sz="3300">
                <a:solidFill>
                  <a:srgbClr val="666666"/>
                </a:solidFill>
                <a:latin typeface="Verdana"/>
                <a:ea typeface="Verdana"/>
                <a:cs typeface="Verdana"/>
                <a:sym typeface="Verdana"/>
              </a:rPr>
              <a:t>5. Mathematics</a:t>
            </a:r>
            <a:r>
              <a:rPr sz="3300">
                <a:solidFill>
                  <a:srgbClr val="666666"/>
                </a:solidFill>
                <a:latin typeface="Verdana"/>
                <a:ea typeface="Verdana"/>
                <a:cs typeface="Verdana"/>
                <a:sym typeface="Verdana"/>
              </a:rPr>
              <a:t>.</a:t>
            </a:r>
            <a:endParaRPr sz="3300">
              <a:solidFill>
                <a:srgbClr val="666666"/>
              </a:solidFill>
              <a:latin typeface="Verdana"/>
              <a:ea typeface="Verdana"/>
              <a:cs typeface="Verdana"/>
              <a:sym typeface="Verdana"/>
            </a:endParaRPr>
          </a:p>
          <a:p>
            <a:pPr lvl="0" marL="457200" indent="-457200">
              <a:tabLst>
                <a:tab pos="139700" algn="l"/>
                <a:tab pos="457200" algn="l"/>
              </a:tabLst>
              <a:defRPr sz="1800"/>
            </a:pPr>
            <a:r>
              <a:rPr sz="3300">
                <a:solidFill>
                  <a:srgbClr val="666666"/>
                </a:solidFill>
                <a:latin typeface="Verdana"/>
                <a:ea typeface="Verdana"/>
                <a:cs typeface="Verdana"/>
                <a:sym typeface="Verdana"/>
              </a:rPr>
              <a:t>	a	…</a:t>
            </a:r>
            <a:endParaRPr sz="3300">
              <a:solidFill>
                <a:srgbClr val="666666"/>
              </a:solidFill>
              <a:latin typeface="Verdana"/>
              <a:ea typeface="Verdana"/>
              <a:cs typeface="Verdana"/>
              <a:sym typeface="Verdana"/>
            </a:endParaRPr>
          </a:p>
          <a:p>
            <a:pPr lvl="0" marL="457200" indent="-457200">
              <a:tabLst>
                <a:tab pos="139700" algn="l"/>
                <a:tab pos="457200" algn="l"/>
              </a:tabLst>
              <a:defRPr sz="1800"/>
            </a:pPr>
            <a:r>
              <a:rPr sz="3300">
                <a:solidFill>
                  <a:srgbClr val="666666"/>
                </a:solidFill>
                <a:latin typeface="Verdana"/>
                <a:ea typeface="Verdana"/>
                <a:cs typeface="Verdana"/>
                <a:sym typeface="Verdana"/>
              </a:rPr>
              <a:t>	b	…</a:t>
            </a:r>
          </a:p>
        </p:txBody>
      </p:sp>
      <p:sp>
        <p:nvSpPr>
          <p:cNvPr id="100" name="Shape 100"/>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101" name="Shape 101"/>
          <p:cNvSpPr/>
          <p:nvPr/>
        </p:nvSpPr>
        <p:spPr>
          <a:xfrm>
            <a:off x="241300" y="2667000"/>
            <a:ext cx="20091103"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do we mean when we say “essential”?</a:t>
            </a:r>
          </a:p>
        </p:txBody>
      </p:sp>
      <p:sp>
        <p:nvSpPr>
          <p:cNvPr id="102" name="Shape 102"/>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03" name="Shape 103"/>
          <p:cNvSpPr/>
          <p:nvPr/>
        </p:nvSpPr>
        <p:spPr>
          <a:xfrm>
            <a:off x="342900" y="8221867"/>
            <a:ext cx="23622001"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b="1" sz="5400">
                <a:solidFill>
                  <a:srgbClr val="1A5078"/>
                </a:solidFill>
                <a:latin typeface="Trebuchet MS"/>
                <a:ea typeface="Trebuchet MS"/>
                <a:cs typeface="Trebuchet MS"/>
                <a:sym typeface="Trebuchet MS"/>
              </a:rPr>
              <a:t>My preferred meanings: </a:t>
            </a:r>
            <a:endParaRPr b="1" sz="5400">
              <a:solidFill>
                <a:srgbClr val="1A5078"/>
              </a:solidFill>
              <a:latin typeface="Trebuchet MS"/>
              <a:ea typeface="Trebuchet MS"/>
              <a:cs typeface="Trebuchet MS"/>
              <a:sym typeface="Trebuchet MS"/>
            </a:endParaRPr>
          </a:p>
          <a:p>
            <a:pPr lvl="0" defTabSz="825500">
              <a:defRPr sz="1800"/>
            </a:pPr>
            <a:r>
              <a:rPr b="1" sz="5400">
                <a:solidFill>
                  <a:srgbClr val="1A5078"/>
                </a:solidFill>
                <a:latin typeface="Trebuchet MS"/>
                <a:ea typeface="Trebuchet MS"/>
                <a:cs typeface="Trebuchet MS"/>
                <a:sym typeface="Trebuchet MS"/>
              </a:rPr>
              <a:t>“indispensable for reaching the goals” and </a:t>
            </a:r>
            <a:endParaRPr b="1" sz="5400">
              <a:solidFill>
                <a:srgbClr val="1A5078"/>
              </a:solidFill>
              <a:latin typeface="Trebuchet MS"/>
              <a:ea typeface="Trebuchet MS"/>
              <a:cs typeface="Trebuchet MS"/>
              <a:sym typeface="Trebuchet MS"/>
            </a:endParaRPr>
          </a:p>
          <a:p>
            <a:pPr lvl="0" defTabSz="825500">
              <a:defRPr sz="1800"/>
            </a:pPr>
            <a:r>
              <a:rPr b="1" sz="5400">
                <a:solidFill>
                  <a:srgbClr val="1A5078"/>
                </a:solidFill>
                <a:latin typeface="Trebuchet MS"/>
                <a:ea typeface="Trebuchet MS"/>
                <a:cs typeface="Trebuchet MS"/>
                <a:sym typeface="Trebuchet MS"/>
              </a:rPr>
              <a:t>“pertaining to something needed to reach/supporting reach progress towards the goals”</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Effect filter="dissolve" transition="in">
                                      <p:cBhvr>
                                        <p:cTn id="7" dur="1000"/>
                                        <p:tgtEl>
                                          <p:spTgt spid="101">
                                            <p:bg/>
                                          </p:spTgt>
                                        </p:tgtEl>
                                      </p:cBhvr>
                                    </p:animEffect>
                                  </p:childTnLst>
                                </p:cTn>
                              </p:par>
                              <p:par>
                                <p:cTn id="8" presetClass="entr" presetSubtype="0" presetID="9" grpId="1" fill="hold">
                                  <p:stCondLst>
                                    <p:cond delay="0"/>
                                  </p:stCondLst>
                                  <p:iterate type="el" backwards="0">
                                    <p:tmAbs val="0"/>
                                  </p:iterate>
                                  <p:childTnLst>
                                    <p:set>
                                      <p:cBhvr>
                                        <p:cTn id="9" fill="hold"/>
                                        <p:tgtEl>
                                          <p:spTgt spid="101">
                                            <p:txEl>
                                              <p:pRg st="0" end="0"/>
                                            </p:txEl>
                                          </p:spTgt>
                                        </p:tgtEl>
                                        <p:attrNameLst>
                                          <p:attrName>style.visibility</p:attrName>
                                        </p:attrNameLst>
                                      </p:cBhvr>
                                      <p:to>
                                        <p:strVal val="visible"/>
                                      </p:to>
                                    </p:set>
                                    <p:animEffect filter="dissolve" transition="in">
                                      <p:cBhvr>
                                        <p:cTn id="10" dur="1000"/>
                                        <p:tgtEl>
                                          <p:spTgt spid="1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2" fill="hold">
                                  <p:stCondLst>
                                    <p:cond delay="0"/>
                                  </p:stCondLst>
                                  <p:iterate type="el" backwards="0">
                                    <p:tmAbs val="0"/>
                                  </p:iterate>
                                  <p:childTnLst>
                                    <p:set>
                                      <p:cBhvr>
                                        <p:cTn id="14" fill="hold"/>
                                        <p:tgtEl>
                                          <p:spTgt spid="99"/>
                                        </p:tgtEl>
                                        <p:attrNameLst>
                                          <p:attrName>style.visibility</p:attrName>
                                        </p:attrNameLst>
                                      </p:cBhvr>
                                      <p:to>
                                        <p:strVal val="visible"/>
                                      </p:to>
                                    </p:set>
                                    <p:animEffect filter="dissolve" transition="in">
                                      <p:cBhvr>
                                        <p:cTn id="15" dur="10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3" fill="hold">
                                  <p:stCondLst>
                                    <p:cond delay="0"/>
                                  </p:stCondLst>
                                  <p:iterate type="el" backwards="0">
                                    <p:tmAbs val="0"/>
                                  </p:iterate>
                                  <p:childTnLst>
                                    <p:set>
                                      <p:cBhvr>
                                        <p:cTn id="19" fill="hold"/>
                                        <p:tgtEl>
                                          <p:spTgt spid="103">
                                            <p:bg/>
                                          </p:spTgt>
                                        </p:tgtEl>
                                        <p:attrNameLst>
                                          <p:attrName>style.visibility</p:attrName>
                                        </p:attrNameLst>
                                      </p:cBhvr>
                                      <p:to>
                                        <p:strVal val="visible"/>
                                      </p:to>
                                    </p:set>
                                    <p:animEffect filter="dissolve" transition="in">
                                      <p:cBhvr>
                                        <p:cTn id="20" dur="1000"/>
                                        <p:tgtEl>
                                          <p:spTgt spid="103">
                                            <p:bg/>
                                          </p:spTgt>
                                        </p:tgtEl>
                                      </p:cBhvr>
                                    </p:animEffect>
                                  </p:childTnLst>
                                </p:cTn>
                              </p:par>
                              <p:par>
                                <p:cTn id="21" presetClass="entr" presetSubtype="0" presetID="9" grpId="3" fill="hold">
                                  <p:stCondLst>
                                    <p:cond delay="0"/>
                                  </p:stCondLst>
                                  <p:iterate type="el" backwards="0">
                                    <p:tmAbs val="0"/>
                                  </p:iterate>
                                  <p:childTnLst>
                                    <p:set>
                                      <p:cBhvr>
                                        <p:cTn id="22" fill="hold"/>
                                        <p:tgtEl>
                                          <p:spTgt spid="103">
                                            <p:txEl>
                                              <p:pRg st="0" end="0"/>
                                            </p:txEl>
                                          </p:spTgt>
                                        </p:tgtEl>
                                        <p:attrNameLst>
                                          <p:attrName>style.visibility</p:attrName>
                                        </p:attrNameLst>
                                      </p:cBhvr>
                                      <p:to>
                                        <p:strVal val="visible"/>
                                      </p:to>
                                    </p:set>
                                    <p:animEffect filter="dissolve" transition="in">
                                      <p:cBhvr>
                                        <p:cTn id="23" dur="1000"/>
                                        <p:tgtEl>
                                          <p:spTgt spid="103">
                                            <p:txEl>
                                              <p:pRg st="0" end="0"/>
                                            </p:txEl>
                                          </p:spTgt>
                                        </p:tgtEl>
                                      </p:cBhvr>
                                    </p:animEffect>
                                  </p:childTnLst>
                                </p:cTn>
                              </p:par>
                            </p:childTnLst>
                          </p:cTn>
                        </p:par>
                        <p:par>
                          <p:cTn id="24" fill="hold">
                            <p:stCondLst>
                              <p:cond delay="1000"/>
                            </p:stCondLst>
                            <p:childTnLst>
                              <p:par>
                                <p:cTn id="25" nodeType="afterEffect" presetClass="entr" presetSubtype="0" presetID="9" grpId="3" fill="hold">
                                  <p:stCondLst>
                                    <p:cond delay="0"/>
                                  </p:stCondLst>
                                  <p:iterate type="el" backwards="0">
                                    <p:tmAbs val="0"/>
                                  </p:iterate>
                                  <p:childTnLst>
                                    <p:set>
                                      <p:cBhvr>
                                        <p:cTn id="26" fill="hold"/>
                                        <p:tgtEl>
                                          <p:spTgt spid="103">
                                            <p:txEl>
                                              <p:pRg st="1" end="1"/>
                                            </p:txEl>
                                          </p:spTgt>
                                        </p:tgtEl>
                                        <p:attrNameLst>
                                          <p:attrName>style.visibility</p:attrName>
                                        </p:attrNameLst>
                                      </p:cBhvr>
                                      <p:to>
                                        <p:strVal val="visible"/>
                                      </p:to>
                                    </p:set>
                                    <p:animEffect filter="dissolve" transition="in">
                                      <p:cBhvr>
                                        <p:cTn id="27" dur="1000"/>
                                        <p:tgtEl>
                                          <p:spTgt spid="103">
                                            <p:txEl>
                                              <p:pRg st="1" end="1"/>
                                            </p:txEl>
                                          </p:spTgt>
                                        </p:tgtEl>
                                      </p:cBhvr>
                                    </p:animEffect>
                                  </p:childTnLst>
                                </p:cTn>
                              </p:par>
                            </p:childTnLst>
                          </p:cTn>
                        </p:par>
                        <p:par>
                          <p:cTn id="28" fill="hold">
                            <p:stCondLst>
                              <p:cond delay="2000"/>
                            </p:stCondLst>
                            <p:childTnLst>
                              <p:par>
                                <p:cTn id="29" nodeType="afterEffect" presetClass="entr" presetSubtype="0" presetID="9" grpId="3" fill="hold">
                                  <p:stCondLst>
                                    <p:cond delay="0"/>
                                  </p:stCondLst>
                                  <p:iterate type="el" backwards="0">
                                    <p:tmAbs val="0"/>
                                  </p:iterate>
                                  <p:childTnLst>
                                    <p:set>
                                      <p:cBhvr>
                                        <p:cTn id="30" fill="hold"/>
                                        <p:tgtEl>
                                          <p:spTgt spid="103">
                                            <p:txEl>
                                              <p:pRg st="2" end="2"/>
                                            </p:txEl>
                                          </p:spTgt>
                                        </p:tgtEl>
                                        <p:attrNameLst>
                                          <p:attrName>style.visibility</p:attrName>
                                        </p:attrNameLst>
                                      </p:cBhvr>
                                      <p:to>
                                        <p:strVal val="visible"/>
                                      </p:to>
                                    </p:set>
                                    <p:animEffect filter="dissolve" transition="in">
                                      <p:cBhvr>
                                        <p:cTn id="31" dur="1000"/>
                                        <p:tgtEl>
                                          <p:spTgt spid="10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3" grpId="3"/>
      <p:bldP build="p" bldLvl="5" animBg="1" rev="0" advAuto="0" spid="101" grpId="1"/>
      <p:bldP build="whole" bldLvl="1" animBg="1" rev="0" advAuto="0" spid="99"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0" y="2374900"/>
            <a:ext cx="24307800" cy="0"/>
          </a:xfrm>
          <a:prstGeom prst="line">
            <a:avLst/>
          </a:prstGeom>
          <a:ln w="12700">
            <a:solidFill/>
            <a:miter lim="400000"/>
          </a:ln>
        </p:spPr>
        <p:txBody>
          <a:bodyPr lIns="0" tIns="0" rIns="0" bIns="0" anchor="ctr"/>
          <a:lstStyle/>
          <a:p>
            <a:pPr lvl="0"/>
          </a:p>
        </p:txBody>
      </p:sp>
      <p:pic>
        <p:nvPicPr>
          <p:cNvPr id="106"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07" name="Shape 107"/>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08"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09"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10" name="Shape 110"/>
          <p:cNvSpPr/>
          <p:nvPr/>
        </p:nvSpPr>
        <p:spPr>
          <a:xfrm>
            <a:off x="152400" y="4289424"/>
            <a:ext cx="23266400" cy="579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647700">
              <a:defRPr sz="1800"/>
            </a:pPr>
            <a:r>
              <a:rPr sz="4800">
                <a:latin typeface="Trebuchet MS"/>
                <a:ea typeface="Trebuchet MS"/>
                <a:cs typeface="Trebuchet MS"/>
                <a:sym typeface="Trebuchet MS"/>
              </a:rPr>
              <a:t>Essential Variables:</a:t>
            </a:r>
            <a:endParaRPr sz="4800">
              <a:latin typeface="Trebuchet MS"/>
              <a:ea typeface="Trebuchet MS"/>
              <a:cs typeface="Trebuchet MS"/>
              <a:sym typeface="Trebuchet MS"/>
            </a:endParaRPr>
          </a:p>
          <a:p>
            <a:pPr lvl="0" defTabSz="647700">
              <a:defRPr sz="1800"/>
            </a:pPr>
            <a:endParaRPr sz="4800">
              <a:latin typeface="Trebuchet MS"/>
              <a:ea typeface="Trebuchet MS"/>
              <a:cs typeface="Trebuchet MS"/>
              <a:sym typeface="Trebuchet MS"/>
            </a:endParaRPr>
          </a:p>
          <a:p>
            <a:pPr lvl="0" defTabSz="647700">
              <a:defRPr sz="1800"/>
            </a:pPr>
            <a:r>
              <a:rPr sz="4800">
                <a:latin typeface="Trebuchet MS"/>
                <a:ea typeface="Trebuchet MS"/>
                <a:cs typeface="Trebuchet MS"/>
                <a:sym typeface="Trebuchet MS"/>
              </a:rPr>
              <a:t>Variables that determine the system’s state and developments, are crucial for predicting system developments, and allow us to define metrics that measure the trajectory of the system. </a:t>
            </a:r>
            <a:endParaRPr sz="4800">
              <a:latin typeface="Trebuchet MS"/>
              <a:ea typeface="Trebuchet MS"/>
              <a:cs typeface="Trebuchet MS"/>
              <a:sym typeface="Trebuchet MS"/>
            </a:endParaRPr>
          </a:p>
          <a:p>
            <a:pPr lvl="0" defTabSz="647700">
              <a:defRPr sz="1800"/>
            </a:pPr>
            <a:endParaRPr sz="4800">
              <a:latin typeface="Trebuchet MS"/>
              <a:ea typeface="Trebuchet MS"/>
              <a:cs typeface="Trebuchet MS"/>
              <a:sym typeface="Trebuchet MS"/>
            </a:endParaRPr>
          </a:p>
          <a:p>
            <a:pPr lvl="0" defTabSz="647700">
              <a:defRPr sz="1800"/>
            </a:pPr>
            <a:r>
              <a:rPr sz="4800">
                <a:latin typeface="Trebuchet MS"/>
                <a:ea typeface="Trebuchet MS"/>
                <a:cs typeface="Trebuchet MS"/>
                <a:sym typeface="Trebuchet MS"/>
              </a:rPr>
              <a:t>Limited knowledge of essential variables implies limited predictive capabilities and limited means to measure where the system is heading.</a:t>
            </a:r>
          </a:p>
        </p:txBody>
      </p:sp>
      <p:sp>
        <p:nvSpPr>
          <p:cNvPr id="111" name="Shape 111"/>
          <p:cNvSpPr/>
          <p:nvPr/>
        </p:nvSpPr>
        <p:spPr>
          <a:xfrm>
            <a:off x="241300" y="2667000"/>
            <a:ext cx="20091103"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How do we define an “essential variable”?</a:t>
            </a:r>
          </a:p>
        </p:txBody>
      </p:sp>
      <p:sp>
        <p:nvSpPr>
          <p:cNvPr id="112" name="Shape 112"/>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13" name="Shape 113"/>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animEffect filter="dissolve" transition="in">
                                      <p:cBhvr>
                                        <p:cTn id="7" dur="1000"/>
                                        <p:tgtEl>
                                          <p:spTgt spid="111">
                                            <p:bg/>
                                          </p:spTgt>
                                        </p:tgtEl>
                                      </p:cBhvr>
                                    </p:animEffect>
                                  </p:childTnLst>
                                </p:cTn>
                              </p:par>
                              <p:par>
                                <p:cTn id="8" presetClass="entr" presetSubtype="0" presetID="9" grpId="1" fill="hold">
                                  <p:stCondLst>
                                    <p:cond delay="0"/>
                                  </p:stCondLst>
                                  <p:iterate type="el" backwards="0">
                                    <p:tmAbs val="0"/>
                                  </p:iterate>
                                  <p:childTnLst>
                                    <p:set>
                                      <p:cBhvr>
                                        <p:cTn id="9" fill="hold"/>
                                        <p:tgtEl>
                                          <p:spTgt spid="111">
                                            <p:txEl>
                                              <p:pRg st="0" end="0"/>
                                            </p:txEl>
                                          </p:spTgt>
                                        </p:tgtEl>
                                        <p:attrNameLst>
                                          <p:attrName>style.visibility</p:attrName>
                                        </p:attrNameLst>
                                      </p:cBhvr>
                                      <p:to>
                                        <p:strVal val="visible"/>
                                      </p:to>
                                    </p:set>
                                    <p:animEffect filter="dissolve" transition="in">
                                      <p:cBhvr>
                                        <p:cTn id="10" dur="1000"/>
                                        <p:tgtEl>
                                          <p:spTgt spid="1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2" fill="hold">
                                  <p:stCondLst>
                                    <p:cond delay="0"/>
                                  </p:stCondLst>
                                  <p:iterate type="el" backwards="0">
                                    <p:tmAbs val="0"/>
                                  </p:iterate>
                                  <p:childTnLst>
                                    <p:set>
                                      <p:cBhvr>
                                        <p:cTn id="14" fill="hold"/>
                                        <p:tgtEl>
                                          <p:spTgt spid="110"/>
                                        </p:tgtEl>
                                        <p:attrNameLst>
                                          <p:attrName>style.visibility</p:attrName>
                                        </p:attrNameLst>
                                      </p:cBhvr>
                                      <p:to>
                                        <p:strVal val="visible"/>
                                      </p:to>
                                    </p:set>
                                    <p:animEffect filter="dissolve" transition="in">
                                      <p:cBhvr>
                                        <p:cTn id="15"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2"/>
      <p:bldP build="p" bldLvl="5" animBg="1" rev="0" advAuto="0" spid="11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0" y="2374900"/>
            <a:ext cx="24307800" cy="0"/>
          </a:xfrm>
          <a:prstGeom prst="line">
            <a:avLst/>
          </a:prstGeom>
          <a:ln w="12700">
            <a:solidFill/>
            <a:miter lim="400000"/>
          </a:ln>
        </p:spPr>
        <p:txBody>
          <a:bodyPr lIns="0" tIns="0" rIns="0" bIns="0" anchor="ctr"/>
          <a:lstStyle/>
          <a:p>
            <a:pPr lvl="0"/>
          </a:p>
        </p:txBody>
      </p:sp>
      <p:pic>
        <p:nvPicPr>
          <p:cNvPr id="116"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17" name="Shape 117"/>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18"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19"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20" name="Shape 120"/>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
        <p:nvSpPr>
          <p:cNvPr id="121" name="Shape 121"/>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22" name="Shape 122"/>
          <p:cNvSpPr/>
          <p:nvPr/>
        </p:nvSpPr>
        <p:spPr>
          <a:xfrm>
            <a:off x="292100" y="2667000"/>
            <a:ext cx="237236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does “…” stand for in “The variable is essential for …”</a:t>
            </a:r>
          </a:p>
        </p:txBody>
      </p:sp>
      <p:sp>
        <p:nvSpPr>
          <p:cNvPr id="123" name="Shape 123"/>
          <p:cNvSpPr/>
          <p:nvPr/>
        </p:nvSpPr>
        <p:spPr>
          <a:xfrm>
            <a:off x="381000" y="5124450"/>
            <a:ext cx="23622001" cy="334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33400" indent="-533400" defTabSz="825500">
              <a:buSzPct val="125000"/>
              <a:buChar char="•"/>
              <a:defRPr sz="1800"/>
            </a:pPr>
            <a:r>
              <a:rPr sz="4400">
                <a:solidFill>
                  <a:srgbClr val="1A5078"/>
                </a:solidFill>
                <a:latin typeface="Trebuchet MS"/>
                <a:ea typeface="Trebuchet MS"/>
                <a:cs typeface="Trebuchet MS"/>
                <a:sym typeface="Trebuchet MS"/>
              </a:rPr>
              <a:t>scientific disciplines: create new knowledge; </a:t>
            </a:r>
            <a:r>
              <a:rPr i="1" sz="4400">
                <a:solidFill>
                  <a:srgbClr val="1A5078"/>
                </a:solidFill>
                <a:latin typeface="Trebuchet MS"/>
                <a:ea typeface="Trebuchet MS"/>
                <a:cs typeface="Trebuchet MS"/>
                <a:sym typeface="Trebuchet MS"/>
              </a:rPr>
              <a:t>monitor the environment, assess state and trends, predict;</a:t>
            </a:r>
            <a:endParaRPr i="1" sz="4400">
              <a:solidFill>
                <a:srgbClr val="1A5078"/>
              </a:solidFill>
              <a:latin typeface="Trebuchet MS"/>
              <a:ea typeface="Trebuchet MS"/>
              <a:cs typeface="Trebuchet MS"/>
              <a:sym typeface="Trebuchet MS"/>
            </a:endParaRPr>
          </a:p>
          <a:p>
            <a:pPr lvl="0" marL="533400" indent="-533400" defTabSz="825500">
              <a:buSzPct val="125000"/>
              <a:buChar char="•"/>
              <a:defRPr sz="1800"/>
            </a:pPr>
            <a:r>
              <a:rPr sz="4400">
                <a:solidFill>
                  <a:srgbClr val="1A5078"/>
                </a:solidFill>
                <a:latin typeface="Trebuchet MS"/>
                <a:ea typeface="Trebuchet MS"/>
                <a:cs typeface="Trebuchet MS"/>
                <a:sym typeface="Trebuchet MS"/>
              </a:rPr>
              <a:t>societal disciplines: enable sustainable development</a:t>
            </a:r>
            <a:endParaRPr sz="4400">
              <a:solidFill>
                <a:srgbClr val="1A5078"/>
              </a:solidFill>
              <a:latin typeface="Trebuchet MS"/>
              <a:ea typeface="Trebuchet MS"/>
              <a:cs typeface="Trebuchet MS"/>
              <a:sym typeface="Trebuchet MS"/>
            </a:endParaRPr>
          </a:p>
          <a:p>
            <a:pPr lvl="0" marL="533400" indent="-533400" defTabSz="825500">
              <a:buSzPct val="125000"/>
              <a:buChar char="•"/>
              <a:defRPr sz="1800"/>
            </a:pPr>
            <a:r>
              <a:rPr sz="4400">
                <a:solidFill>
                  <a:srgbClr val="1A5078"/>
                </a:solidFill>
                <a:latin typeface="Trebuchet MS"/>
                <a:ea typeface="Trebuchet MS"/>
                <a:cs typeface="Trebuchet MS"/>
                <a:sym typeface="Trebuchet MS"/>
              </a:rPr>
              <a:t>GEO: Societal Benefit Areas; Strategic Targets</a:t>
            </a:r>
            <a:endParaRPr sz="4400">
              <a:solidFill>
                <a:srgbClr val="1A5078"/>
              </a:solidFill>
              <a:latin typeface="Trebuchet MS"/>
              <a:ea typeface="Trebuchet MS"/>
              <a:cs typeface="Trebuchet MS"/>
              <a:sym typeface="Trebuchet MS"/>
            </a:endParaRPr>
          </a:p>
          <a:p>
            <a:pPr lvl="0" marL="533400" indent="-533400" defTabSz="825500">
              <a:buSzPct val="125000"/>
              <a:buChar char="•"/>
              <a:defRPr sz="1800"/>
            </a:pPr>
            <a:r>
              <a:rPr sz="4400">
                <a:solidFill>
                  <a:srgbClr val="1A5078"/>
                </a:solidFill>
                <a:latin typeface="Trebuchet MS"/>
                <a:ea typeface="Trebuchet MS"/>
                <a:cs typeface="Trebuchet MS"/>
                <a:sym typeface="Trebuchet MS"/>
              </a:rPr>
              <a:t>Ministers to GEO: </a:t>
            </a:r>
            <a:r>
              <a:rPr b="1" sz="4400">
                <a:solidFill>
                  <a:srgbClr val="1A5078"/>
                </a:solidFill>
                <a:latin typeface="Trebuchet MS"/>
                <a:ea typeface="Trebuchet MS"/>
                <a:cs typeface="Trebuchet MS"/>
                <a:sym typeface="Trebuchet MS"/>
              </a:rPr>
              <a:t>Sustainable Development Goals (SDGs)</a:t>
            </a:r>
          </a:p>
        </p:txBody>
      </p:sp>
      <p:sp>
        <p:nvSpPr>
          <p:cNvPr id="124" name="Shape 124"/>
          <p:cNvSpPr/>
          <p:nvPr/>
        </p:nvSpPr>
        <p:spPr>
          <a:xfrm>
            <a:off x="273943" y="3854450"/>
            <a:ext cx="23429715"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are the goals?</a:t>
            </a:r>
          </a:p>
        </p:txBody>
      </p:sp>
      <p:sp>
        <p:nvSpPr>
          <p:cNvPr id="125" name="Shape 125"/>
          <p:cNvSpPr/>
          <p:nvPr/>
        </p:nvSpPr>
        <p:spPr>
          <a:xfrm>
            <a:off x="273943" y="8705849"/>
            <a:ext cx="23429715" cy="161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b="1" sz="5400">
                <a:solidFill>
                  <a:srgbClr val="1A5078"/>
                </a:solidFill>
                <a:latin typeface="Trebuchet MS"/>
                <a:ea typeface="Trebuchet MS"/>
                <a:cs typeface="Trebuchet MS"/>
                <a:sym typeface="Trebuchet MS"/>
              </a:rPr>
              <a:t>What are the goals, targets, and indicators?</a:t>
            </a:r>
            <a:endParaRPr b="1" sz="5400">
              <a:solidFill>
                <a:srgbClr val="1A5078"/>
              </a:solidFill>
              <a:latin typeface="Trebuchet MS"/>
              <a:ea typeface="Trebuchet MS"/>
              <a:cs typeface="Trebuchet MS"/>
              <a:sym typeface="Trebuchet MS"/>
            </a:endParaRPr>
          </a:p>
          <a:p>
            <a:pPr lvl="0" defTabSz="825500">
              <a:defRPr sz="1800"/>
            </a:pPr>
            <a:r>
              <a:rPr i="1" sz="4800">
                <a:solidFill>
                  <a:srgbClr val="1A5078"/>
                </a:solidFill>
                <a:latin typeface="Trebuchet MS"/>
                <a:ea typeface="Trebuchet MS"/>
                <a:cs typeface="Trebuchet MS"/>
                <a:sym typeface="Trebuchet MS"/>
              </a:rPr>
              <a:t>Some examples …</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Effect filter="dissolve" transition="in">
                                      <p:cBhvr>
                                        <p:cTn id="7" dur="1000"/>
                                        <p:tgtEl>
                                          <p:spTgt spid="122">
                                            <p:bg/>
                                          </p:spTgt>
                                        </p:tgtEl>
                                      </p:cBhvr>
                                    </p:animEffect>
                                  </p:childTnLst>
                                </p:cTn>
                              </p:par>
                              <p:par>
                                <p:cTn id="8" presetClass="entr" presetSubtype="0" presetID="9" grpId="1" fill="hold">
                                  <p:stCondLst>
                                    <p:cond delay="0"/>
                                  </p:stCondLst>
                                  <p:iterate type="el" backwards="0">
                                    <p:tmAbs val="0"/>
                                  </p:iterate>
                                  <p:childTnLst>
                                    <p:set>
                                      <p:cBhvr>
                                        <p:cTn id="9" fill="hold"/>
                                        <p:tgtEl>
                                          <p:spTgt spid="122">
                                            <p:txEl>
                                              <p:pRg st="0" end="0"/>
                                            </p:txEl>
                                          </p:spTgt>
                                        </p:tgtEl>
                                        <p:attrNameLst>
                                          <p:attrName>style.visibility</p:attrName>
                                        </p:attrNameLst>
                                      </p:cBhvr>
                                      <p:to>
                                        <p:strVal val="visible"/>
                                      </p:to>
                                    </p:set>
                                    <p:animEffect filter="dissolve" transition="in">
                                      <p:cBhvr>
                                        <p:cTn id="10" dur="10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2" fill="hold">
                                  <p:stCondLst>
                                    <p:cond delay="0"/>
                                  </p:stCondLst>
                                  <p:iterate type="el" backwards="0">
                                    <p:tmAbs val="0"/>
                                  </p:iterate>
                                  <p:childTnLst>
                                    <p:set>
                                      <p:cBhvr>
                                        <p:cTn id="14" fill="hold"/>
                                        <p:tgtEl>
                                          <p:spTgt spid="124">
                                            <p:bg/>
                                          </p:spTgt>
                                        </p:tgtEl>
                                        <p:attrNameLst>
                                          <p:attrName>style.visibility</p:attrName>
                                        </p:attrNameLst>
                                      </p:cBhvr>
                                      <p:to>
                                        <p:strVal val="visible"/>
                                      </p:to>
                                    </p:set>
                                    <p:animEffect filter="dissolve" transition="in">
                                      <p:cBhvr>
                                        <p:cTn id="15" dur="1000"/>
                                        <p:tgtEl>
                                          <p:spTgt spid="124">
                                            <p:bg/>
                                          </p:spTgt>
                                        </p:tgtEl>
                                      </p:cBhvr>
                                    </p:animEffect>
                                  </p:childTnLst>
                                </p:cTn>
                              </p:par>
                              <p:par>
                                <p:cTn id="16" presetClass="entr" presetSubtype="0" presetID="9" grpId="2" fill="hold">
                                  <p:stCondLst>
                                    <p:cond delay="0"/>
                                  </p:stCondLst>
                                  <p:iterate type="el" backwards="0">
                                    <p:tmAbs val="0"/>
                                  </p:iterate>
                                  <p:childTnLst>
                                    <p:set>
                                      <p:cBhvr>
                                        <p:cTn id="17" fill="hold"/>
                                        <p:tgtEl>
                                          <p:spTgt spid="124">
                                            <p:txEl>
                                              <p:pRg st="0" end="0"/>
                                            </p:txEl>
                                          </p:spTgt>
                                        </p:tgtEl>
                                        <p:attrNameLst>
                                          <p:attrName>style.visibility</p:attrName>
                                        </p:attrNameLst>
                                      </p:cBhvr>
                                      <p:to>
                                        <p:strVal val="visible"/>
                                      </p:to>
                                    </p:set>
                                    <p:animEffect filter="dissolve" transition="in">
                                      <p:cBhvr>
                                        <p:cTn id="18" dur="1000"/>
                                        <p:tgtEl>
                                          <p:spTgt spid="124">
                                            <p:txEl>
                                              <p:pRg st="0" end="0"/>
                                            </p:txEl>
                                          </p:spTgt>
                                        </p:tgtEl>
                                      </p:cBhvr>
                                    </p:animEffect>
                                  </p:childTnLst>
                                </p:cTn>
                              </p:par>
                            </p:childTnLst>
                          </p:cTn>
                        </p:par>
                        <p:par>
                          <p:cTn id="19" fill="hold">
                            <p:stCondLst>
                              <p:cond delay="1000"/>
                            </p:stCondLst>
                            <p:childTnLst>
                              <p:par>
                                <p:cTn id="20" nodeType="afterEffect" presetClass="entr" presetSubtype="0" presetID="9" grpId="3" fill="hold">
                                  <p:stCondLst>
                                    <p:cond delay="0"/>
                                  </p:stCondLst>
                                  <p:iterate type="el" backwards="0">
                                    <p:tmAbs val="0"/>
                                  </p:iterate>
                                  <p:childTnLst>
                                    <p:set>
                                      <p:cBhvr>
                                        <p:cTn id="21" fill="hold"/>
                                        <p:tgtEl>
                                          <p:spTgt spid="123">
                                            <p:bg/>
                                          </p:spTgt>
                                        </p:tgtEl>
                                        <p:attrNameLst>
                                          <p:attrName>style.visibility</p:attrName>
                                        </p:attrNameLst>
                                      </p:cBhvr>
                                      <p:to>
                                        <p:strVal val="visible"/>
                                      </p:to>
                                    </p:set>
                                    <p:animEffect filter="dissolve" transition="in">
                                      <p:cBhvr>
                                        <p:cTn id="22" dur="1000"/>
                                        <p:tgtEl>
                                          <p:spTgt spid="123">
                                            <p:bg/>
                                          </p:spTgt>
                                        </p:tgtEl>
                                      </p:cBhvr>
                                    </p:animEffect>
                                  </p:childTnLst>
                                </p:cTn>
                              </p:par>
                              <p:par>
                                <p:cTn id="23" presetClass="entr" presetSubtype="0" presetID="9" grpId="3" fill="hold">
                                  <p:stCondLst>
                                    <p:cond delay="0"/>
                                  </p:stCondLst>
                                  <p:iterate type="el" backwards="0">
                                    <p:tmAbs val="0"/>
                                  </p:iterate>
                                  <p:childTnLst>
                                    <p:set>
                                      <p:cBhvr>
                                        <p:cTn id="24" fill="hold"/>
                                        <p:tgtEl>
                                          <p:spTgt spid="123">
                                            <p:txEl>
                                              <p:pRg st="0" end="0"/>
                                            </p:txEl>
                                          </p:spTgt>
                                        </p:tgtEl>
                                        <p:attrNameLst>
                                          <p:attrName>style.visibility</p:attrName>
                                        </p:attrNameLst>
                                      </p:cBhvr>
                                      <p:to>
                                        <p:strVal val="visible"/>
                                      </p:to>
                                    </p:set>
                                    <p:animEffect filter="dissolve" transition="in">
                                      <p:cBhvr>
                                        <p:cTn id="25" dur="1000"/>
                                        <p:tgtEl>
                                          <p:spTgt spid="12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3" fill="hold">
                                  <p:stCondLst>
                                    <p:cond delay="0"/>
                                  </p:stCondLst>
                                  <p:iterate type="el" backwards="0">
                                    <p:tmAbs val="0"/>
                                  </p:iterate>
                                  <p:childTnLst>
                                    <p:set>
                                      <p:cBhvr>
                                        <p:cTn id="29" fill="hold"/>
                                        <p:tgtEl>
                                          <p:spTgt spid="123">
                                            <p:txEl>
                                              <p:pRg st="1" end="1"/>
                                            </p:txEl>
                                          </p:spTgt>
                                        </p:tgtEl>
                                        <p:attrNameLst>
                                          <p:attrName>style.visibility</p:attrName>
                                        </p:attrNameLst>
                                      </p:cBhvr>
                                      <p:to>
                                        <p:strVal val="visible"/>
                                      </p:to>
                                    </p:set>
                                    <p:animEffect filter="dissolve" transition="in">
                                      <p:cBhvr>
                                        <p:cTn id="30" dur="1000"/>
                                        <p:tgtEl>
                                          <p:spTgt spid="1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3" fill="hold">
                                  <p:stCondLst>
                                    <p:cond delay="0"/>
                                  </p:stCondLst>
                                  <p:iterate type="el" backwards="0">
                                    <p:tmAbs val="0"/>
                                  </p:iterate>
                                  <p:childTnLst>
                                    <p:set>
                                      <p:cBhvr>
                                        <p:cTn id="34" fill="hold"/>
                                        <p:tgtEl>
                                          <p:spTgt spid="123">
                                            <p:txEl>
                                              <p:pRg st="2" end="2"/>
                                            </p:txEl>
                                          </p:spTgt>
                                        </p:tgtEl>
                                        <p:attrNameLst>
                                          <p:attrName>style.visibility</p:attrName>
                                        </p:attrNameLst>
                                      </p:cBhvr>
                                      <p:to>
                                        <p:strVal val="visible"/>
                                      </p:to>
                                    </p:set>
                                    <p:animEffect filter="dissolve" transition="in">
                                      <p:cBhvr>
                                        <p:cTn id="35" dur="1000"/>
                                        <p:tgtEl>
                                          <p:spTgt spid="123">
                                            <p:txEl>
                                              <p:pRg st="2" end="2"/>
                                            </p:txEl>
                                          </p:spTgt>
                                        </p:tgtEl>
                                      </p:cBhvr>
                                    </p:animEffect>
                                  </p:childTnLst>
                                </p:cTn>
                              </p:par>
                            </p:childTnLst>
                          </p:cTn>
                        </p:par>
                        <p:par>
                          <p:cTn id="36" fill="hold">
                            <p:stCondLst>
                              <p:cond delay="1000"/>
                            </p:stCondLst>
                            <p:childTnLst>
                              <p:par>
                                <p:cTn id="37" nodeType="afterEffect" presetClass="entr" presetSubtype="0" presetID="9" grpId="3" fill="hold">
                                  <p:stCondLst>
                                    <p:cond delay="0"/>
                                  </p:stCondLst>
                                  <p:iterate type="el" backwards="0">
                                    <p:tmAbs val="0"/>
                                  </p:iterate>
                                  <p:childTnLst>
                                    <p:set>
                                      <p:cBhvr>
                                        <p:cTn id="38" fill="hold"/>
                                        <p:tgtEl>
                                          <p:spTgt spid="123">
                                            <p:txEl>
                                              <p:pRg st="3" end="3"/>
                                            </p:txEl>
                                          </p:spTgt>
                                        </p:tgtEl>
                                        <p:attrNameLst>
                                          <p:attrName>style.visibility</p:attrName>
                                        </p:attrNameLst>
                                      </p:cBhvr>
                                      <p:to>
                                        <p:strVal val="visible"/>
                                      </p:to>
                                    </p:set>
                                    <p:animEffect filter="dissolve" transition="in">
                                      <p:cBhvr>
                                        <p:cTn id="39" dur="1000"/>
                                        <p:tgtEl>
                                          <p:spTgt spid="12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9" grpId="4" fill="hold">
                                  <p:stCondLst>
                                    <p:cond delay="0"/>
                                  </p:stCondLst>
                                  <p:iterate type="el" backwards="0">
                                    <p:tmAbs val="0"/>
                                  </p:iterate>
                                  <p:childTnLst>
                                    <p:set>
                                      <p:cBhvr>
                                        <p:cTn id="43" fill="hold"/>
                                        <p:tgtEl>
                                          <p:spTgt spid="125">
                                            <p:bg/>
                                          </p:spTgt>
                                        </p:tgtEl>
                                        <p:attrNameLst>
                                          <p:attrName>style.visibility</p:attrName>
                                        </p:attrNameLst>
                                      </p:cBhvr>
                                      <p:to>
                                        <p:strVal val="visible"/>
                                      </p:to>
                                    </p:set>
                                    <p:animEffect filter="dissolve" transition="in">
                                      <p:cBhvr>
                                        <p:cTn id="44" dur="1000"/>
                                        <p:tgtEl>
                                          <p:spTgt spid="125">
                                            <p:bg/>
                                          </p:spTgt>
                                        </p:tgtEl>
                                      </p:cBhvr>
                                    </p:animEffect>
                                  </p:childTnLst>
                                </p:cTn>
                              </p:par>
                              <p:par>
                                <p:cTn id="45" presetClass="entr" presetSubtype="0" presetID="9" grpId="4" fill="hold">
                                  <p:stCondLst>
                                    <p:cond delay="0"/>
                                  </p:stCondLst>
                                  <p:iterate type="el" backwards="0">
                                    <p:tmAbs val="0"/>
                                  </p:iterate>
                                  <p:childTnLst>
                                    <p:set>
                                      <p:cBhvr>
                                        <p:cTn id="46" fill="hold"/>
                                        <p:tgtEl>
                                          <p:spTgt spid="125">
                                            <p:txEl>
                                              <p:pRg st="0" end="0"/>
                                            </p:txEl>
                                          </p:spTgt>
                                        </p:tgtEl>
                                        <p:attrNameLst>
                                          <p:attrName>style.visibility</p:attrName>
                                        </p:attrNameLst>
                                      </p:cBhvr>
                                      <p:to>
                                        <p:strVal val="visible"/>
                                      </p:to>
                                    </p:set>
                                    <p:animEffect filter="dissolve" transition="in">
                                      <p:cBhvr>
                                        <p:cTn id="47" dur="1000"/>
                                        <p:tgtEl>
                                          <p:spTgt spid="125">
                                            <p:txEl>
                                              <p:pRg st="0" end="0"/>
                                            </p:txEl>
                                          </p:spTgt>
                                        </p:tgtEl>
                                      </p:cBhvr>
                                    </p:animEffect>
                                  </p:childTnLst>
                                </p:cTn>
                              </p:par>
                            </p:childTnLst>
                          </p:cTn>
                        </p:par>
                        <p:par>
                          <p:cTn id="48" fill="hold">
                            <p:stCondLst>
                              <p:cond delay="1000"/>
                            </p:stCondLst>
                            <p:childTnLst>
                              <p:par>
                                <p:cTn id="49" nodeType="afterEffect" presetClass="entr" presetSubtype="0" presetID="9" grpId="4" fill="hold">
                                  <p:stCondLst>
                                    <p:cond delay="0"/>
                                  </p:stCondLst>
                                  <p:iterate type="el" backwards="0">
                                    <p:tmAbs val="0"/>
                                  </p:iterate>
                                  <p:childTnLst>
                                    <p:set>
                                      <p:cBhvr>
                                        <p:cTn id="50" fill="hold"/>
                                        <p:tgtEl>
                                          <p:spTgt spid="125">
                                            <p:txEl>
                                              <p:pRg st="1" end="1"/>
                                            </p:txEl>
                                          </p:spTgt>
                                        </p:tgtEl>
                                        <p:attrNameLst>
                                          <p:attrName>style.visibility</p:attrName>
                                        </p:attrNameLst>
                                      </p:cBhvr>
                                      <p:to>
                                        <p:strVal val="visible"/>
                                      </p:to>
                                    </p:set>
                                    <p:animEffect filter="dissolve" transition="in">
                                      <p:cBhvr>
                                        <p:cTn id="51" dur="1000"/>
                                        <p:tgtEl>
                                          <p:spTgt spid="12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3"/>
      <p:bldP build="p" bldLvl="5" animBg="1" rev="0" advAuto="0" spid="125" grpId="4"/>
      <p:bldP build="p" bldLvl="5" animBg="1" rev="0" advAuto="0" spid="122" grpId="1"/>
      <p:bldP build="p" bldLvl="5" animBg="1" rev="0" advAuto="0" spid="12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0" y="2374900"/>
            <a:ext cx="24307800" cy="0"/>
          </a:xfrm>
          <a:prstGeom prst="line">
            <a:avLst/>
          </a:prstGeom>
          <a:ln w="12700">
            <a:solidFill/>
            <a:miter lim="400000"/>
          </a:ln>
        </p:spPr>
        <p:txBody>
          <a:bodyPr lIns="0" tIns="0" rIns="0" bIns="0" anchor="ctr"/>
          <a:lstStyle/>
          <a:p>
            <a:pPr lvl="0"/>
          </a:p>
        </p:txBody>
      </p:sp>
      <p:pic>
        <p:nvPicPr>
          <p:cNvPr id="128"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29" name="Shape 129"/>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30"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31" name="ecGEO.png"/>
          <p:cNvPicPr/>
          <p:nvPr/>
        </p:nvPicPr>
        <p:blipFill>
          <a:blip r:embed="rId4">
            <a:extLst/>
          </a:blip>
          <a:stretch>
            <a:fillRect/>
          </a:stretch>
        </p:blipFill>
        <p:spPr>
          <a:xfrm>
            <a:off x="164901" y="12446691"/>
            <a:ext cx="2895601" cy="1120878"/>
          </a:xfrm>
          <a:prstGeom prst="rect">
            <a:avLst/>
          </a:prstGeom>
          <a:ln w="12700">
            <a:miter lim="400000"/>
          </a:ln>
        </p:spPr>
      </p:pic>
      <p:pic>
        <p:nvPicPr>
          <p:cNvPr id="132" name="droppedImage.pdf"/>
          <p:cNvPicPr/>
          <p:nvPr/>
        </p:nvPicPr>
        <p:blipFill>
          <a:blip r:embed="rId5">
            <a:extLst/>
          </a:blip>
          <a:stretch>
            <a:fillRect/>
          </a:stretch>
        </p:blipFill>
        <p:spPr>
          <a:xfrm>
            <a:off x="12661495" y="2467656"/>
            <a:ext cx="11379201" cy="10300708"/>
          </a:xfrm>
          <a:prstGeom prst="rect">
            <a:avLst/>
          </a:prstGeom>
          <a:ln w="12700">
            <a:miter lim="400000"/>
          </a:ln>
        </p:spPr>
      </p:pic>
      <p:sp>
        <p:nvSpPr>
          <p:cNvPr id="133" name="Shape 133"/>
          <p:cNvSpPr/>
          <p:nvPr/>
        </p:nvSpPr>
        <p:spPr>
          <a:xfrm>
            <a:off x="190500" y="3536950"/>
            <a:ext cx="11569700" cy="241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5400">
                <a:solidFill>
                  <a:srgbClr val="1A5078"/>
                </a:solidFill>
                <a:latin typeface="Trebuchet MS"/>
                <a:ea typeface="Trebuchet MS"/>
                <a:cs typeface="Trebuchet MS"/>
                <a:sym typeface="Trebuchet MS"/>
              </a:rPr>
              <a:t>For example, “Safe operating space for humanity;” </a:t>
            </a:r>
            <a:endParaRPr sz="5400">
              <a:solidFill>
                <a:srgbClr val="1A5078"/>
              </a:solidFill>
              <a:latin typeface="Trebuchet MS"/>
              <a:ea typeface="Trebuchet MS"/>
              <a:cs typeface="Trebuchet MS"/>
              <a:sym typeface="Trebuchet MS"/>
            </a:endParaRPr>
          </a:p>
          <a:p>
            <a:pPr lvl="0" defTabSz="825500">
              <a:defRPr sz="1800"/>
            </a:pPr>
            <a:r>
              <a:rPr i="1" sz="4800">
                <a:solidFill>
                  <a:srgbClr val="1A5078"/>
                </a:solidFill>
                <a:latin typeface="Trebuchet MS"/>
                <a:ea typeface="Trebuchet MS"/>
                <a:cs typeface="Trebuchet MS"/>
                <a:sym typeface="Trebuchet MS"/>
              </a:rPr>
              <a:t>Rockström et al. (2009)</a:t>
            </a:r>
          </a:p>
        </p:txBody>
      </p:sp>
      <p:sp>
        <p:nvSpPr>
          <p:cNvPr id="134" name="Shape 134"/>
          <p:cNvSpPr/>
          <p:nvPr/>
        </p:nvSpPr>
        <p:spPr>
          <a:xfrm>
            <a:off x="215900" y="8674100"/>
            <a:ext cx="660930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Potential Indicators:</a:t>
            </a:r>
          </a:p>
        </p:txBody>
      </p:sp>
      <p:sp>
        <p:nvSpPr>
          <p:cNvPr id="135" name="Shape 135"/>
          <p:cNvSpPr/>
          <p:nvPr/>
        </p:nvSpPr>
        <p:spPr>
          <a:xfrm>
            <a:off x="266700" y="9563100"/>
            <a:ext cx="9543381"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Planetary boundary indicators </a:t>
            </a:r>
          </a:p>
        </p:txBody>
      </p:sp>
      <p:sp>
        <p:nvSpPr>
          <p:cNvPr id="136" name="Shape 136"/>
          <p:cNvSpPr/>
          <p:nvPr/>
        </p:nvSpPr>
        <p:spPr>
          <a:xfrm>
            <a:off x="342900" y="10604500"/>
            <a:ext cx="9889964"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i="1" sz="5400">
                <a:solidFill>
                  <a:srgbClr val="1A5078"/>
                </a:solidFill>
                <a:latin typeface="Trebuchet MS"/>
                <a:ea typeface="Trebuchet MS"/>
                <a:cs typeface="Trebuchet MS"/>
                <a:sym typeface="Trebuchet MS"/>
              </a:defRPr>
            </a:lvl1pPr>
          </a:lstStyle>
          <a:p>
            <a:pPr lvl="0">
              <a:defRPr i="0" sz="1800">
                <a:solidFill>
                  <a:srgbClr val="000000"/>
                </a:solidFill>
              </a:defRPr>
            </a:pPr>
            <a:r>
              <a:rPr i="1" sz="5400">
                <a:solidFill>
                  <a:srgbClr val="1A5078"/>
                </a:solidFill>
              </a:rPr>
              <a:t>GEOSS the planetary cockpit ...</a:t>
            </a:r>
          </a:p>
        </p:txBody>
      </p:sp>
      <p:sp>
        <p:nvSpPr>
          <p:cNvPr id="137" name="Shape 137"/>
          <p:cNvSpPr/>
          <p:nvPr/>
        </p:nvSpPr>
        <p:spPr>
          <a:xfrm>
            <a:off x="203200" y="2673350"/>
            <a:ext cx="9460670"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goals to be considered?</a:t>
            </a:r>
          </a:p>
        </p:txBody>
      </p:sp>
      <p:sp>
        <p:nvSpPr>
          <p:cNvPr id="138" name="Shape 138"/>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39" name="Shape 139"/>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dissolve" transition="in">
                                      <p:cBhvr>
                                        <p:cTn id="7" dur="1000"/>
                                        <p:tgtEl>
                                          <p:spTgt spid="133"/>
                                        </p:tgtEl>
                                      </p:cBhvr>
                                    </p:animEffect>
                                  </p:childTnLst>
                                </p:cTn>
                              </p:par>
                            </p:childTnLst>
                          </p:cTn>
                        </p:par>
                        <p:par>
                          <p:cTn id="8" fill="hold">
                            <p:stCondLst>
                              <p:cond delay="1000"/>
                            </p:stCondLst>
                            <p:childTnLst>
                              <p:par>
                                <p:cTn id="9" nodeType="afterEffect" presetClass="entr" presetSubtype="0" presetID="10" grpId="2" fill="hold">
                                  <p:stCondLst>
                                    <p:cond delay="0"/>
                                  </p:stCondLst>
                                  <p:iterate type="el" backwards="0">
                                    <p:tmAbs val="0"/>
                                  </p:iterate>
                                  <p:childTnLst>
                                    <p:set>
                                      <p:cBhvr>
                                        <p:cTn id="10" fill="hold"/>
                                        <p:tgtEl>
                                          <p:spTgt spid="132"/>
                                        </p:tgtEl>
                                        <p:attrNameLst>
                                          <p:attrName>style.visibility</p:attrName>
                                        </p:attrNameLst>
                                      </p:cBhvr>
                                      <p:to>
                                        <p:strVal val="visible"/>
                                      </p:to>
                                    </p:set>
                                    <p:animEffect filter="fade" transition="in">
                                      <p:cBhvr>
                                        <p:cTn id="11" dur="1000"/>
                                        <p:tgtEl>
                                          <p:spTgt spid="13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134"/>
                                        </p:tgtEl>
                                        <p:attrNameLst>
                                          <p:attrName>style.visibility</p:attrName>
                                        </p:attrNameLst>
                                      </p:cBhvr>
                                      <p:to>
                                        <p:strVal val="visible"/>
                                      </p:to>
                                    </p:set>
                                    <p:animEffect filter="dissolve" transition="in">
                                      <p:cBhvr>
                                        <p:cTn id="16" dur="1000"/>
                                        <p:tgtEl>
                                          <p:spTgt spid="134"/>
                                        </p:tgtEl>
                                      </p:cBhvr>
                                    </p:animEffect>
                                  </p:childTnLst>
                                </p:cTn>
                              </p:par>
                            </p:childTnLst>
                          </p:cTn>
                        </p:par>
                        <p:par>
                          <p:cTn id="17" fill="hold">
                            <p:stCondLst>
                              <p:cond delay="1000"/>
                            </p:stCondLst>
                            <p:childTnLst>
                              <p:par>
                                <p:cTn id="18" nodeType="afterEffect" presetClass="entr" presetSubtype="0" presetID="9" grpId="4" fill="hold">
                                  <p:stCondLst>
                                    <p:cond delay="0"/>
                                  </p:stCondLst>
                                  <p:iterate type="el" backwards="0">
                                    <p:tmAbs val="0"/>
                                  </p:iterate>
                                  <p:childTnLst>
                                    <p:set>
                                      <p:cBhvr>
                                        <p:cTn id="19" fill="hold"/>
                                        <p:tgtEl>
                                          <p:spTgt spid="135"/>
                                        </p:tgtEl>
                                        <p:attrNameLst>
                                          <p:attrName>style.visibility</p:attrName>
                                        </p:attrNameLst>
                                      </p:cBhvr>
                                      <p:to>
                                        <p:strVal val="visible"/>
                                      </p:to>
                                    </p:set>
                                    <p:animEffect filter="dissolve" transition="in">
                                      <p:cBhvr>
                                        <p:cTn id="20" dur="1000"/>
                                        <p:tgtEl>
                                          <p:spTgt spid="13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5" fill="hold">
                                  <p:stCondLst>
                                    <p:cond delay="0"/>
                                  </p:stCondLst>
                                  <p:iterate type="el" backwards="0">
                                    <p:tmAbs val="0"/>
                                  </p:iterate>
                                  <p:childTnLst>
                                    <p:set>
                                      <p:cBhvr>
                                        <p:cTn id="24" fill="hold"/>
                                        <p:tgtEl>
                                          <p:spTgt spid="136"/>
                                        </p:tgtEl>
                                        <p:attrNameLst>
                                          <p:attrName>style.visibility</p:attrName>
                                        </p:attrNameLst>
                                      </p:cBhvr>
                                      <p:to>
                                        <p:strVal val="visible"/>
                                      </p:to>
                                    </p:set>
                                    <p:animEffect filter="dissolve" transition="in">
                                      <p:cBhvr>
                                        <p:cTn id="25"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P build="whole" bldLvl="1" animBg="1" rev="0" advAuto="0" spid="134" grpId="3"/>
      <p:bldP build="whole" bldLvl="1" animBg="1" rev="0" advAuto="0" spid="136" grpId="5"/>
      <p:bldP build="whole" bldLvl="1" animBg="1" rev="0" advAuto="0" spid="135" grpId="4"/>
      <p:bldP build="whole" bldLvl="1" animBg="1" rev="0" advAuto="0" spid="132"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0" y="2374900"/>
            <a:ext cx="24307800" cy="0"/>
          </a:xfrm>
          <a:prstGeom prst="line">
            <a:avLst/>
          </a:prstGeom>
          <a:ln w="12700">
            <a:solidFill/>
            <a:miter lim="400000"/>
          </a:ln>
        </p:spPr>
        <p:txBody>
          <a:bodyPr lIns="0" tIns="0" rIns="0" bIns="0" anchor="ctr"/>
          <a:lstStyle/>
          <a:p>
            <a:pPr lvl="0"/>
          </a:p>
        </p:txBody>
      </p:sp>
      <p:pic>
        <p:nvPicPr>
          <p:cNvPr id="142" name="Tiwah2.0Web_ori.png"/>
          <p:cNvPicPr/>
          <p:nvPr/>
        </p:nvPicPr>
        <p:blipFill>
          <a:blip r:embed="rId2">
            <a:extLst/>
          </a:blip>
          <a:stretch>
            <a:fillRect/>
          </a:stretch>
        </p:blipFill>
        <p:spPr>
          <a:xfrm>
            <a:off x="-18521" y="-12700"/>
            <a:ext cx="5003801" cy="2554461"/>
          </a:xfrm>
          <a:prstGeom prst="rect">
            <a:avLst/>
          </a:prstGeom>
          <a:ln w="12700">
            <a:miter lim="400000"/>
          </a:ln>
        </p:spPr>
      </p:pic>
      <p:sp>
        <p:nvSpPr>
          <p:cNvPr id="143" name="Shape 143"/>
          <p:cNvSpPr/>
          <p:nvPr/>
        </p:nvSpPr>
        <p:spPr>
          <a:xfrm>
            <a:off x="25400" y="12293600"/>
            <a:ext cx="24307800" cy="0"/>
          </a:xfrm>
          <a:prstGeom prst="line">
            <a:avLst/>
          </a:prstGeom>
          <a:ln w="12700">
            <a:solidFill/>
            <a:miter lim="400000"/>
          </a:ln>
        </p:spPr>
        <p:txBody>
          <a:bodyPr lIns="0" tIns="0" rIns="0" bIns="0" anchor="ctr"/>
          <a:lstStyle/>
          <a:p>
            <a:pPr lvl="0"/>
          </a:p>
        </p:txBody>
      </p:sp>
      <p:pic>
        <p:nvPicPr>
          <p:cNvPr id="144" name="ConnectinGEO.png"/>
          <p:cNvPicPr/>
          <p:nvPr/>
        </p:nvPicPr>
        <p:blipFill>
          <a:blip r:embed="rId3">
            <a:extLst/>
          </a:blip>
          <a:stretch>
            <a:fillRect/>
          </a:stretch>
        </p:blipFill>
        <p:spPr>
          <a:xfrm>
            <a:off x="14605000" y="381000"/>
            <a:ext cx="9476339" cy="1701800"/>
          </a:xfrm>
          <a:prstGeom prst="rect">
            <a:avLst/>
          </a:prstGeom>
          <a:ln w="12700">
            <a:miter lim="400000"/>
          </a:ln>
        </p:spPr>
      </p:pic>
      <p:pic>
        <p:nvPicPr>
          <p:cNvPr id="145" name="ecGEO.png"/>
          <p:cNvPicPr/>
          <p:nvPr/>
        </p:nvPicPr>
        <p:blipFill>
          <a:blip r:embed="rId4">
            <a:extLst/>
          </a:blip>
          <a:stretch>
            <a:fillRect/>
          </a:stretch>
        </p:blipFill>
        <p:spPr>
          <a:xfrm>
            <a:off x="164901" y="12446691"/>
            <a:ext cx="2895601" cy="1120878"/>
          </a:xfrm>
          <a:prstGeom prst="rect">
            <a:avLst/>
          </a:prstGeom>
          <a:ln w="12700">
            <a:miter lim="400000"/>
          </a:ln>
        </p:spPr>
      </p:pic>
      <p:sp>
        <p:nvSpPr>
          <p:cNvPr id="146" name="Shape 146"/>
          <p:cNvSpPr/>
          <p:nvPr/>
        </p:nvSpPr>
        <p:spPr>
          <a:xfrm>
            <a:off x="228600" y="5499100"/>
            <a:ext cx="6609309"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Potential Indicators:</a:t>
            </a:r>
          </a:p>
        </p:txBody>
      </p:sp>
      <p:sp>
        <p:nvSpPr>
          <p:cNvPr id="147" name="Shape 147"/>
          <p:cNvSpPr/>
          <p:nvPr/>
        </p:nvSpPr>
        <p:spPr>
          <a:xfrm>
            <a:off x="254000" y="3498850"/>
            <a:ext cx="89662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For example, Documenting “global change”</a:t>
            </a:r>
          </a:p>
        </p:txBody>
      </p:sp>
      <p:sp>
        <p:nvSpPr>
          <p:cNvPr id="148" name="Shape 148"/>
          <p:cNvSpPr/>
          <p:nvPr/>
        </p:nvSpPr>
        <p:spPr>
          <a:xfrm>
            <a:off x="304800" y="6400800"/>
            <a:ext cx="5797600" cy="901700"/>
          </a:xfrm>
          <a:prstGeom prst="rect">
            <a:avLst/>
          </a:prstGeom>
          <a:solidFill>
            <a:srgbClr val="CDD0D1">
              <a:alpha val="69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25500">
              <a:defRPr sz="5400">
                <a:solidFill>
                  <a:srgbClr val="1A5078"/>
                </a:solidFill>
                <a:latin typeface="Trebuchet MS"/>
                <a:ea typeface="Trebuchet MS"/>
                <a:cs typeface="Trebuchet MS"/>
                <a:sym typeface="Trebuchet MS"/>
              </a:defRPr>
            </a:lvl1pPr>
          </a:lstStyle>
          <a:p>
            <a:pPr lvl="0">
              <a:defRPr sz="1800">
                <a:solidFill>
                  <a:srgbClr val="000000"/>
                </a:solidFill>
              </a:defRPr>
            </a:pPr>
            <a:r>
              <a:rPr sz="5400">
                <a:solidFill>
                  <a:srgbClr val="1A5078"/>
                </a:solidFill>
              </a:rPr>
              <a:t>Change indicators </a:t>
            </a:r>
          </a:p>
        </p:txBody>
      </p:sp>
      <p:sp>
        <p:nvSpPr>
          <p:cNvPr id="149" name="Shape 149"/>
          <p:cNvSpPr/>
          <p:nvPr/>
        </p:nvSpPr>
        <p:spPr>
          <a:xfrm>
            <a:off x="355600" y="7524750"/>
            <a:ext cx="9842500" cy="1701800"/>
          </a:xfrm>
          <a:prstGeom prst="rect">
            <a:avLst/>
          </a:prstGeom>
          <a:solidFill>
            <a:srgbClr val="CDD0D1">
              <a:alpha val="69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i="1" sz="5400">
                <a:solidFill>
                  <a:srgbClr val="1A5078"/>
                </a:solidFill>
                <a:latin typeface="Trebuchet MS"/>
                <a:ea typeface="Trebuchet MS"/>
                <a:cs typeface="Trebuchet MS"/>
                <a:sym typeface="Trebuchet MS"/>
              </a:defRPr>
            </a:lvl1pPr>
          </a:lstStyle>
          <a:p>
            <a:pPr lvl="0">
              <a:defRPr i="0" sz="1800">
                <a:solidFill>
                  <a:srgbClr val="000000"/>
                </a:solidFill>
              </a:defRPr>
            </a:pPr>
            <a:r>
              <a:rPr i="1" sz="5400">
                <a:solidFill>
                  <a:srgbClr val="1A5078"/>
                </a:solidFill>
              </a:rPr>
              <a:t>GEOSS the “archive” for the future ...</a:t>
            </a:r>
          </a:p>
        </p:txBody>
      </p:sp>
      <p:sp>
        <p:nvSpPr>
          <p:cNvPr id="150" name="Shape 150"/>
          <p:cNvSpPr/>
          <p:nvPr/>
        </p:nvSpPr>
        <p:spPr>
          <a:xfrm>
            <a:off x="203200" y="2673350"/>
            <a:ext cx="9460670"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400">
                <a:solidFill>
                  <a:srgbClr val="1A5078"/>
                </a:solidFill>
                <a:latin typeface="Trebuchet MS"/>
                <a:ea typeface="Trebuchet MS"/>
                <a:cs typeface="Trebuchet MS"/>
                <a:sym typeface="Trebuchet MS"/>
              </a:defRPr>
            </a:lvl1pPr>
          </a:lstStyle>
          <a:p>
            <a:pPr lvl="0">
              <a:defRPr b="0" sz="1800">
                <a:solidFill>
                  <a:srgbClr val="000000"/>
                </a:solidFill>
              </a:defRPr>
            </a:pPr>
            <a:r>
              <a:rPr b="1" sz="5400">
                <a:solidFill>
                  <a:srgbClr val="1A5078"/>
                </a:solidFill>
              </a:rPr>
              <a:t>What goals to be considered?</a:t>
            </a:r>
          </a:p>
        </p:txBody>
      </p:sp>
      <p:pic>
        <p:nvPicPr>
          <p:cNvPr id="151" name="HumanitysJourney_Mono.jpg"/>
          <p:cNvPicPr/>
          <p:nvPr/>
        </p:nvPicPr>
        <p:blipFill>
          <a:blip r:embed="rId5">
            <a:extLst/>
          </a:blip>
          <a:stretch>
            <a:fillRect/>
          </a:stretch>
        </p:blipFill>
        <p:spPr>
          <a:xfrm>
            <a:off x="10328474" y="2380558"/>
            <a:ext cx="13817601" cy="10672657"/>
          </a:xfrm>
          <a:prstGeom prst="rect">
            <a:avLst/>
          </a:prstGeom>
          <a:ln w="12700">
            <a:miter lim="400000"/>
          </a:ln>
        </p:spPr>
      </p:pic>
      <p:sp>
        <p:nvSpPr>
          <p:cNvPr id="152" name="Shape 152"/>
          <p:cNvSpPr/>
          <p:nvPr/>
        </p:nvSpPr>
        <p:spPr>
          <a:xfrm>
            <a:off x="5029200" y="248341"/>
            <a:ext cx="11884819"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5200">
                <a:latin typeface="Trebuchet MS"/>
                <a:ea typeface="Trebuchet MS"/>
                <a:cs typeface="Trebuchet MS"/>
                <a:sym typeface="Trebuchet MS"/>
              </a:defRPr>
            </a:lvl1pPr>
          </a:lstStyle>
          <a:p>
            <a:pPr lvl="0">
              <a:defRPr sz="1800"/>
            </a:pPr>
            <a:r>
              <a:rPr sz="5200"/>
              <a:t>Comments on EV Discussion</a:t>
            </a:r>
          </a:p>
        </p:txBody>
      </p:sp>
      <p:sp>
        <p:nvSpPr>
          <p:cNvPr id="153" name="Shape 153"/>
          <p:cNvSpPr/>
          <p:nvPr/>
        </p:nvSpPr>
        <p:spPr>
          <a:xfrm>
            <a:off x="15468600" y="12839700"/>
            <a:ext cx="866140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825500">
              <a:defRPr sz="2400">
                <a:latin typeface="Trebuchet MS"/>
                <a:ea typeface="Trebuchet MS"/>
                <a:cs typeface="Trebuchet MS"/>
                <a:sym typeface="Trebuchet MS"/>
              </a:defRPr>
            </a:lvl1pPr>
          </a:lstStyle>
          <a:p>
            <a:pPr lvl="0">
              <a:defRPr sz="1800"/>
            </a:pPr>
            <a:r>
              <a:rPr sz="2400"/>
              <a:t>EV Workshop, June 11-12, 2015, Bari, Italy</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47"/>
                                        </p:tgtEl>
                                        <p:attrNameLst>
                                          <p:attrName>style.visibility</p:attrName>
                                        </p:attrNameLst>
                                      </p:cBhvr>
                                      <p:to>
                                        <p:strVal val="visible"/>
                                      </p:to>
                                    </p:set>
                                    <p:animEffect filter="dissolve" transition="in">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51"/>
                                        </p:tgtEl>
                                        <p:attrNameLst>
                                          <p:attrName>style.visibility</p:attrName>
                                        </p:attrNameLst>
                                      </p:cBhvr>
                                      <p:to>
                                        <p:strVal val="visible"/>
                                      </p:to>
                                    </p:set>
                                    <p:animEffect filter="fade" transition="in">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146"/>
                                        </p:tgtEl>
                                        <p:attrNameLst>
                                          <p:attrName>style.visibility</p:attrName>
                                        </p:attrNameLst>
                                      </p:cBhvr>
                                      <p:to>
                                        <p:strVal val="visible"/>
                                      </p:to>
                                    </p:set>
                                    <p:animEffect filter="dissolve" transition="in">
                                      <p:cBhvr>
                                        <p:cTn id="17" dur="1000"/>
                                        <p:tgtEl>
                                          <p:spTgt spid="146"/>
                                        </p:tgtEl>
                                      </p:cBhvr>
                                    </p:animEffect>
                                  </p:childTnLst>
                                </p:cTn>
                              </p:par>
                            </p:childTnLst>
                          </p:cTn>
                        </p:par>
                        <p:par>
                          <p:cTn id="18" fill="hold">
                            <p:stCondLst>
                              <p:cond delay="1000"/>
                            </p:stCondLst>
                            <p:childTnLst>
                              <p:par>
                                <p:cTn id="19" nodeType="afterEffect" presetClass="entr" presetSubtype="0" presetID="9" grpId="4" fill="hold">
                                  <p:stCondLst>
                                    <p:cond delay="0"/>
                                  </p:stCondLst>
                                  <p:iterate type="el" backwards="0">
                                    <p:tmAbs val="0"/>
                                  </p:iterate>
                                  <p:childTnLst>
                                    <p:set>
                                      <p:cBhvr>
                                        <p:cTn id="20" fill="hold"/>
                                        <p:tgtEl>
                                          <p:spTgt spid="148"/>
                                        </p:tgtEl>
                                        <p:attrNameLst>
                                          <p:attrName>style.visibility</p:attrName>
                                        </p:attrNameLst>
                                      </p:cBhvr>
                                      <p:to>
                                        <p:strVal val="visible"/>
                                      </p:to>
                                    </p:set>
                                    <p:animEffect filter="dissolve" transition="in">
                                      <p:cBhvr>
                                        <p:cTn id="21" dur="1000"/>
                                        <p:tgtEl>
                                          <p:spTgt spid="148"/>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9" grpId="5" fill="hold">
                                  <p:stCondLst>
                                    <p:cond delay="0"/>
                                  </p:stCondLst>
                                  <p:iterate type="el" backwards="0">
                                    <p:tmAbs val="0"/>
                                  </p:iterate>
                                  <p:childTnLst>
                                    <p:set>
                                      <p:cBhvr>
                                        <p:cTn id="25" fill="hold"/>
                                        <p:tgtEl>
                                          <p:spTgt spid="149"/>
                                        </p:tgtEl>
                                        <p:attrNameLst>
                                          <p:attrName>style.visibility</p:attrName>
                                        </p:attrNameLst>
                                      </p:cBhvr>
                                      <p:to>
                                        <p:strVal val="visible"/>
                                      </p:to>
                                    </p:set>
                                    <p:animEffect filter="dissolve" transition="in">
                                      <p:cBhvr>
                                        <p:cTn id="26"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4"/>
      <p:bldP build="whole" bldLvl="1" animBg="1" rev="0" advAuto="0" spid="149" grpId="5"/>
      <p:bldP build="whole" bldLvl="1" animBg="1" rev="0" advAuto="0" spid="147" grpId="1"/>
      <p:bldP build="whole" bldLvl="1" animBg="1" rev="0" advAuto="0" spid="151" grpId="2"/>
      <p:bldP build="whole" bldLvl="1" animBg="1" rev="0" advAuto="0" spid="146" grpId="3"/>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