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  <p:sldMasterId id="2147483732" r:id="rId2"/>
  </p:sldMasterIdLst>
  <p:notesMasterIdLst>
    <p:notesMasterId r:id="rId16"/>
  </p:notesMasterIdLst>
  <p:sldIdLst>
    <p:sldId id="256" r:id="rId3"/>
    <p:sldId id="353" r:id="rId4"/>
    <p:sldId id="362" r:id="rId5"/>
    <p:sldId id="354" r:id="rId6"/>
    <p:sldId id="363" r:id="rId7"/>
    <p:sldId id="364" r:id="rId8"/>
    <p:sldId id="355" r:id="rId9"/>
    <p:sldId id="357" r:id="rId10"/>
    <p:sldId id="356" r:id="rId11"/>
    <p:sldId id="358" r:id="rId12"/>
    <p:sldId id="360" r:id="rId13"/>
    <p:sldId id="359" r:id="rId14"/>
    <p:sldId id="361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5109"/>
    <a:srgbClr val="E5AA62"/>
    <a:srgbClr val="F7E5F4"/>
    <a:srgbClr val="99CCFF"/>
    <a:srgbClr val="EBB875"/>
    <a:srgbClr val="C0E8B6"/>
    <a:srgbClr val="0099FF"/>
    <a:srgbClr val="66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667" autoAdjust="0"/>
  </p:normalViewPr>
  <p:slideViewPr>
    <p:cSldViewPr snapToGrid="0" snapToObjects="1">
      <p:cViewPr>
        <p:scale>
          <a:sx n="150" d="100"/>
          <a:sy n="150" d="100"/>
        </p:scale>
        <p:origin x="-672" y="-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022D0C00-2974-4BF2-8728-4A2F7979FD87}" type="datetime1">
              <a:rPr lang="en-US"/>
              <a:pPr>
                <a:defRPr/>
              </a:pPr>
              <a:t>20/Sep/15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4DE8E6C0-7B6D-4105-A20B-D7929E7176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57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2867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1BEB09-2712-4204-953A-60831EAF3275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FC2B1B-E86A-4DEB-AFD2-CF5628733564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12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FC2B1B-E86A-4DEB-AFD2-CF5628733564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13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FC2B1B-E86A-4DEB-AFD2-CF5628733564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2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FC2B1B-E86A-4DEB-AFD2-CF5628733564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3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FC2B1B-E86A-4DEB-AFD2-CF5628733564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4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FC2B1B-E86A-4DEB-AFD2-CF5628733564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7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FC2B1B-E86A-4DEB-AFD2-CF5628733564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8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FC2B1B-E86A-4DEB-AFD2-CF5628733564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9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FC2B1B-E86A-4DEB-AFD2-CF5628733564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10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FC2B1B-E86A-4DEB-AFD2-CF5628733564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11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1981200" cy="6172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5791200" cy="6172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79613" y="630238"/>
            <a:ext cx="67691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chemeClr val="bg1"/>
                </a:solidFill>
                <a:latin typeface="Arial Narrow" charset="0"/>
                <a:ea typeface="ＭＳ Ｐゴシック" pitchFamily="-109" charset="-128"/>
                <a:cs typeface="+mn-cs"/>
              </a:rPr>
              <a:t>World Meteorological Organization</a:t>
            </a:r>
            <a:r>
              <a:rPr lang="en-US" dirty="0">
                <a:solidFill>
                  <a:schemeClr val="bg1"/>
                </a:solidFill>
                <a:latin typeface="Arial Narrow" charset="0"/>
                <a:ea typeface="ＭＳ Ｐゴシック" pitchFamily="-109" charset="-128"/>
                <a:cs typeface="+mn-cs"/>
              </a:rPr>
              <a:t/>
            </a:r>
            <a:br>
              <a:rPr lang="en-US" dirty="0">
                <a:solidFill>
                  <a:schemeClr val="bg1"/>
                </a:solidFill>
                <a:latin typeface="Arial Narrow" charset="0"/>
                <a:ea typeface="ＭＳ Ｐゴシック" pitchFamily="-109" charset="-128"/>
                <a:cs typeface="+mn-cs"/>
              </a:rPr>
            </a:br>
            <a:r>
              <a:rPr lang="en-US" dirty="0">
                <a:solidFill>
                  <a:schemeClr val="bg1"/>
                </a:solidFill>
                <a:latin typeface="Arial Narrow" charset="0"/>
                <a:ea typeface="ＭＳ Ｐゴシック" pitchFamily="-109" charset="-128"/>
                <a:cs typeface="+mn-cs"/>
              </a:rPr>
              <a:t>Working together in weather, climate and water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0825" y="1341438"/>
            <a:ext cx="1512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600" dirty="0">
                <a:solidFill>
                  <a:schemeClr val="bg1"/>
                </a:solidFill>
                <a:latin typeface="Arial Black" charset="0"/>
                <a:ea typeface="ＭＳ Ｐゴシック" pitchFamily="-109" charset="-128"/>
                <a:cs typeface="+mn-cs"/>
              </a:rPr>
              <a:t>WMO OMM</a:t>
            </a:r>
            <a:endParaRPr lang="en-US" sz="1600" dirty="0">
              <a:latin typeface="Arial Black" charset="0"/>
              <a:ea typeface="ＭＳ Ｐゴシック" pitchFamily="-109" charset="-128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7950" y="6376988"/>
            <a:ext cx="6384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dirty="0" smtClean="0">
                <a:latin typeface="Arial Narrow" charset="0"/>
                <a:ea typeface="ＭＳ Ｐゴシック" pitchFamily="-109" charset="-128"/>
                <a:cs typeface="+mn-cs"/>
              </a:rPr>
              <a:t>ENEON</a:t>
            </a:r>
            <a:r>
              <a:rPr lang="en-US" baseline="0" dirty="0" smtClean="0">
                <a:latin typeface="Arial Narrow" charset="0"/>
                <a:ea typeface="ＭＳ Ｐゴシック" pitchFamily="-109" charset="-128"/>
                <a:cs typeface="+mn-cs"/>
              </a:rPr>
              <a:t> Workshop, Paris, 21-22 September 2015 </a:t>
            </a:r>
            <a:endParaRPr lang="en-US" dirty="0">
              <a:latin typeface="Arial Narrow" charset="0"/>
              <a:ea typeface="ＭＳ Ｐゴシック" pitchFamily="-109" charset="-128"/>
              <a:cs typeface="+mn-cs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513388" y="6376988"/>
            <a:ext cx="3529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dirty="0">
                <a:latin typeface="Arial Narrow" charset="0"/>
                <a:ea typeface="ＭＳ Ｐゴシック" pitchFamily="-109" charset="-128"/>
                <a:cs typeface="+mn-cs"/>
              </a:rPr>
              <a:t>www.wmo.int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65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838" y="3860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81750"/>
            <a:ext cx="19050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INFORMAL REGIONAL MINISTERIAL CONSULTATION ON CLIMATE AND EXTREME WEATHER IMPACTS AND PREDICTABILITY, 16-19 APRIL 2007, KUALA LUMPUR, MALAYSIA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81750"/>
            <a:ext cx="19050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E9725-AC5F-4984-84EA-613813F09F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81750"/>
            <a:ext cx="19050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INFORMAL REGIONAL MINISTERIAL CONSULTATION ON CLIMATE AND EXTREME WEATHER IMPACTS AND PREDICTABILITY, 16-19 APRIL 2007, KUALA LUMPUR, MALAYSIA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81750"/>
            <a:ext cx="19050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0A658-6C59-4A90-B082-1B47BFDF94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628778"/>
            <a:ext cx="3815862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28778"/>
            <a:ext cx="3815862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81750"/>
            <a:ext cx="19050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INFORMAL REGIONAL MINISTERIAL CONSULTATION ON CLIMATE AND EXTREME WEATHER IMPACTS AND PREDICTABILITY, 16-19 APRIL 2007, KUALA LUMPUR, MALAYSIA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81750"/>
            <a:ext cx="19050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EB91C-A1AB-4D57-BBCE-5449269D48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3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3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81750"/>
            <a:ext cx="19050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INFORMAL REGIONAL MINISTERIAL CONSULTATION ON CLIMATE AND EXTREME WEATHER IMPACTS AND PREDICTABILITY, 16-19 APRIL 2007, KUALA LUMPUR, MALAYSIA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81750"/>
            <a:ext cx="19050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8646D-BC83-4DD6-B4AE-E82CD75397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81750"/>
            <a:ext cx="19050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INFORMAL REGIONAL MINISTERIAL CONSULTATION ON CLIMATE AND EXTREME WEATHER IMPACTS AND PREDICTABILITY, 16-19 APRIL 2007, KUALA LUMPUR, MALAYSIA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81750"/>
            <a:ext cx="19050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A7C9C-BF57-4F1F-8CD0-CD2D759963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81750"/>
            <a:ext cx="19050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INFORMAL REGIONAL MINISTERIAL CONSULTATION ON CLIMATE AND EXTREME WEATHER IMPACTS AND PREDICTABILITY, 16-19 APRIL 2007, KUALA LUMPUR, MALAYSIA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81750"/>
            <a:ext cx="19050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B75F6-2128-429F-891E-A56EDBA480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7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81750"/>
            <a:ext cx="19050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INFORMAL REGIONAL MINISTERIAL CONSULTATION ON CLIMATE AND EXTREME WEATHER IMPACTS AND PREDICTABILITY, 16-19 APRIL 2007, KUALA LUMPUR, MALAYSIA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81750"/>
            <a:ext cx="19050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3A032-2E93-4DF4-8B95-6CF548A400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81750"/>
            <a:ext cx="19050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INFORMAL REGIONAL MINISTERIAL CONSULTATION ON CLIMATE AND EXTREME WEATHER IMPACTS AND PREDICTABILITY, 16-19 APRIL 2007, KUALA LUMPUR, MALAYSIA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81750"/>
            <a:ext cx="19050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341E3-C567-4459-A892-94FAA91D0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81750"/>
            <a:ext cx="19050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INFORMAL REGIONAL MINISTERIAL CONSULTATION ON CLIMATE AND EXTREME WEATHER IMPACTS AND PREDICTABILITY, 16-19 APRIL 2007, KUALA LUMPUR, MALAYSIA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81750"/>
            <a:ext cx="19050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E03EB-EAC9-4519-BAF9-C9A82A089A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3" y="115888"/>
            <a:ext cx="206912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4" y="115888"/>
            <a:ext cx="6069623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81750"/>
            <a:ext cx="19050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INFORMAL REGIONAL MINISTERIAL CONSULTATION ON CLIMATE AND EXTREME WEATHER IMPACTS AND PREDICTABILITY, 16-19 APRIL 2007, KUALA LUMPUR, MALAYSIA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81750"/>
            <a:ext cx="19050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98696-4957-4B16-8471-A5F998E491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838" y="115888"/>
            <a:ext cx="756138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3" y="1628778"/>
            <a:ext cx="3815862" cy="446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28778"/>
            <a:ext cx="3815862" cy="446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81750"/>
            <a:ext cx="19050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INFORMAL REGIONAL MINISTERIAL CONSULTATION ON CLIMATE AND EXTREME WEATHER IMPACTS AND PREDICTABILITY, 16-19 APRIL 2007, KUALA LUMPUR, MALAYSIA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81750"/>
            <a:ext cx="19050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BC144-3C5A-47EE-BE62-ED68C4EFEE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886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86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47800"/>
            <a:ext cx="7924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2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36" r:id="rId9"/>
    <p:sldLayoutId id="2147483735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15888"/>
            <a:ext cx="75612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28775"/>
            <a:ext cx="77724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4584" name="Text Box 8"/>
          <p:cNvSpPr txBox="1">
            <a:spLocks noChangeArrowheads="1"/>
          </p:cNvSpPr>
          <p:nvPr/>
        </p:nvSpPr>
        <p:spPr bwMode="auto">
          <a:xfrm>
            <a:off x="0" y="946150"/>
            <a:ext cx="1512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Arial Black" charset="0"/>
                <a:ea typeface="ＭＳ Ｐゴシック" pitchFamily="-109" charset="-128"/>
                <a:cs typeface="+mn-cs"/>
              </a:rPr>
              <a:t>WMO OMM</a:t>
            </a:r>
            <a:endParaRPr lang="en-US" sz="1200" dirty="0">
              <a:latin typeface="Arial Black" charset="0"/>
              <a:ea typeface="ＭＳ Ｐゴシック" pitchFamily="-109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4" r:id="rId3"/>
    <p:sldLayoutId id="2147483753" r:id="rId4"/>
    <p:sldLayoutId id="2147483752" r:id="rId5"/>
    <p:sldLayoutId id="2147483751" r:id="rId6"/>
    <p:sldLayoutId id="2147483750" r:id="rId7"/>
    <p:sldLayoutId id="2147483749" r:id="rId8"/>
    <p:sldLayoutId id="2147483748" r:id="rId9"/>
    <p:sldLayoutId id="2147483747" r:id="rId10"/>
    <p:sldLayoutId id="2147483746" r:id="rId11"/>
    <p:sldLayoutId id="214748374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jpe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gif"/><Relationship Id="rId5" Type="http://schemas.openxmlformats.org/officeDocument/2006/relationships/image" Target="../media/image9.png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gif"/><Relationship Id="rId5" Type="http://schemas.openxmlformats.org/officeDocument/2006/relationships/image" Target="../media/image9.png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gif"/><Relationship Id="rId5" Type="http://schemas.openxmlformats.org/officeDocument/2006/relationships/image" Target="../media/image9.png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gif"/><Relationship Id="rId5" Type="http://schemas.openxmlformats.org/officeDocument/2006/relationships/image" Target="../media/image9.png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gif"/><Relationship Id="rId5" Type="http://schemas.openxmlformats.org/officeDocument/2006/relationships/image" Target="../media/image9.png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gif"/><Relationship Id="rId5" Type="http://schemas.openxmlformats.org/officeDocument/2006/relationships/image" Target="../media/image9.png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jpeg"/><Relationship Id="rId12" Type="http://schemas.openxmlformats.org/officeDocument/2006/relationships/image" Target="../media/image16.emf"/><Relationship Id="rId13" Type="http://schemas.openxmlformats.org/officeDocument/2006/relationships/image" Target="../media/image17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8.gif"/><Relationship Id="rId5" Type="http://schemas.openxmlformats.org/officeDocument/2006/relationships/image" Target="../media/image9.png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pn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gif"/><Relationship Id="rId5" Type="http://schemas.openxmlformats.org/officeDocument/2006/relationships/image" Target="../media/image9.png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gif"/><Relationship Id="rId5" Type="http://schemas.openxmlformats.org/officeDocument/2006/relationships/image" Target="../media/image9.png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gif"/><Relationship Id="rId5" Type="http://schemas.openxmlformats.org/officeDocument/2006/relationships/image" Target="../media/image9.png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09600" y="1936749"/>
            <a:ext cx="8269288" cy="1517651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a typeface="ＭＳ Ｐゴシック" pitchFamily="-109" charset="-128"/>
              </a:rPr>
              <a:t>WMO Networks with emphasis on </a:t>
            </a:r>
            <a:r>
              <a:rPr lang="en-US" dirty="0" smtClean="0">
                <a:ea typeface="ＭＳ Ｐゴシック" pitchFamily="-109" charset="-128"/>
              </a:rPr>
              <a:t/>
            </a:r>
            <a:br>
              <a:rPr lang="en-US" dirty="0" smtClean="0">
                <a:ea typeface="ＭＳ Ｐゴシック" pitchFamily="-109" charset="-128"/>
              </a:rPr>
            </a:br>
            <a:r>
              <a:rPr lang="en-US" dirty="0" smtClean="0">
                <a:ea typeface="ＭＳ Ｐゴシック" pitchFamily="-109" charset="-128"/>
              </a:rPr>
              <a:t>Global Atmosphere Watch </a:t>
            </a:r>
            <a:endParaRPr lang="en-US" dirty="0" smtClean="0">
              <a:ea typeface="ＭＳ Ｐゴシック" pitchFamily="-109" charset="-128"/>
            </a:endParaRPr>
          </a:p>
        </p:txBody>
      </p:sp>
      <p:pic>
        <p:nvPicPr>
          <p:cNvPr id="2" name="Picture 1" descr="gaw_logo_acronym_vertical_revers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4421708"/>
            <a:ext cx="1306513" cy="16965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125" y="5588000"/>
            <a:ext cx="5498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Geir Braathen, WMO’s Research Dept.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Ozone Program 0021-r-cropped-contras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52" y="3639508"/>
            <a:ext cx="2066951" cy="2018507"/>
          </a:xfrm>
          <a:prstGeom prst="rect">
            <a:avLst/>
          </a:prstGeom>
        </p:spPr>
      </p:pic>
      <p:pic>
        <p:nvPicPr>
          <p:cNvPr id="6" name="Picture 5" descr="Figure 4_Brewer Tria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5" y="3639508"/>
            <a:ext cx="2691342" cy="2018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6487583" cy="1143000"/>
          </a:xfrm>
        </p:spPr>
        <p:txBody>
          <a:bodyPr/>
          <a:lstStyle/>
          <a:p>
            <a:r>
              <a:rPr lang="en-US" dirty="0"/>
              <a:t>Answers to the Questions</a:t>
            </a:r>
          </a:p>
        </p:txBody>
      </p:sp>
      <p:pic>
        <p:nvPicPr>
          <p:cNvPr id="5" name="Picture 16" descr="P:\2015_ConnectinGEO\Dissemination\_Logos\LogoENEON.png"/>
          <p:cNvPicPr>
            <a:picLocks noChangeAspect="1" noChangeArrowheads="1"/>
          </p:cNvPicPr>
          <p:nvPr/>
        </p:nvPicPr>
        <p:blipFill>
          <a:blip r:embed="rId3" cstate="print"/>
          <a:srcRect l="14771" t="23463" r="14688" b="1459"/>
          <a:stretch>
            <a:fillRect/>
          </a:stretch>
        </p:blipFill>
        <p:spPr bwMode="auto">
          <a:xfrm>
            <a:off x="191534" y="6423985"/>
            <a:ext cx="1137734" cy="41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\\joanma\www\projectes\eneon\IMG\E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5069" y="6413795"/>
            <a:ext cx="584200" cy="3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ConnectinGE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1279" y="6442793"/>
            <a:ext cx="2195774" cy="3307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84754" y="6353836"/>
            <a:ext cx="4272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897A"/>
                </a:solidFill>
              </a:rPr>
              <a:t>ENEON first workshop </a:t>
            </a:r>
          </a:p>
          <a:p>
            <a:pPr>
              <a:defRPr/>
            </a:pPr>
            <a:r>
              <a:rPr lang="en-US" sz="900" b="1" i="1" dirty="0">
                <a:solidFill>
                  <a:srgbClr val="00897A"/>
                </a:solidFill>
              </a:rPr>
              <a:t>Observing Europe: Networking the Earth Observation Networks in Europe</a:t>
            </a:r>
          </a:p>
          <a:p>
            <a:pPr>
              <a:defRPr/>
            </a:pPr>
            <a:r>
              <a:rPr lang="en-US" sz="700" i="1" dirty="0">
                <a:solidFill>
                  <a:srgbClr val="00897A"/>
                </a:solidFill>
              </a:rPr>
              <a:t>21-22 September, </a:t>
            </a:r>
            <a:r>
              <a:rPr lang="en-US" sz="700" i="1" dirty="0" smtClean="0">
                <a:solidFill>
                  <a:srgbClr val="00897A"/>
                </a:solidFill>
              </a:rPr>
              <a:t>Paris</a:t>
            </a:r>
            <a:endParaRPr lang="en-US" sz="700" dirty="0">
              <a:solidFill>
                <a:srgbClr val="2B4C6E"/>
              </a:solidFill>
            </a:endParaRPr>
          </a:p>
        </p:txBody>
      </p:sp>
      <p:pic>
        <p:nvPicPr>
          <p:cNvPr id="3" name="Picture 2" descr="gaw_logo_acronym_vertical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69" y="115888"/>
            <a:ext cx="850900" cy="1104900"/>
          </a:xfrm>
          <a:prstGeom prst="rect">
            <a:avLst/>
          </a:prstGeom>
        </p:spPr>
      </p:pic>
      <p:sp>
        <p:nvSpPr>
          <p:cNvPr id="8" name="Contenidor de contingut 2"/>
          <p:cNvSpPr txBox="1">
            <a:spLocks/>
          </p:cNvSpPr>
          <p:nvPr/>
        </p:nvSpPr>
        <p:spPr>
          <a:xfrm>
            <a:off x="395536" y="1515533"/>
            <a:ext cx="8229600" cy="51775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514350" indent="-514350">
              <a:buFontTx/>
              <a:buNone/>
            </a:pPr>
            <a:r>
              <a:rPr lang="en-US" b="1" i="1" dirty="0" smtClean="0"/>
              <a:t>2. About data</a:t>
            </a:r>
          </a:p>
          <a:p>
            <a:pPr marL="719138" lvl="1" indent="-319088" algn="just">
              <a:buFontTx/>
              <a:buNone/>
              <a:tabLst>
                <a:tab pos="719138" algn="l"/>
              </a:tabLst>
            </a:pPr>
            <a:r>
              <a:rPr lang="en-GB" sz="1600" i="1" dirty="0">
                <a:solidFill>
                  <a:srgbClr val="3366FF"/>
                </a:solidFill>
                <a:latin typeface="Arial"/>
                <a:cs typeface="Arial"/>
              </a:rPr>
              <a:t>2.5 Are there </a:t>
            </a:r>
            <a:r>
              <a:rPr lang="en-GB" sz="1600" i="1" dirty="0" smtClean="0">
                <a:solidFill>
                  <a:srgbClr val="3366FF"/>
                </a:solidFill>
                <a:latin typeface="Arial"/>
                <a:cs typeface="Arial"/>
              </a:rPr>
              <a:t>risks </a:t>
            </a:r>
            <a:r>
              <a:rPr lang="en-GB" sz="1600" i="1" dirty="0">
                <a:solidFill>
                  <a:srgbClr val="3366FF"/>
                </a:solidFill>
                <a:latin typeface="Arial"/>
                <a:cs typeface="Arial"/>
              </a:rPr>
              <a:t>for data continuity and how are data preservation and network continuity addressed?</a:t>
            </a:r>
          </a:p>
          <a:p>
            <a:pPr marL="719138" lvl="1" indent="-319088" algn="just">
              <a:buFontTx/>
              <a:buNone/>
              <a:tabLst>
                <a:tab pos="719138" algn="l"/>
              </a:tabLst>
            </a:pPr>
            <a:r>
              <a:rPr lang="en-GB" sz="1600" i="1" dirty="0">
                <a:solidFill>
                  <a:srgbClr val="3366FF"/>
                </a:solidFill>
                <a:latin typeface="Arial"/>
                <a:cs typeface="Arial"/>
              </a:rPr>
              <a:t>		</a:t>
            </a:r>
            <a:r>
              <a:rPr lang="en-GB" sz="1600" dirty="0">
                <a:solidFill>
                  <a:srgbClr val="800000"/>
                </a:solidFill>
                <a:latin typeface="Arial"/>
                <a:cs typeface="Arial"/>
              </a:rPr>
              <a:t>There are several risks for data continuity: </a:t>
            </a:r>
            <a:endParaRPr lang="en-GB" sz="1600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pPr marL="1168400" lvl="2" indent="0" algn="just">
              <a:tabLst>
                <a:tab pos="719138" algn="l"/>
              </a:tabLst>
            </a:pPr>
            <a:r>
              <a:rPr lang="en-GB" sz="1600" i="1" dirty="0">
                <a:solidFill>
                  <a:srgbClr val="800000"/>
                </a:solidFill>
                <a:latin typeface="Arial"/>
                <a:cs typeface="Arial"/>
              </a:rPr>
              <a:t>	</a:t>
            </a:r>
            <a:r>
              <a:rPr lang="en-GB" sz="1600" i="1" dirty="0" smtClean="0">
                <a:solidFill>
                  <a:srgbClr val="800000"/>
                </a:solidFill>
                <a:latin typeface="Arial"/>
                <a:cs typeface="Arial"/>
              </a:rPr>
              <a:t>	</a:t>
            </a:r>
            <a:r>
              <a:rPr lang="en-GB" sz="1600" dirty="0" smtClean="0">
                <a:solidFill>
                  <a:srgbClr val="800000"/>
                </a:solidFill>
                <a:latin typeface="Arial"/>
                <a:cs typeface="Arial"/>
              </a:rPr>
              <a:t>Station closure</a:t>
            </a:r>
          </a:p>
          <a:p>
            <a:pPr marL="1168400" lvl="2" indent="0" algn="just">
              <a:tabLst>
                <a:tab pos="719138" algn="l"/>
              </a:tabLst>
            </a:pPr>
            <a:r>
              <a:rPr lang="en-GB" sz="1600" dirty="0">
                <a:solidFill>
                  <a:srgbClr val="800000"/>
                </a:solidFill>
                <a:latin typeface="Arial"/>
                <a:cs typeface="Arial"/>
              </a:rPr>
              <a:t>	</a:t>
            </a:r>
            <a:r>
              <a:rPr lang="en-GB" sz="1600" dirty="0" smtClean="0">
                <a:solidFill>
                  <a:srgbClr val="800000"/>
                </a:solidFill>
                <a:latin typeface="Arial"/>
                <a:cs typeface="Arial"/>
              </a:rPr>
              <a:t>	Data gaps due to technical problems</a:t>
            </a:r>
          </a:p>
          <a:p>
            <a:pPr marL="1168400" lvl="2" indent="0" algn="just">
              <a:tabLst>
                <a:tab pos="719138" algn="l"/>
              </a:tabLst>
            </a:pPr>
            <a:r>
              <a:rPr lang="en-GB" sz="1600" dirty="0">
                <a:solidFill>
                  <a:srgbClr val="800000"/>
                </a:solidFill>
                <a:latin typeface="Arial"/>
                <a:cs typeface="Arial"/>
              </a:rPr>
              <a:t>	</a:t>
            </a:r>
            <a:r>
              <a:rPr lang="en-GB" sz="1600" dirty="0" smtClean="0">
                <a:solidFill>
                  <a:srgbClr val="800000"/>
                </a:solidFill>
                <a:latin typeface="Arial"/>
                <a:cs typeface="Arial"/>
              </a:rPr>
              <a:t>	Instrument drift and lack of calibration</a:t>
            </a:r>
          </a:p>
          <a:p>
            <a:pPr marL="914400" lvl="1" indent="-514350" algn="just">
              <a:buFontTx/>
              <a:buNone/>
            </a:pPr>
            <a:r>
              <a:rPr lang="en-GB" sz="1600" dirty="0" smtClean="0">
                <a:solidFill>
                  <a:srgbClr val="3366FF"/>
                </a:solidFill>
                <a:latin typeface="Arial"/>
                <a:cs typeface="Arial"/>
              </a:rPr>
              <a:t>2.6 What are the conditions (licenses) for sharing your data and products with users?</a:t>
            </a:r>
          </a:p>
          <a:p>
            <a:pPr marL="982663" lvl="1" indent="-582613">
              <a:buFontTx/>
              <a:buNone/>
            </a:pPr>
            <a:r>
              <a:rPr lang="en-GB" sz="1600" dirty="0">
                <a:solidFill>
                  <a:srgbClr val="3366FF"/>
                </a:solidFill>
                <a:latin typeface="Arial"/>
                <a:cs typeface="Arial"/>
              </a:rPr>
              <a:t>	</a:t>
            </a:r>
            <a:r>
              <a:rPr lang="en-GB" sz="1600" dirty="0" smtClean="0">
                <a:solidFill>
                  <a:srgbClr val="800000"/>
                </a:solidFill>
                <a:latin typeface="Arial"/>
                <a:cs typeface="Arial"/>
              </a:rPr>
              <a:t>Data is open access and available for free. If there is substantial use of data in a publication, co-authorship should be offered. In all cases, acknowledgements should be given to the data originator.</a:t>
            </a:r>
            <a:endParaRPr lang="en-GB" sz="1600" dirty="0" smtClean="0">
              <a:solidFill>
                <a:srgbClr val="3366FF"/>
              </a:solidFill>
              <a:latin typeface="Arial"/>
              <a:cs typeface="Arial"/>
            </a:endParaRPr>
          </a:p>
          <a:p>
            <a:pPr marL="914400" lvl="1" indent="-514350" algn="just">
              <a:buFontTx/>
              <a:buNone/>
            </a:pPr>
            <a:r>
              <a:rPr lang="en-GB" sz="1600" dirty="0" smtClean="0">
                <a:solidFill>
                  <a:srgbClr val="3366FF"/>
                </a:solidFill>
                <a:latin typeface="Arial"/>
                <a:cs typeface="Arial"/>
              </a:rPr>
              <a:t>2.7 What key interface standards are used in making data and products available?</a:t>
            </a:r>
          </a:p>
          <a:p>
            <a:pPr marL="914400" lvl="1" indent="-514350" algn="just">
              <a:buFontTx/>
              <a:buNone/>
            </a:pPr>
            <a:r>
              <a:rPr lang="en-GB" sz="1600" dirty="0">
                <a:solidFill>
                  <a:srgbClr val="3366FF"/>
                </a:solidFill>
                <a:latin typeface="Arial"/>
                <a:cs typeface="Arial"/>
              </a:rPr>
              <a:t>	</a:t>
            </a:r>
            <a:r>
              <a:rPr lang="en-GB" sz="1600" dirty="0" smtClean="0">
                <a:solidFill>
                  <a:srgbClr val="800000"/>
                </a:solidFill>
                <a:latin typeface="Arial"/>
                <a:cs typeface="Arial"/>
              </a:rPr>
              <a:t>Depends on the data centre: FTP or web interface</a:t>
            </a:r>
          </a:p>
        </p:txBody>
      </p:sp>
    </p:spTree>
    <p:extLst>
      <p:ext uri="{BB962C8B-B14F-4D97-AF65-F5344CB8AC3E}">
        <p14:creationId xmlns:p14="http://schemas.microsoft.com/office/powerpoint/2010/main" val="1544237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6487583" cy="1143000"/>
          </a:xfrm>
        </p:spPr>
        <p:txBody>
          <a:bodyPr/>
          <a:lstStyle/>
          <a:p>
            <a:r>
              <a:rPr lang="en-US" dirty="0"/>
              <a:t>Answers to the Questions</a:t>
            </a:r>
          </a:p>
        </p:txBody>
      </p:sp>
      <p:pic>
        <p:nvPicPr>
          <p:cNvPr id="5" name="Picture 16" descr="P:\2015_ConnectinGEO\Dissemination\_Logos\LogoENEON.png"/>
          <p:cNvPicPr>
            <a:picLocks noChangeAspect="1" noChangeArrowheads="1"/>
          </p:cNvPicPr>
          <p:nvPr/>
        </p:nvPicPr>
        <p:blipFill>
          <a:blip r:embed="rId3" cstate="print"/>
          <a:srcRect l="14771" t="23463" r="14688" b="1459"/>
          <a:stretch>
            <a:fillRect/>
          </a:stretch>
        </p:blipFill>
        <p:spPr bwMode="auto">
          <a:xfrm>
            <a:off x="191534" y="6423985"/>
            <a:ext cx="1137734" cy="41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\\joanma\www\projectes\eneon\IMG\E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5069" y="6413795"/>
            <a:ext cx="584200" cy="3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ConnectinGE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1279" y="6442793"/>
            <a:ext cx="2195774" cy="3307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84754" y="6353836"/>
            <a:ext cx="4272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897A"/>
                </a:solidFill>
              </a:rPr>
              <a:t>ENEON first workshop </a:t>
            </a:r>
          </a:p>
          <a:p>
            <a:pPr>
              <a:defRPr/>
            </a:pPr>
            <a:r>
              <a:rPr lang="en-US" sz="900" b="1" i="1" dirty="0">
                <a:solidFill>
                  <a:srgbClr val="00897A"/>
                </a:solidFill>
              </a:rPr>
              <a:t>Observing Europe: Networking the Earth Observation Networks in Europe</a:t>
            </a:r>
          </a:p>
          <a:p>
            <a:pPr>
              <a:defRPr/>
            </a:pPr>
            <a:r>
              <a:rPr lang="en-US" sz="700" i="1" dirty="0">
                <a:solidFill>
                  <a:srgbClr val="00897A"/>
                </a:solidFill>
              </a:rPr>
              <a:t>21-22 September, </a:t>
            </a:r>
            <a:r>
              <a:rPr lang="en-US" sz="700" i="1" dirty="0" smtClean="0">
                <a:solidFill>
                  <a:srgbClr val="00897A"/>
                </a:solidFill>
              </a:rPr>
              <a:t>Paris</a:t>
            </a:r>
            <a:endParaRPr lang="en-US" sz="700" dirty="0">
              <a:solidFill>
                <a:srgbClr val="2B4C6E"/>
              </a:solidFill>
            </a:endParaRPr>
          </a:p>
        </p:txBody>
      </p:sp>
      <p:pic>
        <p:nvPicPr>
          <p:cNvPr id="3" name="Picture 2" descr="gaw_logo_acronym_vertical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69" y="115888"/>
            <a:ext cx="850900" cy="1104900"/>
          </a:xfrm>
          <a:prstGeom prst="rect">
            <a:avLst/>
          </a:prstGeom>
        </p:spPr>
      </p:pic>
      <p:sp>
        <p:nvSpPr>
          <p:cNvPr id="8" name="Contenidor de contingut 2"/>
          <p:cNvSpPr txBox="1">
            <a:spLocks/>
          </p:cNvSpPr>
          <p:nvPr/>
        </p:nvSpPr>
        <p:spPr>
          <a:xfrm>
            <a:off x="395536" y="1515533"/>
            <a:ext cx="8553733" cy="51775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514350" indent="-514350">
              <a:buFontTx/>
              <a:buNone/>
            </a:pPr>
            <a:r>
              <a:rPr lang="en-US" b="1" i="1" dirty="0" smtClean="0"/>
              <a:t>2. About data</a:t>
            </a:r>
          </a:p>
          <a:p>
            <a:pPr marL="914400" lvl="1" indent="-514350" algn="just">
              <a:buFontTx/>
              <a:buNone/>
            </a:pPr>
            <a:r>
              <a:rPr lang="en-GB" sz="1600" dirty="0" smtClean="0">
                <a:solidFill>
                  <a:srgbClr val="3366FF"/>
                </a:solidFill>
                <a:latin typeface="Arial"/>
                <a:cs typeface="Arial"/>
              </a:rPr>
              <a:t>2.8 Are there known observational requirements that your network is not meeting?</a:t>
            </a:r>
          </a:p>
          <a:p>
            <a:pPr marL="914400" lvl="1" indent="-514350" algn="just">
              <a:buFontTx/>
              <a:buNone/>
            </a:pPr>
            <a:endParaRPr lang="en-GB" sz="1600" dirty="0" smtClean="0">
              <a:solidFill>
                <a:srgbClr val="3366FF"/>
              </a:solidFill>
              <a:latin typeface="Arial"/>
              <a:cs typeface="Arial"/>
            </a:endParaRPr>
          </a:p>
          <a:p>
            <a:pPr marL="914400" lvl="1" indent="-514350" algn="just">
              <a:buFontTx/>
              <a:buNone/>
            </a:pPr>
            <a:r>
              <a:rPr lang="en-GB" sz="1600" dirty="0" smtClean="0">
                <a:solidFill>
                  <a:srgbClr val="3366FF"/>
                </a:solidFill>
                <a:latin typeface="Arial"/>
                <a:cs typeface="Arial"/>
              </a:rPr>
              <a:t>2.9 Are there observations that are needed but not captured by your network or by other networks that you have access to or products that are not generated?</a:t>
            </a:r>
          </a:p>
          <a:p>
            <a:pPr marL="914400" lvl="1" indent="-514350" algn="just">
              <a:buFontTx/>
              <a:buNone/>
            </a:pPr>
            <a:r>
              <a:rPr lang="en-GB" sz="1600" b="1" dirty="0" smtClean="0">
                <a:solidFill>
                  <a:srgbClr val="800000"/>
                </a:solidFill>
                <a:latin typeface="Arial"/>
                <a:cs typeface="Arial"/>
              </a:rPr>
              <a:t>Challenges for GAW:</a:t>
            </a:r>
          </a:p>
          <a:p>
            <a:pPr marL="914400" lvl="1" indent="-195263" algn="just">
              <a:buFont typeface="Arial"/>
              <a:buChar char="•"/>
            </a:pPr>
            <a:r>
              <a:rPr lang="en-GB" sz="1600" dirty="0" smtClean="0">
                <a:solidFill>
                  <a:srgbClr val="800000"/>
                </a:solidFill>
                <a:latin typeface="Arial"/>
                <a:cs typeface="Arial"/>
              </a:rPr>
              <a:t>Integrated Global Greenhouse Gas Information System (IG</a:t>
            </a:r>
            <a:r>
              <a:rPr lang="en-GB" sz="1600" baseline="30000" dirty="0" smtClean="0">
                <a:solidFill>
                  <a:srgbClr val="800000"/>
                </a:solidFill>
                <a:latin typeface="Arial"/>
                <a:cs typeface="Arial"/>
              </a:rPr>
              <a:t>3</a:t>
            </a:r>
            <a:r>
              <a:rPr lang="en-GB" sz="1600" dirty="0" smtClean="0">
                <a:solidFill>
                  <a:srgbClr val="800000"/>
                </a:solidFill>
                <a:latin typeface="Arial"/>
                <a:cs typeface="Arial"/>
              </a:rPr>
              <a:t>IS): Sources, sinks, protocol verification</a:t>
            </a:r>
          </a:p>
          <a:p>
            <a:pPr marL="914400" lvl="1" indent="-195263" algn="just">
              <a:buFont typeface="Arial"/>
              <a:buChar char="•"/>
            </a:pPr>
            <a:r>
              <a:rPr lang="en-GB" sz="1600" dirty="0" smtClean="0">
                <a:solidFill>
                  <a:srgbClr val="800000"/>
                </a:solidFill>
                <a:latin typeface="Arial"/>
                <a:cs typeface="Arial"/>
              </a:rPr>
              <a:t>Services related to volcanic ash</a:t>
            </a:r>
          </a:p>
          <a:p>
            <a:pPr marL="914400" lvl="1" indent="-195263" algn="just">
              <a:buFont typeface="Arial"/>
              <a:buChar char="•"/>
            </a:pPr>
            <a:r>
              <a:rPr lang="en-GB" sz="1600" dirty="0" smtClean="0">
                <a:solidFill>
                  <a:srgbClr val="800000"/>
                </a:solidFill>
                <a:latin typeface="Arial"/>
                <a:cs typeface="Arial"/>
              </a:rPr>
              <a:t>Better coverage of aerosol measurements. </a:t>
            </a:r>
          </a:p>
          <a:p>
            <a:pPr marL="914400" lvl="1" indent="-195263" algn="just">
              <a:buFont typeface="Arial"/>
              <a:buChar char="•"/>
            </a:pPr>
            <a:r>
              <a:rPr lang="en-GB" sz="1600" dirty="0" smtClean="0">
                <a:solidFill>
                  <a:srgbClr val="800000"/>
                </a:solidFill>
                <a:latin typeface="Arial"/>
                <a:cs typeface="Arial"/>
              </a:rPr>
              <a:t>Environmental </a:t>
            </a:r>
            <a:r>
              <a:rPr lang="en-GB" sz="1600" dirty="0">
                <a:solidFill>
                  <a:srgbClr val="800000"/>
                </a:solidFill>
                <a:latin typeface="Arial"/>
                <a:cs typeface="Arial"/>
              </a:rPr>
              <a:t>information for urban planning and safe functioning </a:t>
            </a:r>
            <a:r>
              <a:rPr lang="en-GB" sz="1600" dirty="0" smtClean="0">
                <a:solidFill>
                  <a:srgbClr val="800000"/>
                </a:solidFill>
                <a:latin typeface="Arial"/>
                <a:cs typeface="Arial"/>
              </a:rPr>
              <a:t>of cities</a:t>
            </a:r>
          </a:p>
          <a:p>
            <a:pPr marL="914400" lvl="1" indent="-195263" algn="just">
              <a:buFont typeface="Arial"/>
              <a:buChar char="•"/>
            </a:pPr>
            <a:r>
              <a:rPr lang="en-GB" sz="1600" dirty="0" smtClean="0">
                <a:solidFill>
                  <a:srgbClr val="800000"/>
                </a:solidFill>
                <a:latin typeface="Arial"/>
                <a:cs typeface="Arial"/>
              </a:rPr>
              <a:t>Use of commercial aircraft for data sampling (IAGOS)</a:t>
            </a:r>
          </a:p>
          <a:p>
            <a:pPr marL="914400" lvl="1" indent="-195263" algn="just">
              <a:buFont typeface="Arial"/>
              <a:buChar char="•"/>
            </a:pPr>
            <a:r>
              <a:rPr lang="en-GB" sz="1600" dirty="0" smtClean="0">
                <a:solidFill>
                  <a:srgbClr val="800000"/>
                </a:solidFill>
                <a:latin typeface="Arial"/>
                <a:cs typeface="Arial"/>
              </a:rPr>
              <a:t>New focus on atmospheric water vapour (troposphere, stratosphere). This will be in cooperation with existing networks that already do measure </a:t>
            </a:r>
            <a:r>
              <a:rPr lang="en-GB" sz="1600" smtClean="0">
                <a:solidFill>
                  <a:srgbClr val="800000"/>
                </a:solidFill>
                <a:latin typeface="Arial"/>
                <a:cs typeface="Arial"/>
              </a:rPr>
              <a:t>water vapour (NDACC, GRUAN)</a:t>
            </a:r>
            <a:endParaRPr lang="en-GB" sz="1600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pPr marL="914400" lvl="1" indent="-514350" algn="just">
              <a:buFontTx/>
              <a:buNone/>
            </a:pPr>
            <a:endParaRPr lang="en-GB" sz="1600" dirty="0" smtClean="0">
              <a:solidFill>
                <a:srgbClr val="3366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281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6487583" cy="1143000"/>
          </a:xfrm>
        </p:spPr>
        <p:txBody>
          <a:bodyPr/>
          <a:lstStyle/>
          <a:p>
            <a:r>
              <a:rPr lang="en-US" dirty="0" smtClean="0"/>
              <a:t>Answers to questions</a:t>
            </a:r>
            <a:endParaRPr lang="en-US" dirty="0"/>
          </a:p>
        </p:txBody>
      </p:sp>
      <p:pic>
        <p:nvPicPr>
          <p:cNvPr id="5" name="Picture 16" descr="P:\2015_ConnectinGEO\Dissemination\_Logos\LogoENEON.png"/>
          <p:cNvPicPr>
            <a:picLocks noChangeAspect="1" noChangeArrowheads="1"/>
          </p:cNvPicPr>
          <p:nvPr/>
        </p:nvPicPr>
        <p:blipFill>
          <a:blip r:embed="rId3" cstate="print"/>
          <a:srcRect l="14771" t="23463" r="14688" b="1459"/>
          <a:stretch>
            <a:fillRect/>
          </a:stretch>
        </p:blipFill>
        <p:spPr bwMode="auto">
          <a:xfrm>
            <a:off x="191534" y="6423985"/>
            <a:ext cx="1137734" cy="41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\\joanma\www\projectes\eneon\IMG\E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5069" y="6413795"/>
            <a:ext cx="584200" cy="3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ConnectinGE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1279" y="6442793"/>
            <a:ext cx="2195774" cy="3307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84754" y="6353836"/>
            <a:ext cx="4272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897A"/>
                </a:solidFill>
              </a:rPr>
              <a:t>ENEON first workshop </a:t>
            </a:r>
          </a:p>
          <a:p>
            <a:pPr>
              <a:defRPr/>
            </a:pPr>
            <a:r>
              <a:rPr lang="en-US" sz="900" b="1" i="1" dirty="0">
                <a:solidFill>
                  <a:srgbClr val="00897A"/>
                </a:solidFill>
              </a:rPr>
              <a:t>Observing Europe: Networking the Earth Observation Networks in Europe</a:t>
            </a:r>
          </a:p>
          <a:p>
            <a:pPr>
              <a:defRPr/>
            </a:pPr>
            <a:r>
              <a:rPr lang="en-US" sz="700" i="1" dirty="0">
                <a:solidFill>
                  <a:srgbClr val="00897A"/>
                </a:solidFill>
              </a:rPr>
              <a:t>21-22 September, </a:t>
            </a:r>
            <a:r>
              <a:rPr lang="en-US" sz="700" i="1" dirty="0" smtClean="0">
                <a:solidFill>
                  <a:srgbClr val="00897A"/>
                </a:solidFill>
              </a:rPr>
              <a:t>Paris</a:t>
            </a:r>
            <a:endParaRPr lang="en-US" sz="700" dirty="0">
              <a:solidFill>
                <a:srgbClr val="2B4C6E"/>
              </a:solidFill>
            </a:endParaRPr>
          </a:p>
        </p:txBody>
      </p:sp>
      <p:pic>
        <p:nvPicPr>
          <p:cNvPr id="3" name="Picture 2" descr="gaw_logo_acronym_vertical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69" y="115888"/>
            <a:ext cx="850900" cy="1104900"/>
          </a:xfrm>
          <a:prstGeom prst="rect">
            <a:avLst/>
          </a:prstGeom>
        </p:spPr>
      </p:pic>
      <p:sp>
        <p:nvSpPr>
          <p:cNvPr id="8" name="Contenidor de contingut 2"/>
          <p:cNvSpPr txBox="1">
            <a:spLocks/>
          </p:cNvSpPr>
          <p:nvPr/>
        </p:nvSpPr>
        <p:spPr>
          <a:xfrm>
            <a:off x="395536" y="1319112"/>
            <a:ext cx="8229600" cy="50405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514350" indent="-514350" algn="just">
              <a:buFontTx/>
              <a:buNone/>
            </a:pPr>
            <a:r>
              <a:rPr lang="en-US" b="1" i="1" dirty="0" smtClean="0"/>
              <a:t>3. </a:t>
            </a:r>
            <a:r>
              <a:rPr lang="en-GB" b="1" i="1" dirty="0" smtClean="0"/>
              <a:t>About a network of networks</a:t>
            </a:r>
          </a:p>
          <a:p>
            <a:pPr marL="914400" lvl="1" indent="-514350" algn="just">
              <a:buFontTx/>
              <a:buNone/>
            </a:pPr>
            <a:r>
              <a:rPr lang="en-GB" sz="1500" dirty="0" smtClean="0">
                <a:solidFill>
                  <a:srgbClr val="3366FF"/>
                </a:solidFill>
                <a:latin typeface="Arial"/>
                <a:cs typeface="Arial"/>
              </a:rPr>
              <a:t>3.1 What coordination and collaboration interfaces do you have with other networks?</a:t>
            </a:r>
          </a:p>
          <a:p>
            <a:pPr marL="914400" lvl="1" indent="-514350" algn="just">
              <a:buFontTx/>
              <a:buNone/>
            </a:pPr>
            <a:r>
              <a:rPr lang="en-GB" sz="1500" dirty="0" smtClean="0">
                <a:solidFill>
                  <a:srgbClr val="3366FF"/>
                </a:solidFill>
                <a:latin typeface="Arial"/>
                <a:cs typeface="Arial"/>
              </a:rPr>
              <a:t>	</a:t>
            </a:r>
            <a:r>
              <a:rPr lang="en-GB" sz="1500" dirty="0" smtClean="0">
                <a:solidFill>
                  <a:srgbClr val="800000"/>
                </a:solidFill>
                <a:latin typeface="Arial"/>
                <a:cs typeface="Arial"/>
              </a:rPr>
              <a:t>Collaboration and agreements with several networks, in some cases via a Memorandum of Understanding	</a:t>
            </a:r>
          </a:p>
          <a:p>
            <a:pPr marL="914400" lvl="1" indent="-514350" algn="just">
              <a:buFontTx/>
              <a:buNone/>
            </a:pPr>
            <a:r>
              <a:rPr lang="en-GB" sz="1500" dirty="0" smtClean="0">
                <a:solidFill>
                  <a:srgbClr val="3366FF"/>
                </a:solidFill>
                <a:latin typeface="Arial"/>
                <a:cs typeface="Arial"/>
              </a:rPr>
              <a:t>3.2 Is your network contributing to GEO(SS) and if so, what is this contribution? Could </a:t>
            </a:r>
            <a:r>
              <a:rPr lang="en-GB" sz="1500" dirty="0" err="1" smtClean="0">
                <a:solidFill>
                  <a:srgbClr val="3366FF"/>
                </a:solidFill>
                <a:latin typeface="Arial"/>
                <a:cs typeface="Arial"/>
              </a:rPr>
              <a:t>ConnectinGEO</a:t>
            </a:r>
            <a:r>
              <a:rPr lang="en-GB" sz="1500" dirty="0" smtClean="0">
                <a:solidFill>
                  <a:srgbClr val="3366FF"/>
                </a:solidFill>
                <a:latin typeface="Arial"/>
                <a:cs typeface="Arial"/>
              </a:rPr>
              <a:t> help to enhance your contribution to GEOSS?</a:t>
            </a:r>
          </a:p>
          <a:p>
            <a:pPr marL="914400" lvl="1" indent="-514350" algn="just">
              <a:buFontTx/>
              <a:buNone/>
            </a:pPr>
            <a:r>
              <a:rPr lang="en-GB" sz="1500" dirty="0" smtClean="0">
                <a:solidFill>
                  <a:srgbClr val="800000"/>
                </a:solidFill>
                <a:latin typeface="Arial"/>
                <a:cs typeface="Arial"/>
              </a:rPr>
              <a:t>	GAW is registered in the GEOSS Registries</a:t>
            </a:r>
          </a:p>
          <a:p>
            <a:pPr marL="914400" lvl="1" indent="-514350" algn="just">
              <a:buFontTx/>
              <a:buNone/>
            </a:pPr>
            <a:r>
              <a:rPr lang="en-GB" sz="1500" dirty="0" smtClean="0">
                <a:solidFill>
                  <a:srgbClr val="3366FF"/>
                </a:solidFill>
                <a:latin typeface="Arial"/>
                <a:cs typeface="Arial"/>
              </a:rPr>
              <a:t>3.3 Are there additional interfaces that would be desired and what would be the main benefits of these interfaces?</a:t>
            </a:r>
          </a:p>
          <a:p>
            <a:pPr marL="914400" lvl="1" indent="-514350" algn="just">
              <a:buFontTx/>
              <a:buNone/>
            </a:pPr>
            <a:r>
              <a:rPr lang="en-GB" sz="1500" dirty="0">
                <a:solidFill>
                  <a:srgbClr val="3366FF"/>
                </a:solidFill>
                <a:latin typeface="Arial"/>
                <a:cs typeface="Arial"/>
              </a:rPr>
              <a:t>	</a:t>
            </a:r>
            <a:r>
              <a:rPr lang="en-GB" sz="1500" dirty="0" smtClean="0">
                <a:solidFill>
                  <a:srgbClr val="800000"/>
                </a:solidFill>
                <a:latin typeface="Arial"/>
                <a:cs typeface="Arial"/>
              </a:rPr>
              <a:t>A better coordination (meta data, naming conventions, vocabularies etc.) of all the networks would be beneficial to all.</a:t>
            </a:r>
            <a:endParaRPr lang="en-GB" sz="1500" dirty="0" smtClean="0">
              <a:solidFill>
                <a:srgbClr val="3366FF"/>
              </a:solidFill>
              <a:latin typeface="Arial"/>
              <a:cs typeface="Arial"/>
            </a:endParaRPr>
          </a:p>
          <a:p>
            <a:pPr marL="914400" lvl="1" indent="-514350" algn="just">
              <a:buFontTx/>
              <a:buNone/>
            </a:pPr>
            <a:r>
              <a:rPr lang="en-GB" sz="1500" dirty="0" smtClean="0">
                <a:solidFill>
                  <a:srgbClr val="3366FF"/>
                </a:solidFill>
                <a:latin typeface="Arial"/>
                <a:cs typeface="Arial"/>
              </a:rPr>
              <a:t>3.4 Do you think that your network could benefit from the existence of an ENEON or a similar network?</a:t>
            </a:r>
          </a:p>
          <a:p>
            <a:pPr marL="914400" lvl="1" indent="-514350" algn="just">
              <a:buFontTx/>
              <a:buNone/>
            </a:pPr>
            <a:r>
              <a:rPr lang="en-GB" sz="1500" dirty="0" smtClean="0">
                <a:solidFill>
                  <a:srgbClr val="800000"/>
                </a:solidFill>
                <a:latin typeface="Arial"/>
                <a:cs typeface="Arial"/>
              </a:rPr>
              <a:t>	Yes, for harmonisation of metadata, data search and discovery, and data exchange. The synergy would be in both directions. ENEON could also help to increase visibility of the participating networks.</a:t>
            </a:r>
          </a:p>
          <a:p>
            <a:pPr marL="914400" lvl="1" indent="-514350" algn="just">
              <a:buFontTx/>
              <a:buNone/>
            </a:pPr>
            <a:r>
              <a:rPr lang="en-GB" sz="1500" dirty="0" smtClean="0">
                <a:solidFill>
                  <a:srgbClr val="3366FF"/>
                </a:solidFill>
                <a:latin typeface="Arial"/>
                <a:cs typeface="Arial"/>
              </a:rPr>
              <a:t>3.5 From you point of view, how should an ENEON be organized and managed?</a:t>
            </a:r>
          </a:p>
          <a:p>
            <a:pPr marL="914400" lvl="1" indent="-514350" algn="just">
              <a:buFontTx/>
              <a:buNone/>
            </a:pPr>
            <a:r>
              <a:rPr lang="en-GB" sz="1500" dirty="0" smtClean="0">
                <a:solidFill>
                  <a:srgbClr val="3366FF"/>
                </a:solidFill>
                <a:latin typeface="Arial"/>
                <a:cs typeface="Arial"/>
              </a:rPr>
              <a:t>	</a:t>
            </a:r>
            <a:r>
              <a:rPr lang="en-GB" sz="1500" dirty="0" smtClean="0">
                <a:solidFill>
                  <a:srgbClr val="800000"/>
                </a:solidFill>
                <a:latin typeface="Arial"/>
                <a:cs typeface="Arial"/>
              </a:rPr>
              <a:t>ENEON could help to harmonise data formats, data exchange, metadata, naming conventions (vocabularies). ENEON could have representatives from major networks on board.</a:t>
            </a:r>
            <a:endParaRPr lang="en-GB" sz="1500" dirty="0" smtClean="0">
              <a:solidFill>
                <a:srgbClr val="3366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6094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6487583" cy="1143000"/>
          </a:xfrm>
        </p:spPr>
        <p:txBody>
          <a:bodyPr/>
          <a:lstStyle/>
          <a:p>
            <a:r>
              <a:rPr lang="en-US" dirty="0" smtClean="0"/>
              <a:t>Missing Questions</a:t>
            </a:r>
            <a:endParaRPr lang="en-US" dirty="0"/>
          </a:p>
        </p:txBody>
      </p:sp>
      <p:pic>
        <p:nvPicPr>
          <p:cNvPr id="5" name="Picture 16" descr="P:\2015_ConnectinGEO\Dissemination\_Logos\LogoENEON.png"/>
          <p:cNvPicPr>
            <a:picLocks noChangeAspect="1" noChangeArrowheads="1"/>
          </p:cNvPicPr>
          <p:nvPr/>
        </p:nvPicPr>
        <p:blipFill>
          <a:blip r:embed="rId3" cstate="print"/>
          <a:srcRect l="14771" t="23463" r="14688" b="1459"/>
          <a:stretch>
            <a:fillRect/>
          </a:stretch>
        </p:blipFill>
        <p:spPr bwMode="auto">
          <a:xfrm>
            <a:off x="191534" y="6423985"/>
            <a:ext cx="1137734" cy="41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\\joanma\www\projectes\eneon\IMG\E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5069" y="6413795"/>
            <a:ext cx="584200" cy="3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ConnectinGE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1279" y="6442793"/>
            <a:ext cx="2195774" cy="3307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84754" y="6353836"/>
            <a:ext cx="4272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897A"/>
                </a:solidFill>
              </a:rPr>
              <a:t>ENEON first workshop </a:t>
            </a:r>
          </a:p>
          <a:p>
            <a:pPr>
              <a:defRPr/>
            </a:pPr>
            <a:r>
              <a:rPr lang="en-US" sz="900" b="1" i="1" dirty="0">
                <a:solidFill>
                  <a:srgbClr val="00897A"/>
                </a:solidFill>
              </a:rPr>
              <a:t>Observing Europe: Networking the Earth Observation Networks in Europe</a:t>
            </a:r>
          </a:p>
          <a:p>
            <a:pPr>
              <a:defRPr/>
            </a:pPr>
            <a:r>
              <a:rPr lang="en-US" sz="700" i="1" dirty="0">
                <a:solidFill>
                  <a:srgbClr val="00897A"/>
                </a:solidFill>
              </a:rPr>
              <a:t>21-22 September, </a:t>
            </a:r>
            <a:r>
              <a:rPr lang="en-US" sz="700" i="1" dirty="0" smtClean="0">
                <a:solidFill>
                  <a:srgbClr val="00897A"/>
                </a:solidFill>
              </a:rPr>
              <a:t>Paris</a:t>
            </a:r>
            <a:endParaRPr lang="en-US" sz="700" dirty="0">
              <a:solidFill>
                <a:srgbClr val="2B4C6E"/>
              </a:solidFill>
            </a:endParaRPr>
          </a:p>
        </p:txBody>
      </p:sp>
      <p:pic>
        <p:nvPicPr>
          <p:cNvPr id="3" name="Picture 2" descr="gaw_logo_acronym_vertical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69" y="115888"/>
            <a:ext cx="850900" cy="1104900"/>
          </a:xfrm>
          <a:prstGeom prst="rect">
            <a:avLst/>
          </a:prstGeom>
        </p:spPr>
      </p:pic>
      <p:sp>
        <p:nvSpPr>
          <p:cNvPr id="8" name="Contenidor de contingut 2"/>
          <p:cNvSpPr txBox="1">
            <a:spLocks/>
          </p:cNvSpPr>
          <p:nvPr/>
        </p:nvSpPr>
        <p:spPr>
          <a:xfrm>
            <a:off x="395536" y="1652550"/>
            <a:ext cx="8229600" cy="50405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514350" indent="-514350" algn="just">
              <a:buFontTx/>
              <a:buNone/>
            </a:pPr>
            <a:r>
              <a:rPr lang="en-US" b="1" i="1" dirty="0"/>
              <a:t>4</a:t>
            </a:r>
            <a:r>
              <a:rPr lang="en-US" b="1" i="1" dirty="0" smtClean="0"/>
              <a:t>. </a:t>
            </a:r>
            <a:r>
              <a:rPr lang="en-GB" b="1" i="1" dirty="0" smtClean="0"/>
              <a:t>Capacity Development</a:t>
            </a:r>
          </a:p>
          <a:p>
            <a:pPr marL="514350" indent="26988" algn="just">
              <a:buFontTx/>
              <a:buNone/>
            </a:pPr>
            <a:r>
              <a:rPr lang="en-GB" sz="2400" dirty="0" smtClean="0"/>
              <a:t>If we want a network to have global coverage we need to have a system for technology transfer and capacity development </a:t>
            </a:r>
          </a:p>
          <a:p>
            <a:pPr marL="914400" lvl="1" indent="-514350" algn="just">
              <a:buFontTx/>
              <a:buNone/>
            </a:pPr>
            <a:r>
              <a:rPr lang="en-GB" sz="1500" i="1" dirty="0">
                <a:solidFill>
                  <a:srgbClr val="3366FF"/>
                </a:solidFill>
                <a:latin typeface="Arial"/>
                <a:cs typeface="Arial"/>
              </a:rPr>
              <a:t>4</a:t>
            </a:r>
            <a:r>
              <a:rPr lang="en-GB" sz="1500" i="1" dirty="0" smtClean="0">
                <a:solidFill>
                  <a:srgbClr val="3366FF"/>
                </a:solidFill>
                <a:latin typeface="Arial"/>
                <a:cs typeface="Arial"/>
              </a:rPr>
              <a:t>.1 What does your network do to develop capacity among the data providers and users?</a:t>
            </a:r>
          </a:p>
          <a:p>
            <a:pPr marL="896938" lvl="1" indent="-109538" algn="just">
              <a:buFont typeface="Arial"/>
              <a:buChar char="•"/>
              <a:tabLst>
                <a:tab pos="719138" algn="l"/>
              </a:tabLst>
            </a:pPr>
            <a:r>
              <a:rPr lang="en-GB" sz="1500" dirty="0">
                <a:solidFill>
                  <a:srgbClr val="800000"/>
                </a:solidFill>
                <a:latin typeface="Arial"/>
                <a:cs typeface="Arial"/>
              </a:rPr>
              <a:t>	</a:t>
            </a:r>
            <a:r>
              <a:rPr lang="en-GB" sz="1500" dirty="0" smtClean="0">
                <a:solidFill>
                  <a:srgbClr val="800000"/>
                </a:solidFill>
                <a:latin typeface="Arial"/>
                <a:cs typeface="Arial"/>
              </a:rPr>
              <a:t>GAW Training and Education Programme (GAWTEC, supported by Germany)</a:t>
            </a:r>
          </a:p>
          <a:p>
            <a:pPr marL="896938" lvl="1" indent="-109538" algn="just">
              <a:buFont typeface="Arial"/>
              <a:buChar char="•"/>
              <a:tabLst>
                <a:tab pos="719138" algn="l"/>
              </a:tabLst>
            </a:pPr>
            <a:r>
              <a:rPr lang="en-GB" sz="1500" dirty="0">
                <a:solidFill>
                  <a:srgbClr val="800000"/>
                </a:solidFill>
                <a:latin typeface="Arial"/>
                <a:cs typeface="Arial"/>
              </a:rPr>
              <a:t>	</a:t>
            </a:r>
            <a:r>
              <a:rPr lang="en-GB" sz="1500" dirty="0" smtClean="0">
                <a:solidFill>
                  <a:srgbClr val="800000"/>
                </a:solidFill>
                <a:latin typeface="Arial"/>
                <a:cs typeface="Arial"/>
              </a:rPr>
              <a:t>Twinning (developed countries help developing countries).</a:t>
            </a:r>
          </a:p>
          <a:p>
            <a:pPr marL="896938" lvl="1" indent="-109538" algn="just">
              <a:buFont typeface="Arial"/>
              <a:buChar char="•"/>
              <a:tabLst>
                <a:tab pos="719138" algn="l"/>
              </a:tabLst>
            </a:pPr>
            <a:r>
              <a:rPr lang="en-GB" sz="1500" dirty="0">
                <a:solidFill>
                  <a:srgbClr val="800000"/>
                </a:solidFill>
                <a:latin typeface="Arial"/>
                <a:cs typeface="Arial"/>
              </a:rPr>
              <a:t>	</a:t>
            </a:r>
            <a:r>
              <a:rPr lang="en-GB" sz="1500" dirty="0" smtClean="0">
                <a:solidFill>
                  <a:srgbClr val="800000"/>
                </a:solidFill>
                <a:latin typeface="Arial"/>
                <a:cs typeface="Arial"/>
              </a:rPr>
              <a:t>Instrument intercomparisons </a:t>
            </a:r>
          </a:p>
          <a:p>
            <a:pPr marL="896938" lvl="1" indent="-109538" algn="just">
              <a:buFont typeface="Arial"/>
              <a:buChar char="•"/>
              <a:tabLst>
                <a:tab pos="719138" algn="l"/>
              </a:tabLst>
            </a:pPr>
            <a:r>
              <a:rPr lang="en-GB" sz="1500" dirty="0">
                <a:solidFill>
                  <a:srgbClr val="800000"/>
                </a:solidFill>
                <a:latin typeface="Arial"/>
                <a:cs typeface="Arial"/>
              </a:rPr>
              <a:t>	D</a:t>
            </a:r>
            <a:r>
              <a:rPr lang="en-GB" sz="1500" dirty="0" smtClean="0">
                <a:solidFill>
                  <a:srgbClr val="800000"/>
                </a:solidFill>
                <a:latin typeface="Arial"/>
                <a:cs typeface="Arial"/>
              </a:rPr>
              <a:t>ata analysis workshops</a:t>
            </a:r>
          </a:p>
          <a:p>
            <a:pPr marL="914400" lvl="1" indent="-514350" algn="just">
              <a:buFontTx/>
              <a:buNone/>
              <a:tabLst>
                <a:tab pos="719138" algn="l"/>
              </a:tabLst>
            </a:pPr>
            <a:r>
              <a:rPr lang="en-GB" sz="1500" i="1" dirty="0" smtClean="0">
                <a:solidFill>
                  <a:srgbClr val="3366FF"/>
                </a:solidFill>
                <a:latin typeface="Arial"/>
                <a:cs typeface="Arial"/>
              </a:rPr>
              <a:t>4.2 Does your network have a fellowship programme?</a:t>
            </a:r>
          </a:p>
          <a:p>
            <a:pPr marL="719138" lvl="1" indent="-404813" algn="just">
              <a:buFontTx/>
              <a:buNone/>
              <a:tabLst>
                <a:tab pos="719138" algn="l"/>
              </a:tabLst>
            </a:pPr>
            <a:r>
              <a:rPr lang="en-GB" sz="1500" i="1" dirty="0">
                <a:solidFill>
                  <a:srgbClr val="3366FF"/>
                </a:solidFill>
                <a:latin typeface="Arial"/>
                <a:cs typeface="Arial"/>
              </a:rPr>
              <a:t>	</a:t>
            </a:r>
            <a:r>
              <a:rPr lang="en-GB" sz="1500" dirty="0" smtClean="0">
                <a:solidFill>
                  <a:srgbClr val="800000"/>
                </a:solidFill>
                <a:latin typeface="Arial"/>
                <a:cs typeface="Arial"/>
              </a:rPr>
              <a:t>GAW does not have a fellowship programme, but WMO does, and about 150 people benefit from WMO-funded fellowships of various duration and at various levels, up to PhD level. </a:t>
            </a:r>
            <a:endParaRPr lang="en-GB" sz="1500" i="1" dirty="0" smtClean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205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6487583" cy="1143000"/>
          </a:xfrm>
        </p:spPr>
        <p:txBody>
          <a:bodyPr/>
          <a:lstStyle/>
          <a:p>
            <a:r>
              <a:rPr lang="en-US" dirty="0" smtClean="0"/>
              <a:t>The WMO Family of </a:t>
            </a:r>
            <a:br>
              <a:rPr lang="en-US" dirty="0" smtClean="0"/>
            </a:br>
            <a:r>
              <a:rPr lang="en-US" dirty="0" smtClean="0"/>
              <a:t>Observational Networks</a:t>
            </a:r>
            <a:endParaRPr lang="en-US" dirty="0"/>
          </a:p>
        </p:txBody>
      </p:sp>
      <p:pic>
        <p:nvPicPr>
          <p:cNvPr id="5" name="Picture 16" descr="P:\2015_ConnectinGEO\Dissemination\_Logos\LogoENEON.png"/>
          <p:cNvPicPr>
            <a:picLocks noChangeAspect="1" noChangeArrowheads="1"/>
          </p:cNvPicPr>
          <p:nvPr/>
        </p:nvPicPr>
        <p:blipFill>
          <a:blip r:embed="rId3" cstate="print"/>
          <a:srcRect l="14771" t="23463" r="14688" b="1459"/>
          <a:stretch>
            <a:fillRect/>
          </a:stretch>
        </p:blipFill>
        <p:spPr bwMode="auto">
          <a:xfrm>
            <a:off x="191534" y="6423985"/>
            <a:ext cx="1137734" cy="41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\\joanma\www\projectes\eneon\IMG\E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5069" y="6413795"/>
            <a:ext cx="584200" cy="3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ConnectinGE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1279" y="6442793"/>
            <a:ext cx="2195774" cy="3307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84754" y="6353836"/>
            <a:ext cx="4272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897A"/>
                </a:solidFill>
              </a:rPr>
              <a:t>ENEON first workshop </a:t>
            </a:r>
          </a:p>
          <a:p>
            <a:pPr>
              <a:defRPr/>
            </a:pPr>
            <a:r>
              <a:rPr lang="en-US" sz="900" b="1" i="1" dirty="0">
                <a:solidFill>
                  <a:srgbClr val="00897A"/>
                </a:solidFill>
              </a:rPr>
              <a:t>Observing Europe: Networking the Earth Observation Networks in Europe</a:t>
            </a:r>
          </a:p>
          <a:p>
            <a:pPr>
              <a:defRPr/>
            </a:pPr>
            <a:r>
              <a:rPr lang="en-US" sz="700" i="1" dirty="0">
                <a:solidFill>
                  <a:srgbClr val="00897A"/>
                </a:solidFill>
              </a:rPr>
              <a:t>21-22 September, </a:t>
            </a:r>
            <a:r>
              <a:rPr lang="en-US" sz="700" i="1" dirty="0" smtClean="0">
                <a:solidFill>
                  <a:srgbClr val="00897A"/>
                </a:solidFill>
              </a:rPr>
              <a:t>Paris</a:t>
            </a:r>
            <a:endParaRPr lang="en-US" sz="700" dirty="0">
              <a:solidFill>
                <a:srgbClr val="2B4C6E"/>
              </a:solidFill>
            </a:endParaRPr>
          </a:p>
        </p:txBody>
      </p:sp>
      <p:pic>
        <p:nvPicPr>
          <p:cNvPr id="3" name="Picture 2" descr="gaw_logo_acronym_vertical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69" y="115888"/>
            <a:ext cx="850900" cy="110490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616200" y="1458541"/>
            <a:ext cx="4292600" cy="4677012"/>
            <a:chOff x="2195736" y="692696"/>
            <a:chExt cx="4824536" cy="5256584"/>
          </a:xfrm>
        </p:grpSpPr>
        <p:sp>
          <p:nvSpPr>
            <p:cNvPr id="18" name="Oval 17"/>
            <p:cNvSpPr/>
            <p:nvPr/>
          </p:nvSpPr>
          <p:spPr>
            <a:xfrm>
              <a:off x="3707904" y="2276872"/>
              <a:ext cx="2016224" cy="2016224"/>
            </a:xfrm>
            <a:prstGeom prst="ellipse">
              <a:avLst/>
            </a:prstGeom>
            <a:solidFill>
              <a:srgbClr val="FF99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283968" y="692696"/>
              <a:ext cx="936104" cy="936104"/>
            </a:xfrm>
            <a:prstGeom prst="ellipse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6084168" y="1556792"/>
              <a:ext cx="936104" cy="936104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6084168" y="4149080"/>
              <a:ext cx="936104" cy="93610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4283968" y="5013176"/>
              <a:ext cx="936104" cy="936104"/>
            </a:xfrm>
            <a:prstGeom prst="ellipse">
              <a:avLst/>
            </a:prstGeom>
            <a:solidFill>
              <a:srgbClr val="2AA9A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2195736" y="1556792"/>
              <a:ext cx="936104" cy="936104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2195736" y="4149080"/>
              <a:ext cx="936104" cy="93610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23928" y="2924944"/>
              <a:ext cx="172819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WIGOS</a:t>
              </a:r>
              <a:endParaRPr lang="en-US" sz="28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55976" y="908720"/>
              <a:ext cx="792088" cy="380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GAW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95736" y="1772816"/>
              <a:ext cx="1080120" cy="380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GOOS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84167" y="4437112"/>
              <a:ext cx="936105" cy="380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GCOS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55976" y="5301208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GOS</a:t>
              </a:r>
              <a:endParaRPr lang="en-US" sz="2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95736" y="4437112"/>
              <a:ext cx="1080120" cy="31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WHyCOS</a:t>
              </a:r>
              <a:endParaRPr lang="en-US" sz="1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4167" y="1804753"/>
              <a:ext cx="936105" cy="380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GTOS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4072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6487583" cy="1143000"/>
          </a:xfrm>
        </p:spPr>
        <p:txBody>
          <a:bodyPr/>
          <a:lstStyle/>
          <a:p>
            <a:r>
              <a:rPr lang="en-US" dirty="0" smtClean="0"/>
              <a:t>Some history</a:t>
            </a:r>
            <a:endParaRPr lang="en-US" dirty="0"/>
          </a:p>
        </p:txBody>
      </p:sp>
      <p:pic>
        <p:nvPicPr>
          <p:cNvPr id="5" name="Picture 16" descr="P:\2015_ConnectinGEO\Dissemination\_Logos\LogoENEON.png"/>
          <p:cNvPicPr>
            <a:picLocks noChangeAspect="1" noChangeArrowheads="1"/>
          </p:cNvPicPr>
          <p:nvPr/>
        </p:nvPicPr>
        <p:blipFill>
          <a:blip r:embed="rId3" cstate="print"/>
          <a:srcRect l="14771" t="23463" r="14688" b="1459"/>
          <a:stretch>
            <a:fillRect/>
          </a:stretch>
        </p:blipFill>
        <p:spPr bwMode="auto">
          <a:xfrm>
            <a:off x="191534" y="6423985"/>
            <a:ext cx="1137734" cy="41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\\joanma\www\projectes\eneon\IMG\E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5069" y="6413795"/>
            <a:ext cx="584200" cy="3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ConnectinGE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1279" y="6442793"/>
            <a:ext cx="2195774" cy="3307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84754" y="6353836"/>
            <a:ext cx="4272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897A"/>
                </a:solidFill>
              </a:rPr>
              <a:t>ENEON first workshop </a:t>
            </a:r>
          </a:p>
          <a:p>
            <a:pPr>
              <a:defRPr/>
            </a:pPr>
            <a:r>
              <a:rPr lang="en-US" sz="900" b="1" i="1" dirty="0">
                <a:solidFill>
                  <a:srgbClr val="00897A"/>
                </a:solidFill>
              </a:rPr>
              <a:t>Observing Europe: Networking the Earth Observation Networks in Europe</a:t>
            </a:r>
          </a:p>
          <a:p>
            <a:pPr>
              <a:defRPr/>
            </a:pPr>
            <a:r>
              <a:rPr lang="en-US" sz="700" i="1" dirty="0">
                <a:solidFill>
                  <a:srgbClr val="00897A"/>
                </a:solidFill>
              </a:rPr>
              <a:t>21-22 September, </a:t>
            </a:r>
            <a:r>
              <a:rPr lang="en-US" sz="700" i="1" dirty="0" smtClean="0">
                <a:solidFill>
                  <a:srgbClr val="00897A"/>
                </a:solidFill>
              </a:rPr>
              <a:t>Paris</a:t>
            </a:r>
            <a:endParaRPr lang="en-US" sz="700" dirty="0">
              <a:solidFill>
                <a:srgbClr val="2B4C6E"/>
              </a:solidFill>
            </a:endParaRPr>
          </a:p>
        </p:txBody>
      </p:sp>
      <p:pic>
        <p:nvPicPr>
          <p:cNvPr id="3" name="Picture 2" descr="gaw_logo_acronym_vertical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69" y="115888"/>
            <a:ext cx="850900" cy="1104900"/>
          </a:xfrm>
          <a:prstGeom prst="rect">
            <a:avLst/>
          </a:prstGeom>
        </p:spPr>
      </p:pic>
      <p:sp>
        <p:nvSpPr>
          <p:cNvPr id="4" name="Hexagon 3"/>
          <p:cNvSpPr/>
          <p:nvPr/>
        </p:nvSpPr>
        <p:spPr bwMode="auto">
          <a:xfrm>
            <a:off x="660400" y="2032002"/>
            <a:ext cx="2192867" cy="1591733"/>
          </a:xfrm>
          <a:prstGeom prst="hexagon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/>
              <a:cs typeface="Arial Black"/>
            </a:endParaRPr>
          </a:p>
        </p:txBody>
      </p:sp>
      <p:sp>
        <p:nvSpPr>
          <p:cNvPr id="10" name="Hexagon 9"/>
          <p:cNvSpPr/>
          <p:nvPr/>
        </p:nvSpPr>
        <p:spPr bwMode="auto">
          <a:xfrm>
            <a:off x="812800" y="4241800"/>
            <a:ext cx="2192867" cy="1591733"/>
          </a:xfrm>
          <a:prstGeom prst="hexagon">
            <a:avLst/>
          </a:prstGeom>
          <a:solidFill>
            <a:srgbClr val="E5AA6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1256744">
            <a:off x="3513666" y="2954867"/>
            <a:ext cx="2082800" cy="491066"/>
          </a:xfrm>
          <a:prstGeom prst="rightArrow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99CCFF"/>
              </a:solidFill>
              <a:effectLst/>
              <a:latin typeface="Times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20263884">
            <a:off x="3510083" y="4364550"/>
            <a:ext cx="2082800" cy="491066"/>
          </a:xfrm>
          <a:prstGeom prst="rightArrow">
            <a:avLst/>
          </a:prstGeom>
          <a:solidFill>
            <a:srgbClr val="E5AA6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2" name="Picture 11" descr="gaw_logo_acronym_vertical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29" y="1894575"/>
            <a:ext cx="2772639" cy="36002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02003" y="2505671"/>
            <a:ext cx="1500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 Black"/>
                <a:cs typeface="Arial Black"/>
              </a:rPr>
              <a:t>GO</a:t>
            </a:r>
            <a:r>
              <a:rPr lang="en-US" sz="2800" baseline="-25000" dirty="0" smtClean="0">
                <a:solidFill>
                  <a:srgbClr val="0000FF"/>
                </a:solidFill>
                <a:latin typeface="Arial Black"/>
                <a:cs typeface="Arial Black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Arial Black"/>
                <a:cs typeface="Arial Black"/>
              </a:rPr>
              <a:t>OS</a:t>
            </a:r>
            <a:endParaRPr lang="en-US" sz="2800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6060" y="4786407"/>
            <a:ext cx="1632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C5109"/>
                </a:solidFill>
                <a:latin typeface="Arial Black"/>
                <a:cs typeface="Arial Black"/>
              </a:rPr>
              <a:t>BAPMoN</a:t>
            </a:r>
            <a:endParaRPr lang="en-US" sz="2400" dirty="0">
              <a:solidFill>
                <a:srgbClr val="9C5109"/>
              </a:solidFill>
              <a:latin typeface="Arial Black"/>
              <a:cs typeface="Arial Blac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4355" y="3599055"/>
            <a:ext cx="1097576" cy="7783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1989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490133" y="3113775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1957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90133" y="5310201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91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6487583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Six categories of variables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5" name="Picture 16" descr="P:\2015_ConnectinGEO\Dissemination\_Logos\LogoENEON.png"/>
          <p:cNvPicPr>
            <a:picLocks noChangeAspect="1" noChangeArrowheads="1"/>
          </p:cNvPicPr>
          <p:nvPr/>
        </p:nvPicPr>
        <p:blipFill>
          <a:blip r:embed="rId3" cstate="print"/>
          <a:srcRect l="14771" t="23463" r="14688" b="1459"/>
          <a:stretch>
            <a:fillRect/>
          </a:stretch>
        </p:blipFill>
        <p:spPr bwMode="auto">
          <a:xfrm>
            <a:off x="191534" y="6423985"/>
            <a:ext cx="1137734" cy="41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\\joanma\www\projectes\eneon\IMG\E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5069" y="6413795"/>
            <a:ext cx="584200" cy="3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ConnectinGE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1279" y="6442793"/>
            <a:ext cx="2195774" cy="3307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84754" y="6353836"/>
            <a:ext cx="4272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897A"/>
                </a:solidFill>
              </a:rPr>
              <a:t>ENEON first workshop </a:t>
            </a:r>
          </a:p>
          <a:p>
            <a:pPr>
              <a:defRPr/>
            </a:pPr>
            <a:r>
              <a:rPr lang="en-US" sz="900" b="1" i="1" dirty="0">
                <a:solidFill>
                  <a:srgbClr val="00897A"/>
                </a:solidFill>
              </a:rPr>
              <a:t>Observing Europe: Networking the Earth Observation Networks in Europe</a:t>
            </a:r>
          </a:p>
          <a:p>
            <a:pPr>
              <a:defRPr/>
            </a:pPr>
            <a:r>
              <a:rPr lang="en-US" sz="700" i="1" dirty="0">
                <a:solidFill>
                  <a:srgbClr val="00897A"/>
                </a:solidFill>
              </a:rPr>
              <a:t>21-22 September, </a:t>
            </a:r>
            <a:r>
              <a:rPr lang="en-US" sz="700" i="1" dirty="0" smtClean="0">
                <a:solidFill>
                  <a:srgbClr val="00897A"/>
                </a:solidFill>
              </a:rPr>
              <a:t>Paris</a:t>
            </a:r>
            <a:endParaRPr lang="en-US" sz="700" dirty="0">
              <a:solidFill>
                <a:srgbClr val="2B4C6E"/>
              </a:solidFill>
            </a:endParaRPr>
          </a:p>
        </p:txBody>
      </p:sp>
      <p:pic>
        <p:nvPicPr>
          <p:cNvPr id="3" name="Picture 2" descr="gaw_logo_acronym_vertical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69" y="115888"/>
            <a:ext cx="850900" cy="1104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" y="1515551"/>
            <a:ext cx="8763000" cy="472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65" y="1852086"/>
            <a:ext cx="2679700" cy="1917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9676" y="1877487"/>
            <a:ext cx="2641600" cy="1892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1468" y="1864787"/>
            <a:ext cx="2641600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465" y="4229570"/>
            <a:ext cx="2692400" cy="1968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9529" y="1490149"/>
            <a:ext cx="228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Stratospheric Ozone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2862" y="1515551"/>
            <a:ext cx="218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Greenhouse Gases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02797" y="1496503"/>
            <a:ext cx="1095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Aerosols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9466" y="3876674"/>
            <a:ext cx="1814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Reactive Gases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23001" y="4224869"/>
            <a:ext cx="2641600" cy="19685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85462" y="3886222"/>
            <a:ext cx="2147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Solar UV Radiation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21576" y="4224869"/>
            <a:ext cx="2679700" cy="19685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309517" y="3868211"/>
            <a:ext cx="2557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Precipitation Chemistry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5536" y="4382506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C5109"/>
                </a:solidFill>
              </a:rPr>
              <a:t>NO</a:t>
            </a:r>
            <a:r>
              <a:rPr lang="en-US" sz="2400" baseline="-25000" dirty="0" smtClean="0">
                <a:solidFill>
                  <a:srgbClr val="9C5109"/>
                </a:solidFill>
              </a:rPr>
              <a:t>x</a:t>
            </a:r>
            <a:endParaRPr lang="en-US" sz="2400" baseline="-25000" dirty="0">
              <a:solidFill>
                <a:srgbClr val="9C5109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40933" y="4741333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769533" y="5604933"/>
            <a:ext cx="743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SO</a:t>
            </a:r>
            <a:r>
              <a:rPr lang="en-US" sz="2400" baseline="-25000" dirty="0" smtClean="0">
                <a:solidFill>
                  <a:srgbClr val="FF6600"/>
                </a:solidFill>
              </a:rPr>
              <a:t>2</a:t>
            </a:r>
            <a:endParaRPr lang="en-US" sz="2400" baseline="-25000" dirty="0">
              <a:solidFill>
                <a:srgbClr val="FF66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7653" y="5604933"/>
            <a:ext cx="851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VOC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26740" y="4317989"/>
            <a:ext cx="538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O</a:t>
            </a:r>
            <a:r>
              <a:rPr lang="en-US" sz="2400" baseline="-25000" dirty="0" smtClean="0">
                <a:solidFill>
                  <a:srgbClr val="3366FF"/>
                </a:solidFill>
              </a:rPr>
              <a:t>3</a:t>
            </a:r>
            <a:endParaRPr lang="en-US" sz="2400" baseline="-25000" dirty="0">
              <a:solidFill>
                <a:srgbClr val="3366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62862" y="2022622"/>
            <a:ext cx="743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CH</a:t>
            </a:r>
            <a:r>
              <a:rPr lang="en-US" sz="2400" baseline="-25000" dirty="0">
                <a:solidFill>
                  <a:srgbClr val="008000"/>
                </a:solidFill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46599" y="2595347"/>
            <a:ext cx="76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3574488" y="3090415"/>
            <a:ext cx="76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N</a:t>
            </a:r>
            <a:r>
              <a:rPr lang="en-US" sz="2400" baseline="-25000" dirty="0" smtClean="0">
                <a:solidFill>
                  <a:srgbClr val="3366FF"/>
                </a:solidFill>
              </a:rPr>
              <a:t>2</a:t>
            </a:r>
            <a:r>
              <a:rPr lang="en-US" sz="2400" dirty="0" smtClean="0">
                <a:solidFill>
                  <a:srgbClr val="3366FF"/>
                </a:solidFill>
              </a:rPr>
              <a:t>O</a:t>
            </a:r>
            <a:endParaRPr lang="en-US" sz="2400" baseline="-25000" dirty="0">
              <a:solidFill>
                <a:srgbClr val="3366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95378" y="2047110"/>
            <a:ext cx="692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SF</a:t>
            </a:r>
            <a:r>
              <a:rPr lang="en-US" sz="2400" baseline="-25000" dirty="0">
                <a:solidFill>
                  <a:srgbClr val="FFFF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81524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W-system-2014-12-1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41" y="17998"/>
            <a:ext cx="9421366" cy="672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55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GAW Station Information System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96333" y="1435896"/>
            <a:ext cx="8560780" cy="4790950"/>
            <a:chOff x="313609" y="1692250"/>
            <a:chExt cx="10795638" cy="604166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8949" y="1692250"/>
              <a:ext cx="6140298" cy="450038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609" y="5004618"/>
              <a:ext cx="4325492" cy="272929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Bent Arrow 5"/>
            <p:cNvSpPr/>
            <p:nvPr/>
          </p:nvSpPr>
          <p:spPr bwMode="auto">
            <a:xfrm>
              <a:off x="2304653" y="3348434"/>
              <a:ext cx="2334448" cy="1296144"/>
            </a:xfrm>
            <a:prstGeom prst="bentArrow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255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6487583" cy="1143000"/>
          </a:xfrm>
        </p:spPr>
        <p:txBody>
          <a:bodyPr/>
          <a:lstStyle/>
          <a:p>
            <a:r>
              <a:rPr lang="en-US" dirty="0" smtClean="0"/>
              <a:t>Answers to the Questions</a:t>
            </a:r>
            <a:endParaRPr lang="en-US" dirty="0"/>
          </a:p>
        </p:txBody>
      </p:sp>
      <p:pic>
        <p:nvPicPr>
          <p:cNvPr id="5" name="Picture 16" descr="P:\2015_ConnectinGEO\Dissemination\_Logos\LogoENEON.png"/>
          <p:cNvPicPr>
            <a:picLocks noChangeAspect="1" noChangeArrowheads="1"/>
          </p:cNvPicPr>
          <p:nvPr/>
        </p:nvPicPr>
        <p:blipFill>
          <a:blip r:embed="rId3" cstate="print"/>
          <a:srcRect l="14771" t="23463" r="14688" b="1459"/>
          <a:stretch>
            <a:fillRect/>
          </a:stretch>
        </p:blipFill>
        <p:spPr bwMode="auto">
          <a:xfrm>
            <a:off x="191534" y="6423985"/>
            <a:ext cx="1137734" cy="41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\\joanma\www\projectes\eneon\IMG\E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5069" y="6413795"/>
            <a:ext cx="584200" cy="3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ConnectinGE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1279" y="6442793"/>
            <a:ext cx="2195774" cy="3307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84754" y="6353836"/>
            <a:ext cx="4272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897A"/>
                </a:solidFill>
              </a:rPr>
              <a:t>ENEON first workshop </a:t>
            </a:r>
          </a:p>
          <a:p>
            <a:pPr>
              <a:defRPr/>
            </a:pPr>
            <a:r>
              <a:rPr lang="en-US" sz="900" b="1" i="1" dirty="0">
                <a:solidFill>
                  <a:srgbClr val="00897A"/>
                </a:solidFill>
              </a:rPr>
              <a:t>Observing Europe: Networking the Earth Observation Networks in Europe</a:t>
            </a:r>
          </a:p>
          <a:p>
            <a:pPr>
              <a:defRPr/>
            </a:pPr>
            <a:r>
              <a:rPr lang="en-US" sz="700" i="1" dirty="0">
                <a:solidFill>
                  <a:srgbClr val="00897A"/>
                </a:solidFill>
              </a:rPr>
              <a:t>21-22 September, </a:t>
            </a:r>
            <a:r>
              <a:rPr lang="en-US" sz="700" i="1" dirty="0" smtClean="0">
                <a:solidFill>
                  <a:srgbClr val="00897A"/>
                </a:solidFill>
              </a:rPr>
              <a:t>Paris</a:t>
            </a:r>
            <a:endParaRPr lang="en-US" sz="700" dirty="0">
              <a:solidFill>
                <a:srgbClr val="2B4C6E"/>
              </a:solidFill>
            </a:endParaRPr>
          </a:p>
        </p:txBody>
      </p:sp>
      <p:pic>
        <p:nvPicPr>
          <p:cNvPr id="3" name="Picture 2" descr="gaw_logo_acronym_vertical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69" y="115888"/>
            <a:ext cx="850900" cy="1104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119" y="1363118"/>
            <a:ext cx="8822754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i="1" dirty="0" smtClean="0"/>
              <a:t>About </a:t>
            </a:r>
            <a:r>
              <a:rPr lang="en-US" sz="2800" b="1" i="1" dirty="0"/>
              <a:t>your </a:t>
            </a:r>
            <a:r>
              <a:rPr lang="en-US" sz="2800" b="1" i="1" dirty="0" smtClean="0"/>
              <a:t>network</a:t>
            </a:r>
            <a:endParaRPr lang="en-US" sz="2800" b="1" i="1" dirty="0"/>
          </a:p>
          <a:p>
            <a:pPr marL="914400" lvl="1" indent="-514350" algn="just">
              <a:buNone/>
            </a:pPr>
            <a:r>
              <a:rPr lang="en-GB" sz="1600" i="1" dirty="0" smtClean="0">
                <a:solidFill>
                  <a:srgbClr val="3366FF"/>
                </a:solidFill>
              </a:rPr>
              <a:t>1.1 What network are you representing and what is your role in this network?</a:t>
            </a:r>
          </a:p>
          <a:p>
            <a:pPr marL="857250" lvl="2" algn="just"/>
            <a:r>
              <a:rPr lang="en-GB" sz="1600" dirty="0" smtClean="0">
                <a:solidFill>
                  <a:srgbClr val="800000"/>
                </a:solidFill>
              </a:rPr>
              <a:t>Network = Global Atmosphere Watch, a network and end to end research programme </a:t>
            </a:r>
            <a:br>
              <a:rPr lang="en-GB" sz="1600" dirty="0" smtClean="0">
                <a:solidFill>
                  <a:srgbClr val="800000"/>
                </a:solidFill>
              </a:rPr>
            </a:br>
            <a:r>
              <a:rPr lang="en-GB" sz="1600" dirty="0" smtClean="0">
                <a:solidFill>
                  <a:srgbClr val="800000"/>
                </a:solidFill>
              </a:rPr>
              <a:t>coordinated</a:t>
            </a:r>
            <a:r>
              <a:rPr lang="en-GB" sz="1600" dirty="0">
                <a:solidFill>
                  <a:srgbClr val="800000"/>
                </a:solidFill>
              </a:rPr>
              <a:t> </a:t>
            </a:r>
            <a:r>
              <a:rPr lang="en-GB" sz="1600" dirty="0" smtClean="0">
                <a:solidFill>
                  <a:srgbClr val="800000"/>
                </a:solidFill>
              </a:rPr>
              <a:t>by the World Meteorological Organization (WMO)</a:t>
            </a:r>
          </a:p>
          <a:p>
            <a:pPr marL="914400" lvl="1" indent="-514350" algn="just">
              <a:buNone/>
            </a:pPr>
            <a:r>
              <a:rPr lang="en-GB" sz="1600" i="1" dirty="0" smtClean="0">
                <a:solidFill>
                  <a:srgbClr val="3366FF"/>
                </a:solidFill>
              </a:rPr>
              <a:t>1.2 What are the main objectives of the network?</a:t>
            </a:r>
          </a:p>
          <a:p>
            <a:pPr marL="1371600" lvl="2" indent="-514350" algn="just"/>
            <a:r>
              <a:rPr lang="en-GB" sz="1600" dirty="0">
                <a:solidFill>
                  <a:srgbClr val="800000"/>
                </a:solidFill>
              </a:rPr>
              <a:t>Systematic Global Monitoring of the Chemical Composition of the Atmosphere.</a:t>
            </a:r>
          </a:p>
          <a:p>
            <a:pPr marL="1371600" lvl="2" indent="-514350" algn="just"/>
            <a:r>
              <a:rPr lang="en-GB" sz="1600" dirty="0">
                <a:solidFill>
                  <a:srgbClr val="800000"/>
                </a:solidFill>
              </a:rPr>
              <a:t>Analysis and Assessment in Support of International Conventions.</a:t>
            </a:r>
          </a:p>
          <a:p>
            <a:pPr marL="1371600" lvl="2" indent="-514350" algn="just"/>
            <a:r>
              <a:rPr lang="en-GB" sz="1600" dirty="0">
                <a:solidFill>
                  <a:srgbClr val="800000"/>
                </a:solidFill>
              </a:rPr>
              <a:t>Development of Air Pollution and Climate Predictive </a:t>
            </a:r>
            <a:r>
              <a:rPr lang="en-GB" sz="1600" dirty="0" smtClean="0">
                <a:solidFill>
                  <a:srgbClr val="800000"/>
                </a:solidFill>
              </a:rPr>
              <a:t>Capability</a:t>
            </a:r>
          </a:p>
          <a:p>
            <a:pPr marL="914400" lvl="1" indent="-514350" algn="just">
              <a:buNone/>
            </a:pPr>
            <a:r>
              <a:rPr lang="en-GB" sz="1600" i="1" dirty="0" smtClean="0">
                <a:solidFill>
                  <a:srgbClr val="3366FF"/>
                </a:solidFill>
              </a:rPr>
              <a:t>1.3 Who are the main contributors to your network?</a:t>
            </a:r>
          </a:p>
          <a:p>
            <a:pPr marL="914400" lvl="1" indent="-514350" algn="just">
              <a:buNone/>
            </a:pPr>
            <a:r>
              <a:rPr lang="en-GB" sz="1600" dirty="0" smtClean="0">
                <a:solidFill>
                  <a:srgbClr val="800000"/>
                </a:solidFill>
              </a:rPr>
              <a:t>	100 countries have registered 800 stations. Funding comes from many sources.</a:t>
            </a:r>
            <a:endParaRPr lang="en-GB" sz="1600" dirty="0" smtClean="0"/>
          </a:p>
          <a:p>
            <a:pPr marL="914400" lvl="1" indent="-514350" algn="just">
              <a:buNone/>
            </a:pPr>
            <a:r>
              <a:rPr lang="en-GB" sz="1600" i="1" dirty="0" smtClean="0">
                <a:solidFill>
                  <a:srgbClr val="3366FF"/>
                </a:solidFill>
              </a:rPr>
              <a:t>1.4 What form of commitment do you have for the maintenance your network?</a:t>
            </a:r>
          </a:p>
          <a:p>
            <a:pPr marL="914400" lvl="1" indent="-514350" algn="just">
              <a:buNone/>
            </a:pPr>
            <a:r>
              <a:rPr lang="en-GB" sz="1600" dirty="0" smtClean="0">
                <a:solidFill>
                  <a:srgbClr val="800000"/>
                </a:solidFill>
              </a:rPr>
              <a:t>	GAW is well established in the WMO system through various resolutions, but funding </a:t>
            </a:r>
            <a:r>
              <a:rPr lang="en-GB" sz="1600" dirty="0">
                <a:solidFill>
                  <a:srgbClr val="800000"/>
                </a:solidFill>
              </a:rPr>
              <a:t/>
            </a:r>
            <a:br>
              <a:rPr lang="en-GB" sz="1600" dirty="0">
                <a:solidFill>
                  <a:srgbClr val="800000"/>
                </a:solidFill>
              </a:rPr>
            </a:br>
            <a:r>
              <a:rPr lang="en-GB" sz="1600" dirty="0" smtClean="0">
                <a:solidFill>
                  <a:srgbClr val="800000"/>
                </a:solidFill>
              </a:rPr>
              <a:t>is usually quite insecure for the long term. </a:t>
            </a:r>
            <a:endParaRPr lang="en-GB" sz="1600" dirty="0" smtClean="0"/>
          </a:p>
          <a:p>
            <a:pPr marL="914400" lvl="1" indent="-514350" algn="just">
              <a:buNone/>
            </a:pPr>
            <a:r>
              <a:rPr lang="en-GB" sz="1600" i="1" dirty="0" smtClean="0">
                <a:solidFill>
                  <a:srgbClr val="3366FF"/>
                </a:solidFill>
              </a:rPr>
              <a:t>1.5 How large is your user base and who are your users?</a:t>
            </a:r>
          </a:p>
          <a:p>
            <a:pPr marL="914400" lvl="1" indent="-514350" algn="just"/>
            <a:r>
              <a:rPr lang="en-GB" sz="1600" i="1" dirty="0">
                <a:solidFill>
                  <a:srgbClr val="3366FF"/>
                </a:solidFill>
              </a:rPr>
              <a:t>	</a:t>
            </a:r>
            <a:r>
              <a:rPr lang="en-GB" sz="1600" dirty="0" smtClean="0">
                <a:solidFill>
                  <a:srgbClr val="800000"/>
                </a:solidFill>
              </a:rPr>
              <a:t>Hundreds, if not thousands, of users: Scientists, </a:t>
            </a:r>
            <a:r>
              <a:rPr lang="en-GB" sz="1600" dirty="0">
                <a:solidFill>
                  <a:srgbClr val="800000"/>
                </a:solidFill>
              </a:rPr>
              <a:t>NHMSs, </a:t>
            </a:r>
            <a:endParaRPr lang="en-GB" sz="1600" i="1" dirty="0">
              <a:solidFill>
                <a:srgbClr val="3366FF"/>
              </a:solidFill>
            </a:endParaRPr>
          </a:p>
          <a:p>
            <a:pPr marL="914400" lvl="1" indent="-514350" algn="just">
              <a:buNone/>
            </a:pPr>
            <a:r>
              <a:rPr lang="en-GB" sz="1600" dirty="0" smtClean="0">
                <a:solidFill>
                  <a:srgbClr val="800000"/>
                </a:solidFill>
              </a:rPr>
              <a:t>	environmental agencies, conventions and protocols (UNFCCC, Vienna Conv.,</a:t>
            </a:r>
            <a:br>
              <a:rPr lang="en-GB" sz="1600" dirty="0" smtClean="0">
                <a:solidFill>
                  <a:srgbClr val="800000"/>
                </a:solidFill>
              </a:rPr>
            </a:br>
            <a:r>
              <a:rPr lang="en-GB" sz="1600" dirty="0" smtClean="0">
                <a:solidFill>
                  <a:srgbClr val="800000"/>
                </a:solidFill>
              </a:rPr>
              <a:t>Montreal Protocol).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31675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6487583" cy="1143000"/>
          </a:xfrm>
        </p:spPr>
        <p:txBody>
          <a:bodyPr/>
          <a:lstStyle/>
          <a:p>
            <a:r>
              <a:rPr lang="en-US" dirty="0"/>
              <a:t>Answers to the Questions</a:t>
            </a:r>
          </a:p>
        </p:txBody>
      </p:sp>
      <p:pic>
        <p:nvPicPr>
          <p:cNvPr id="5" name="Picture 16" descr="P:\2015_ConnectinGEO\Dissemination\_Logos\LogoENEON.png"/>
          <p:cNvPicPr>
            <a:picLocks noChangeAspect="1" noChangeArrowheads="1"/>
          </p:cNvPicPr>
          <p:nvPr/>
        </p:nvPicPr>
        <p:blipFill>
          <a:blip r:embed="rId3" cstate="print"/>
          <a:srcRect l="14771" t="23463" r="14688" b="1459"/>
          <a:stretch>
            <a:fillRect/>
          </a:stretch>
        </p:blipFill>
        <p:spPr bwMode="auto">
          <a:xfrm>
            <a:off x="191534" y="6423985"/>
            <a:ext cx="1137734" cy="41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\\joanma\www\projectes\eneon\IMG\E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5069" y="6413795"/>
            <a:ext cx="584200" cy="3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ConnectinGE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1279" y="6442793"/>
            <a:ext cx="2195774" cy="3307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84754" y="6353836"/>
            <a:ext cx="4272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897A"/>
                </a:solidFill>
              </a:rPr>
              <a:t>ENEON first workshop </a:t>
            </a:r>
          </a:p>
          <a:p>
            <a:pPr>
              <a:defRPr/>
            </a:pPr>
            <a:r>
              <a:rPr lang="en-US" sz="900" b="1" i="1" dirty="0">
                <a:solidFill>
                  <a:srgbClr val="00897A"/>
                </a:solidFill>
              </a:rPr>
              <a:t>Observing Europe: Networking the Earth Observation Networks in Europe</a:t>
            </a:r>
          </a:p>
          <a:p>
            <a:pPr>
              <a:defRPr/>
            </a:pPr>
            <a:r>
              <a:rPr lang="en-US" sz="700" i="1" dirty="0">
                <a:solidFill>
                  <a:srgbClr val="00897A"/>
                </a:solidFill>
              </a:rPr>
              <a:t>21-22 September, </a:t>
            </a:r>
            <a:r>
              <a:rPr lang="en-US" sz="700" i="1" dirty="0" smtClean="0">
                <a:solidFill>
                  <a:srgbClr val="00897A"/>
                </a:solidFill>
              </a:rPr>
              <a:t>Paris</a:t>
            </a:r>
            <a:endParaRPr lang="en-US" sz="700" dirty="0">
              <a:solidFill>
                <a:srgbClr val="2B4C6E"/>
              </a:solidFill>
            </a:endParaRPr>
          </a:p>
        </p:txBody>
      </p:sp>
      <p:pic>
        <p:nvPicPr>
          <p:cNvPr id="3" name="Picture 2" descr="gaw_logo_acronym_vertical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69" y="115888"/>
            <a:ext cx="850900" cy="1104900"/>
          </a:xfrm>
          <a:prstGeom prst="rect">
            <a:avLst/>
          </a:prstGeom>
        </p:spPr>
      </p:pic>
      <p:sp>
        <p:nvSpPr>
          <p:cNvPr id="8" name="Contenidor de contingut 2"/>
          <p:cNvSpPr txBox="1">
            <a:spLocks/>
          </p:cNvSpPr>
          <p:nvPr/>
        </p:nvSpPr>
        <p:spPr>
          <a:xfrm>
            <a:off x="395536" y="1404386"/>
            <a:ext cx="8229600" cy="459000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514350" indent="-514350">
              <a:buFontTx/>
              <a:buAutoNum type="arabicPeriod"/>
            </a:pPr>
            <a:r>
              <a:rPr lang="en-GB" sz="2800" b="1" i="1" dirty="0" smtClean="0"/>
              <a:t>About your network</a:t>
            </a:r>
          </a:p>
          <a:p>
            <a:pPr marL="914400" lvl="1" indent="-514350" algn="just">
              <a:buFontTx/>
              <a:buNone/>
            </a:pPr>
            <a:r>
              <a:rPr lang="en-GB" sz="1500" i="1" dirty="0" smtClean="0">
                <a:solidFill>
                  <a:srgbClr val="3366FF"/>
                </a:solidFill>
                <a:latin typeface="Arial"/>
                <a:cs typeface="Arial"/>
              </a:rPr>
              <a:t>1.6 Do you maintain a database of user needs and observational requirements?</a:t>
            </a:r>
          </a:p>
          <a:p>
            <a:pPr marL="914400" lvl="1" indent="-514350" algn="just">
              <a:buFontTx/>
              <a:buNone/>
            </a:pPr>
            <a:r>
              <a:rPr lang="en-GB" sz="1500" dirty="0" smtClean="0">
                <a:solidFill>
                  <a:srgbClr val="800000"/>
                </a:solidFill>
                <a:latin typeface="Arial"/>
                <a:cs typeface="Arial"/>
              </a:rPr>
              <a:t>	Yes: OSCAR = Observation System Capability Analysis and Review Tool. This tool constitutes a building block of WIGOS (WMO Integrated Global Observing System) and more specifically, the so-called Rolling Requirements Review process.</a:t>
            </a:r>
          </a:p>
          <a:p>
            <a:pPr marL="914400" lvl="1" indent="-514350" algn="just">
              <a:buFontTx/>
              <a:buNone/>
            </a:pPr>
            <a:r>
              <a:rPr lang="en-GB" sz="1500" dirty="0">
                <a:solidFill>
                  <a:srgbClr val="800000"/>
                </a:solidFill>
                <a:latin typeface="Arial"/>
                <a:cs typeface="Arial"/>
              </a:rPr>
              <a:t>	</a:t>
            </a:r>
            <a:r>
              <a:rPr lang="en-GB" sz="1500" dirty="0" smtClean="0">
                <a:solidFill>
                  <a:srgbClr val="800000"/>
                </a:solidFill>
                <a:latin typeface="Arial"/>
                <a:cs typeface="Arial"/>
              </a:rPr>
              <a:t>Comparison of </a:t>
            </a:r>
            <a:r>
              <a:rPr lang="en-GB" sz="1500" b="1" dirty="0" smtClean="0">
                <a:solidFill>
                  <a:srgbClr val="800000"/>
                </a:solidFill>
                <a:latin typeface="Arial"/>
                <a:cs typeface="Arial"/>
              </a:rPr>
              <a:t>requirements</a:t>
            </a:r>
            <a:r>
              <a:rPr lang="en-GB" sz="1500" dirty="0" smtClean="0">
                <a:solidFill>
                  <a:srgbClr val="800000"/>
                </a:solidFill>
                <a:latin typeface="Arial"/>
                <a:cs typeface="Arial"/>
              </a:rPr>
              <a:t> with </a:t>
            </a:r>
            <a:r>
              <a:rPr lang="en-GB" sz="1500" b="1" dirty="0" smtClean="0">
                <a:solidFill>
                  <a:srgbClr val="800000"/>
                </a:solidFill>
                <a:latin typeface="Arial"/>
                <a:cs typeface="Arial"/>
              </a:rPr>
              <a:t>capabilities</a:t>
            </a:r>
            <a:r>
              <a:rPr lang="en-GB" sz="1500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n-GB" sz="1500" dirty="0" smtClean="0">
                <a:solidFill>
                  <a:srgbClr val="800000"/>
                </a:solidFill>
                <a:latin typeface="Arial"/>
                <a:cs typeface="Arial"/>
                <a:sym typeface="Wingdings"/>
              </a:rPr>
              <a:t> </a:t>
            </a:r>
            <a:r>
              <a:rPr lang="en-GB" sz="1500" b="1" dirty="0" smtClean="0">
                <a:solidFill>
                  <a:srgbClr val="800000"/>
                </a:solidFill>
                <a:latin typeface="Arial"/>
                <a:cs typeface="Arial"/>
                <a:sym typeface="Wingdings"/>
              </a:rPr>
              <a:t>Gap Analysis</a:t>
            </a:r>
            <a:r>
              <a:rPr lang="en-GB" sz="1500" b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</a:p>
          <a:p>
            <a:pPr marL="914400" lvl="1" indent="-514350" algn="just">
              <a:buFontTx/>
              <a:buNone/>
            </a:pPr>
            <a:r>
              <a:rPr lang="en-GB" sz="1500" i="1" dirty="0" smtClean="0">
                <a:solidFill>
                  <a:srgbClr val="3366FF"/>
                </a:solidFill>
                <a:latin typeface="Arial"/>
                <a:cs typeface="Arial"/>
              </a:rPr>
              <a:t>1.7 What are the costs and efforts of maintaining the network?</a:t>
            </a:r>
          </a:p>
          <a:p>
            <a:pPr marL="914400" lvl="1" indent="-514350" algn="just">
              <a:buFontTx/>
              <a:buNone/>
            </a:pPr>
            <a:r>
              <a:rPr lang="en-GB" sz="1500" i="1" dirty="0" smtClean="0">
                <a:solidFill>
                  <a:srgbClr val="3366FF"/>
                </a:solidFill>
                <a:latin typeface="Arial"/>
                <a:cs typeface="Arial"/>
              </a:rPr>
              <a:t>	</a:t>
            </a:r>
            <a:r>
              <a:rPr lang="en-GB" sz="1500" dirty="0" smtClean="0">
                <a:solidFill>
                  <a:srgbClr val="800000"/>
                </a:solidFill>
                <a:latin typeface="Arial"/>
                <a:cs typeface="Arial"/>
              </a:rPr>
              <a:t>With 800 stations, several tens of central facilities (data centres, calibration centres, central calibration laboratories), the cost has never been calculated.   </a:t>
            </a:r>
            <a:endParaRPr lang="en-GB" sz="1500" i="1" dirty="0" smtClean="0">
              <a:solidFill>
                <a:srgbClr val="3366FF"/>
              </a:solidFill>
              <a:latin typeface="Arial"/>
              <a:cs typeface="Arial"/>
            </a:endParaRPr>
          </a:p>
          <a:p>
            <a:pPr marL="914400" lvl="1" indent="-514350" algn="just">
              <a:buFontTx/>
              <a:buNone/>
            </a:pPr>
            <a:r>
              <a:rPr lang="en-GB" sz="1500" i="1" dirty="0" smtClean="0">
                <a:solidFill>
                  <a:srgbClr val="3366FF"/>
                </a:solidFill>
                <a:latin typeface="Arial"/>
                <a:cs typeface="Arial"/>
              </a:rPr>
              <a:t>1.8 What are your main funding sources?</a:t>
            </a:r>
          </a:p>
          <a:p>
            <a:pPr marL="914400" lvl="1" indent="-514350" algn="just">
              <a:buFontTx/>
              <a:buNone/>
            </a:pPr>
            <a:r>
              <a:rPr lang="en-GB" sz="1500" dirty="0" smtClean="0">
                <a:solidFill>
                  <a:srgbClr val="800000"/>
                </a:solidFill>
                <a:latin typeface="Arial"/>
                <a:cs typeface="Arial"/>
              </a:rPr>
              <a:t>	In-kind contributions from many institutions (NHMSs and research institutes) secure the operation of the network.</a:t>
            </a:r>
          </a:p>
          <a:p>
            <a:pPr marL="914400" lvl="1" indent="-514350" algn="just">
              <a:buFontTx/>
              <a:buNone/>
            </a:pPr>
            <a:r>
              <a:rPr lang="en-GB" sz="1500" dirty="0" smtClean="0">
                <a:solidFill>
                  <a:srgbClr val="800000"/>
                </a:solidFill>
                <a:latin typeface="Arial"/>
                <a:cs typeface="Arial"/>
              </a:rPr>
              <a:t>	The GAW secretariat at WMO consists of 3.5 full-time employees. </a:t>
            </a:r>
          </a:p>
          <a:p>
            <a:pPr marL="914400" lvl="1" indent="-514350" algn="just">
              <a:buFontTx/>
              <a:buNone/>
            </a:pPr>
            <a:r>
              <a:rPr lang="en-GB" sz="1500" dirty="0">
                <a:solidFill>
                  <a:srgbClr val="800000"/>
                </a:solidFill>
                <a:latin typeface="Arial"/>
                <a:cs typeface="Arial"/>
              </a:rPr>
              <a:t>	</a:t>
            </a:r>
            <a:r>
              <a:rPr lang="en-GB" sz="1500" dirty="0" smtClean="0">
                <a:solidFill>
                  <a:srgbClr val="800000"/>
                </a:solidFill>
                <a:latin typeface="Arial"/>
                <a:cs typeface="Arial"/>
              </a:rPr>
              <a:t>In addition, a budget of a few hundred thousand Euro is spent on various activities, such as intercomparisons, calibrations, workshops, conferences, training. The WMO budget comes from the Members (185 Member states and 6 territories).</a:t>
            </a:r>
          </a:p>
          <a:p>
            <a:pPr marL="914400" lvl="1" indent="-514350" algn="just">
              <a:buFontTx/>
              <a:buNone/>
            </a:pPr>
            <a:r>
              <a:rPr lang="en-GB" sz="1500" dirty="0">
                <a:solidFill>
                  <a:srgbClr val="800000"/>
                </a:solidFill>
                <a:latin typeface="Arial"/>
                <a:cs typeface="Arial"/>
              </a:rPr>
              <a:t>	</a:t>
            </a:r>
            <a:r>
              <a:rPr lang="en-GB" sz="1500" dirty="0" smtClean="0">
                <a:solidFill>
                  <a:srgbClr val="800000"/>
                </a:solidFill>
                <a:latin typeface="Arial"/>
                <a:cs typeface="Arial"/>
              </a:rPr>
              <a:t>Trust Funds provide ear-marked funding for various specific purposes.  </a:t>
            </a:r>
          </a:p>
          <a:p>
            <a:pPr marL="914400" lvl="1" indent="-514350" algn="just">
              <a:buFontTx/>
              <a:buNone/>
            </a:pPr>
            <a:r>
              <a:rPr lang="en-GB" sz="1500" i="1" dirty="0" smtClean="0">
                <a:solidFill>
                  <a:srgbClr val="3366FF"/>
                </a:solidFill>
                <a:latin typeface="Arial"/>
                <a:cs typeface="Arial"/>
              </a:rPr>
              <a:t>1.9 What are the key issues for sustainability of your network running?</a:t>
            </a:r>
          </a:p>
          <a:p>
            <a:pPr marL="914400" lvl="1" indent="-514350" algn="just">
              <a:buFontTx/>
              <a:buNone/>
            </a:pPr>
            <a:r>
              <a:rPr lang="en-GB" sz="1500" i="1" dirty="0" smtClean="0">
                <a:solidFill>
                  <a:srgbClr val="3366FF"/>
                </a:solidFill>
                <a:latin typeface="Arial"/>
                <a:cs typeface="Arial"/>
              </a:rPr>
              <a:t>	</a:t>
            </a:r>
            <a:r>
              <a:rPr lang="en-GB" sz="1500" dirty="0" smtClean="0">
                <a:solidFill>
                  <a:srgbClr val="800000"/>
                </a:solidFill>
                <a:latin typeface="Arial"/>
                <a:cs typeface="Arial"/>
              </a:rPr>
              <a:t>Like many other networks there is a constant danger of station closure.</a:t>
            </a:r>
            <a:endParaRPr lang="en-GB" sz="1500" dirty="0" smtClean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4252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6487583" cy="1143000"/>
          </a:xfrm>
        </p:spPr>
        <p:txBody>
          <a:bodyPr/>
          <a:lstStyle/>
          <a:p>
            <a:r>
              <a:rPr lang="en-US" dirty="0"/>
              <a:t>Answers to the Questions</a:t>
            </a:r>
          </a:p>
        </p:txBody>
      </p:sp>
      <p:pic>
        <p:nvPicPr>
          <p:cNvPr id="5" name="Picture 16" descr="P:\2015_ConnectinGEO\Dissemination\_Logos\LogoENEON.png"/>
          <p:cNvPicPr>
            <a:picLocks noChangeAspect="1" noChangeArrowheads="1"/>
          </p:cNvPicPr>
          <p:nvPr/>
        </p:nvPicPr>
        <p:blipFill>
          <a:blip r:embed="rId3" cstate="print"/>
          <a:srcRect l="14771" t="23463" r="14688" b="1459"/>
          <a:stretch>
            <a:fillRect/>
          </a:stretch>
        </p:blipFill>
        <p:spPr bwMode="auto">
          <a:xfrm>
            <a:off x="191534" y="6423985"/>
            <a:ext cx="1137734" cy="41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\\joanma\www\projectes\eneon\IMG\E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5069" y="6413795"/>
            <a:ext cx="584200" cy="3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ConnectinGE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1279" y="6442793"/>
            <a:ext cx="2195774" cy="3307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84754" y="6353836"/>
            <a:ext cx="4272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897A"/>
                </a:solidFill>
              </a:rPr>
              <a:t>ENEON first workshop </a:t>
            </a:r>
          </a:p>
          <a:p>
            <a:pPr>
              <a:defRPr/>
            </a:pPr>
            <a:r>
              <a:rPr lang="en-US" sz="900" b="1" i="1" dirty="0">
                <a:solidFill>
                  <a:srgbClr val="00897A"/>
                </a:solidFill>
              </a:rPr>
              <a:t>Observing Europe: Networking the Earth Observation Networks in Europe</a:t>
            </a:r>
          </a:p>
          <a:p>
            <a:pPr>
              <a:defRPr/>
            </a:pPr>
            <a:r>
              <a:rPr lang="en-US" sz="700" i="1" dirty="0">
                <a:solidFill>
                  <a:srgbClr val="00897A"/>
                </a:solidFill>
              </a:rPr>
              <a:t>21-22 September, </a:t>
            </a:r>
            <a:r>
              <a:rPr lang="en-US" sz="700" i="1" dirty="0" smtClean="0">
                <a:solidFill>
                  <a:srgbClr val="00897A"/>
                </a:solidFill>
              </a:rPr>
              <a:t>Paris</a:t>
            </a:r>
            <a:endParaRPr lang="en-US" sz="700" dirty="0">
              <a:solidFill>
                <a:srgbClr val="2B4C6E"/>
              </a:solidFill>
            </a:endParaRPr>
          </a:p>
        </p:txBody>
      </p:sp>
      <p:pic>
        <p:nvPicPr>
          <p:cNvPr id="3" name="Picture 2" descr="gaw_logo_acronym_vertical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69" y="115888"/>
            <a:ext cx="850900" cy="1104900"/>
          </a:xfrm>
          <a:prstGeom prst="rect">
            <a:avLst/>
          </a:prstGeom>
        </p:spPr>
      </p:pic>
      <p:sp>
        <p:nvSpPr>
          <p:cNvPr id="8" name="Contenidor de contingut 2"/>
          <p:cNvSpPr txBox="1">
            <a:spLocks/>
          </p:cNvSpPr>
          <p:nvPr/>
        </p:nvSpPr>
        <p:spPr>
          <a:xfrm>
            <a:off x="395536" y="1339271"/>
            <a:ext cx="8229600" cy="50405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514350" indent="-514350">
              <a:buFontTx/>
              <a:buNone/>
            </a:pPr>
            <a:r>
              <a:rPr lang="en-US" sz="2800" b="1" i="1" dirty="0" smtClean="0">
                <a:latin typeface="Arial"/>
                <a:cs typeface="Arial"/>
              </a:rPr>
              <a:t>2. </a:t>
            </a:r>
            <a:r>
              <a:rPr lang="en-GB" sz="2800" b="1" i="1" dirty="0" smtClean="0">
                <a:latin typeface="Arial"/>
                <a:cs typeface="Arial"/>
              </a:rPr>
              <a:t>About data</a:t>
            </a:r>
          </a:p>
          <a:p>
            <a:pPr marL="914400" lvl="1" indent="-514350" algn="just">
              <a:buFontTx/>
              <a:buNone/>
            </a:pPr>
            <a:r>
              <a:rPr lang="en-GB" sz="1600" i="1" dirty="0" smtClean="0">
                <a:solidFill>
                  <a:srgbClr val="3366FF"/>
                </a:solidFill>
                <a:latin typeface="Arial"/>
                <a:cs typeface="Arial"/>
              </a:rPr>
              <a:t>2.1 What observations does your network collect and what products are produced?</a:t>
            </a:r>
          </a:p>
          <a:p>
            <a:pPr marL="914400" lvl="1" indent="-514350" algn="just">
              <a:buFontTx/>
              <a:buNone/>
            </a:pPr>
            <a:r>
              <a:rPr lang="en-GB" sz="1600" dirty="0" smtClean="0">
                <a:solidFill>
                  <a:srgbClr val="800000"/>
                </a:solidFill>
                <a:latin typeface="Arial"/>
                <a:cs typeface="Arial"/>
              </a:rPr>
              <a:t>	</a:t>
            </a:r>
            <a:r>
              <a:rPr lang="en-GB" sz="1600" b="1" dirty="0" smtClean="0">
                <a:solidFill>
                  <a:srgbClr val="800000"/>
                </a:solidFill>
                <a:latin typeface="Arial"/>
                <a:cs typeface="Arial"/>
              </a:rPr>
              <a:t>Observations:</a:t>
            </a:r>
            <a:r>
              <a:rPr lang="en-GB" sz="1600" dirty="0" smtClean="0">
                <a:solidFill>
                  <a:srgbClr val="800000"/>
                </a:solidFill>
                <a:latin typeface="Arial"/>
                <a:cs typeface="Arial"/>
              </a:rPr>
              <a:t> Time series of atmospheric composition and other relevant parameters</a:t>
            </a:r>
          </a:p>
          <a:p>
            <a:pPr marL="914400" lvl="1" indent="-514350" algn="just">
              <a:buFontTx/>
              <a:buNone/>
            </a:pPr>
            <a:r>
              <a:rPr lang="en-GB" sz="1600" dirty="0" smtClean="0">
                <a:solidFill>
                  <a:srgbClr val="800000"/>
                </a:solidFill>
                <a:latin typeface="Arial"/>
                <a:cs typeface="Arial"/>
              </a:rPr>
              <a:t>	</a:t>
            </a:r>
            <a:r>
              <a:rPr lang="en-GB" sz="1600" b="1" dirty="0" smtClean="0">
                <a:solidFill>
                  <a:srgbClr val="800000"/>
                </a:solidFill>
                <a:latin typeface="Arial"/>
                <a:cs typeface="Arial"/>
              </a:rPr>
              <a:t>Products: </a:t>
            </a:r>
            <a:r>
              <a:rPr lang="en-GB" sz="1600" dirty="0" smtClean="0">
                <a:solidFill>
                  <a:srgbClr val="800000"/>
                </a:solidFill>
                <a:latin typeface="Arial"/>
                <a:cs typeface="Arial"/>
              </a:rPr>
              <a:t>Global averages, trends, bulletins, assessments, scientific publications</a:t>
            </a:r>
          </a:p>
          <a:p>
            <a:pPr marL="914400" lvl="1" indent="-514350" algn="just">
              <a:buFontTx/>
              <a:buNone/>
            </a:pPr>
            <a:r>
              <a:rPr lang="en-GB" sz="1600" i="1" dirty="0" smtClean="0">
                <a:solidFill>
                  <a:srgbClr val="3366FF"/>
                </a:solidFill>
                <a:latin typeface="Arial"/>
                <a:cs typeface="Arial"/>
              </a:rPr>
              <a:t>2.2 What are the spatial and temporal characteristics and limits of your network?</a:t>
            </a:r>
          </a:p>
          <a:p>
            <a:pPr marL="914400" lvl="1" indent="-514350" algn="just">
              <a:buFontTx/>
              <a:buNone/>
            </a:pPr>
            <a:r>
              <a:rPr lang="en-GB" sz="1600" i="1" dirty="0">
                <a:solidFill>
                  <a:srgbClr val="3366FF"/>
                </a:solidFill>
                <a:latin typeface="Arial"/>
                <a:cs typeface="Arial"/>
              </a:rPr>
              <a:t>	</a:t>
            </a:r>
            <a:r>
              <a:rPr lang="en-GB" sz="1600" b="1" dirty="0" smtClean="0">
                <a:solidFill>
                  <a:srgbClr val="800000"/>
                </a:solidFill>
                <a:latin typeface="Arial"/>
                <a:cs typeface="Arial"/>
              </a:rPr>
              <a:t>Spatial:</a:t>
            </a:r>
            <a:r>
              <a:rPr lang="en-GB" sz="1600" dirty="0" smtClean="0">
                <a:solidFill>
                  <a:srgbClr val="800000"/>
                </a:solidFill>
                <a:latin typeface="Arial"/>
                <a:cs typeface="Arial"/>
              </a:rPr>
              <a:t> Global coverage. Three categories of stations: Global, Regional and Local</a:t>
            </a:r>
          </a:p>
          <a:p>
            <a:pPr marL="914400" lvl="1" indent="-514350" algn="just">
              <a:buFontTx/>
              <a:buNone/>
            </a:pPr>
            <a:r>
              <a:rPr lang="en-GB" sz="1600" dirty="0">
                <a:solidFill>
                  <a:srgbClr val="800000"/>
                </a:solidFill>
                <a:latin typeface="Arial"/>
                <a:cs typeface="Arial"/>
              </a:rPr>
              <a:t>	</a:t>
            </a:r>
            <a:r>
              <a:rPr lang="en-GB" sz="1600" b="1" dirty="0" smtClean="0">
                <a:solidFill>
                  <a:srgbClr val="800000"/>
                </a:solidFill>
                <a:latin typeface="Arial"/>
                <a:cs typeface="Arial"/>
              </a:rPr>
              <a:t>Temporal: </a:t>
            </a:r>
            <a:r>
              <a:rPr lang="en-GB" sz="1600" dirty="0" smtClean="0">
                <a:solidFill>
                  <a:srgbClr val="800000"/>
                </a:solidFill>
                <a:latin typeface="Arial"/>
                <a:cs typeface="Arial"/>
              </a:rPr>
              <a:t>Depending on the measurement technique: Data points every minute, hour, day, week</a:t>
            </a:r>
          </a:p>
          <a:p>
            <a:pPr marL="914400" lvl="1" indent="-514350" algn="just">
              <a:buFontTx/>
              <a:buNone/>
            </a:pPr>
            <a:r>
              <a:rPr lang="en-GB" sz="1600" i="1" dirty="0" smtClean="0">
                <a:solidFill>
                  <a:srgbClr val="3366FF"/>
                </a:solidFill>
                <a:latin typeface="Arial"/>
                <a:cs typeface="Arial"/>
              </a:rPr>
              <a:t>2.3 How is the data archived and made accessible to users?</a:t>
            </a:r>
          </a:p>
          <a:p>
            <a:pPr marL="914400" lvl="1" indent="-514350" algn="just">
              <a:buFontTx/>
              <a:buNone/>
            </a:pPr>
            <a:r>
              <a:rPr lang="en-GB" sz="1600" i="1" dirty="0">
                <a:solidFill>
                  <a:srgbClr val="3366FF"/>
                </a:solidFill>
                <a:latin typeface="Arial"/>
                <a:cs typeface="Arial"/>
              </a:rPr>
              <a:t>	</a:t>
            </a:r>
            <a:r>
              <a:rPr lang="en-GB" sz="1600" dirty="0" smtClean="0">
                <a:solidFill>
                  <a:srgbClr val="800000"/>
                </a:solidFill>
                <a:latin typeface="Arial"/>
                <a:cs typeface="Arial"/>
              </a:rPr>
              <a:t>Data is stored in dedicated data centres and are available to users online (ftp or web folders)</a:t>
            </a:r>
            <a:endParaRPr lang="en-GB" sz="1600" i="1" dirty="0" smtClean="0">
              <a:solidFill>
                <a:srgbClr val="3366FF"/>
              </a:solidFill>
              <a:latin typeface="Arial"/>
              <a:cs typeface="Arial"/>
            </a:endParaRPr>
          </a:p>
          <a:p>
            <a:pPr marL="914400" lvl="1" indent="-514350" algn="just">
              <a:buFontTx/>
              <a:buNone/>
            </a:pPr>
            <a:r>
              <a:rPr lang="en-GB" sz="1600" i="1" dirty="0" smtClean="0">
                <a:solidFill>
                  <a:srgbClr val="3366FF"/>
                </a:solidFill>
                <a:latin typeface="Arial"/>
                <a:cs typeface="Arial"/>
              </a:rPr>
              <a:t>2.4 Do you address data quality in some way?</a:t>
            </a:r>
          </a:p>
          <a:p>
            <a:pPr marL="914400" lvl="1" indent="-514350" algn="just">
              <a:buFontTx/>
              <a:buNone/>
            </a:pPr>
            <a:r>
              <a:rPr lang="en-GB" sz="1600" i="1" dirty="0" smtClean="0">
                <a:solidFill>
                  <a:srgbClr val="3366FF"/>
                </a:solidFill>
                <a:latin typeface="Arial"/>
                <a:cs typeface="Arial"/>
              </a:rPr>
              <a:t>	</a:t>
            </a:r>
            <a:r>
              <a:rPr lang="en-GB" sz="1600" dirty="0" smtClean="0">
                <a:solidFill>
                  <a:srgbClr val="800000"/>
                </a:solidFill>
                <a:latin typeface="Arial"/>
                <a:cs typeface="Arial"/>
              </a:rPr>
              <a:t>Yes, through intercomparisons, calibrations, round-robin exercises and audits</a:t>
            </a:r>
          </a:p>
          <a:p>
            <a:pPr marL="914400" lvl="1" indent="-514350" algn="just">
              <a:buFontTx/>
              <a:buNone/>
            </a:pPr>
            <a:r>
              <a:rPr lang="en-GB" sz="1600" dirty="0" smtClean="0">
                <a:solidFill>
                  <a:srgbClr val="800000"/>
                </a:solidFill>
                <a:latin typeface="Arial"/>
                <a:cs typeface="Arial"/>
              </a:rPr>
              <a:t>	There are central calibration laboratories, and world and regional calibration centres</a:t>
            </a:r>
          </a:p>
        </p:txBody>
      </p:sp>
    </p:spTree>
    <p:extLst>
      <p:ext uri="{BB962C8B-B14F-4D97-AF65-F5344CB8AC3E}">
        <p14:creationId xmlns:p14="http://schemas.microsoft.com/office/powerpoint/2010/main" val="992720806"/>
      </p:ext>
    </p:extLst>
  </p:cSld>
  <p:clrMapOvr>
    <a:masterClrMapping/>
  </p:clrMapOvr>
</p:sld>
</file>

<file path=ppt/theme/theme1.xml><?xml version="1.0" encoding="utf-8"?>
<a:theme xmlns:a="http://schemas.openxmlformats.org/drawingml/2006/main" name="WMO Template">
  <a:themeElements>
    <a:clrScheme name="WMO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MO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WMO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WMO_PPT_standard">
  <a:themeElements>
    <a:clrScheme name="1_WMO_PPT_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MO_PPT_standard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1_WMO_PPT_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MO_PPT_stand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MO_PPT_stand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MO_PPT_stand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MO_PPT_stand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MO_PPT_stand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MO_PPT_stand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MO_PPT_stand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MO_PPT_stand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MO_PPT_stand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MO_PPT_stand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MO_PPT_stand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6096</TotalTime>
  <Words>560</Words>
  <Application>Microsoft Macintosh PowerPoint</Application>
  <PresentationFormat>On-screen Show (4:3)</PresentationFormat>
  <Paragraphs>161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WMO Template</vt:lpstr>
      <vt:lpstr>1_WMO_PPT_standard</vt:lpstr>
      <vt:lpstr>WMO Networks with emphasis on  Global Atmosphere Watch </vt:lpstr>
      <vt:lpstr>The WMO Family of  Observational Networks</vt:lpstr>
      <vt:lpstr>Some history</vt:lpstr>
      <vt:lpstr>Six categories of variables</vt:lpstr>
      <vt:lpstr>PowerPoint Presentation</vt:lpstr>
      <vt:lpstr>GAW Station Information System</vt:lpstr>
      <vt:lpstr>Answers to the Questions</vt:lpstr>
      <vt:lpstr>Answers to the Questions</vt:lpstr>
      <vt:lpstr>Answers to the Questions</vt:lpstr>
      <vt:lpstr>Answers to the Questions</vt:lpstr>
      <vt:lpstr>Answers to the Questions</vt:lpstr>
      <vt:lpstr>Answers to questions</vt:lpstr>
      <vt:lpstr>Missing Questions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Capacity Development Strategy</dc:title>
  <dc:subject>Congress LXVI presentation</dc:subject>
  <dc:creator>Robert Masters</dc:creator>
  <cp:lastModifiedBy>Geir Braathen</cp:lastModifiedBy>
  <cp:revision>102</cp:revision>
  <dcterms:created xsi:type="dcterms:W3CDTF">2011-11-26T16:52:12Z</dcterms:created>
  <dcterms:modified xsi:type="dcterms:W3CDTF">2015-09-21T06:51:09Z</dcterms:modified>
</cp:coreProperties>
</file>