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5" r:id="rId2"/>
    <p:sldId id="286" r:id="rId3"/>
    <p:sldId id="288" r:id="rId4"/>
    <p:sldId id="289" r:id="rId5"/>
    <p:sldId id="287" r:id="rId6"/>
    <p:sldId id="290" r:id="rId7"/>
    <p:sldId id="291" r:id="rId8"/>
    <p:sldId id="297" r:id="rId9"/>
    <p:sldId id="292" r:id="rId10"/>
    <p:sldId id="293" r:id="rId11"/>
    <p:sldId id="294" r:id="rId12"/>
    <p:sldId id="295" r:id="rId13"/>
    <p:sldId id="296" r:id="rId14"/>
  </p:sldIdLst>
  <p:sldSz cx="9144000" cy="6858000" type="screen4x3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ette Serral" initials="I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7A"/>
    <a:srgbClr val="E1F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71" autoAdjust="0"/>
  </p:normalViewPr>
  <p:slideViewPr>
    <p:cSldViewPr>
      <p:cViewPr>
        <p:scale>
          <a:sx n="70" d="100"/>
          <a:sy n="70" d="100"/>
        </p:scale>
        <p:origin x="-10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18" y="-8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D752CFBB-2AE0-4AB0-96B1-B5AC2990DFA9}" type="datetimeFigureOut">
              <a:rPr lang="ca-ES" smtClean="0"/>
              <a:pPr/>
              <a:t>22/09/2015</a:t>
            </a:fld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BD5B466F-2CD0-4192-82B6-BA2C3E70A01A}" type="slidenum">
              <a:rPr lang="ca-ES" smtClean="0"/>
              <a:pPr/>
              <a:t>‹N›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080538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9858F2E4-9B16-4549-A3A8-A0296B9B64C2}" type="datetimeFigureOut">
              <a:rPr lang="ca-ES" smtClean="0"/>
              <a:pPr/>
              <a:t>22/09/2015</a:t>
            </a:fld>
            <a:endParaRPr lang="ca-ES" dirty="0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ca-ES" dirty="0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709599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FF5B015D-B3B7-4963-BD5B-E3D7315FBFBD}" type="slidenum">
              <a:rPr lang="ca-ES" smtClean="0"/>
              <a:pPr/>
              <a:t>‹N›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22731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1598" y="687"/>
            <a:ext cx="9142402" cy="88918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18589" tIns="59294" rIns="118589" bIns="59294">
            <a:spAutoFit/>
          </a:bodyPr>
          <a:lstStyle/>
          <a:p>
            <a:pPr algn="ctr">
              <a:lnSpc>
                <a:spcPts val="1500"/>
              </a:lnSpc>
              <a:defRPr/>
            </a:pPr>
            <a:endParaRPr lang="en-US" sz="500" b="1" i="1" noProof="0" smtClean="0">
              <a:solidFill>
                <a:srgbClr val="00897A"/>
              </a:solidFill>
              <a:latin typeface="+mj-lt"/>
              <a:ea typeface="ＭＳ Ｐゴシック" pitchFamily="34" charset="-128"/>
            </a:endParaRPr>
          </a:p>
          <a:p>
            <a:pPr algn="l">
              <a:lnSpc>
                <a:spcPts val="1500"/>
              </a:lnSpc>
              <a:defRPr/>
            </a:pPr>
            <a:r>
              <a:rPr lang="en-US" sz="16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8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ENEON first workshop</a:t>
            </a:r>
            <a:r>
              <a:rPr lang="en-US" sz="12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2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Observing Europe: Networking the Earth Observation Networks in Europe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4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0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21-22</a:t>
            </a:r>
            <a:r>
              <a:rPr lang="en-US" sz="1400" b="0" i="1" baseline="0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September, Paris</a:t>
            </a:r>
            <a:endParaRPr lang="en-US" sz="1200" b="0" noProof="0">
              <a:solidFill>
                <a:srgbClr val="2B4C6E"/>
              </a:solidFill>
              <a:latin typeface="+mj-lt"/>
              <a:ea typeface="ＭＳ Ｐゴシック" pitchFamily="34" charset="-128"/>
            </a:endParaRPr>
          </a:p>
        </p:txBody>
      </p:sp>
      <p:pic>
        <p:nvPicPr>
          <p:cNvPr id="12" name="Picture 17" descr="\\joanma\www\projectes\eneon\IMG\EC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4100" y="2"/>
            <a:ext cx="829897" cy="54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6" descr="ConnectinGE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2785" y="47500"/>
            <a:ext cx="2195774" cy="330740"/>
          </a:xfrm>
          <a:prstGeom prst="rect">
            <a:avLst/>
          </a:prstGeom>
          <a:noFill/>
        </p:spPr>
      </p:pic>
      <p:pic>
        <p:nvPicPr>
          <p:cNvPr id="7" name="Picture 16" descr="P:\2015_ConnectinGEO\Dissemination\_Logos\LogoENEON.png"/>
          <p:cNvPicPr>
            <a:picLocks noChangeAspect="1" noChangeArrowheads="1"/>
          </p:cNvPicPr>
          <p:nvPr userDrawn="1"/>
        </p:nvPicPr>
        <p:blipFill>
          <a:blip r:embed="rId4" cstate="print"/>
          <a:srcRect l="14771" t="23463" r="14688" b="1459"/>
          <a:stretch>
            <a:fillRect/>
          </a:stretch>
        </p:blipFill>
        <p:spPr bwMode="auto">
          <a:xfrm>
            <a:off x="47501" y="-11875"/>
            <a:ext cx="2423634" cy="8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Connector recte 19"/>
          <p:cNvCxnSpPr/>
          <p:nvPr userDrawn="1"/>
        </p:nvCxnSpPr>
        <p:spPr>
          <a:xfrm>
            <a:off x="0" y="896845"/>
            <a:ext cx="9144000" cy="0"/>
          </a:xfrm>
          <a:prstGeom prst="line">
            <a:avLst/>
          </a:prstGeom>
          <a:ln w="381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7181851" y="274643"/>
            <a:ext cx="2228851" cy="5851525"/>
          </a:xfrm>
        </p:spPr>
        <p:txBody>
          <a:bodyPr vert="eaVert"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34150" cy="5851525"/>
          </a:xfrm>
        </p:spPr>
        <p:txBody>
          <a:bodyPr vert="eaVert"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95301" y="1600205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5029200" y="1600205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‹N›</a:t>
            </a:fld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smtClean="0"/>
              <a:t>Feu clic aquí per editar l'estil</a:t>
            </a:r>
            <a:endParaRPr lang="en-GB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8229600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Feu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</a:t>
            </a:r>
            <a:r>
              <a:rPr lang="en-GB" noProof="0" dirty="0" err="1" smtClean="0"/>
              <a:t>aquí</a:t>
            </a:r>
            <a:r>
              <a:rPr lang="en-GB" noProof="0" dirty="0" smtClean="0"/>
              <a:t> per </a:t>
            </a:r>
            <a:r>
              <a:rPr lang="en-GB" noProof="0" dirty="0" err="1" smtClean="0"/>
              <a:t>editar</a:t>
            </a:r>
            <a:r>
              <a:rPr lang="en-GB" noProof="0" dirty="0" smtClean="0"/>
              <a:t> </a:t>
            </a:r>
            <a:r>
              <a:rPr lang="en-GB" noProof="0" dirty="0" err="1" smtClean="0"/>
              <a:t>els</a:t>
            </a:r>
            <a:r>
              <a:rPr lang="en-GB" noProof="0" dirty="0" smtClean="0"/>
              <a:t> </a:t>
            </a:r>
            <a:r>
              <a:rPr lang="en-GB" noProof="0" dirty="0" err="1" smtClean="0"/>
              <a:t>estils</a:t>
            </a:r>
            <a:r>
              <a:rPr lang="en-GB" noProof="0" dirty="0" smtClean="0"/>
              <a:t> de text</a:t>
            </a:r>
          </a:p>
          <a:p>
            <a:pPr lvl="1"/>
            <a:r>
              <a:rPr lang="en-GB" noProof="0" dirty="0" err="1" smtClean="0"/>
              <a:t>Segon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3"/>
            <a:r>
              <a:rPr lang="en-GB" noProof="0" dirty="0" smtClean="0"/>
              <a:t>Quart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Cinquè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/>
          </a:p>
        </p:txBody>
      </p:sp>
      <p:sp>
        <p:nvSpPr>
          <p:cNvPr id="12" name="5 Rectángulo"/>
          <p:cNvSpPr/>
          <p:nvPr userDrawn="1"/>
        </p:nvSpPr>
        <p:spPr>
          <a:xfrm>
            <a:off x="1598" y="687"/>
            <a:ext cx="9142402" cy="88918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118589" tIns="59294" rIns="118589" bIns="59294">
            <a:spAutoFit/>
          </a:bodyPr>
          <a:lstStyle/>
          <a:p>
            <a:pPr algn="ctr">
              <a:lnSpc>
                <a:spcPts val="1500"/>
              </a:lnSpc>
              <a:defRPr/>
            </a:pPr>
            <a:endParaRPr lang="en-US" sz="500" b="1" i="1" dirty="0" smtClean="0">
              <a:solidFill>
                <a:srgbClr val="00897A"/>
              </a:solidFill>
              <a:latin typeface="+mj-lt"/>
              <a:ea typeface="ＭＳ Ｐゴシック" pitchFamily="34" charset="-128"/>
            </a:endParaRPr>
          </a:p>
          <a:p>
            <a:pPr algn="l">
              <a:lnSpc>
                <a:spcPts val="1500"/>
              </a:lnSpc>
              <a:defRPr/>
            </a:pPr>
            <a:r>
              <a:rPr lang="en-US" sz="16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8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ENEON first workshop</a:t>
            </a:r>
            <a:r>
              <a:rPr lang="en-US" sz="12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2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Observing Europe: Networking the Earth Observation Networks in Europe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4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0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21-22</a:t>
            </a:r>
            <a:r>
              <a:rPr lang="en-US" sz="1400" b="0" i="1" baseline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September, Paris</a:t>
            </a:r>
            <a:endParaRPr lang="en-US" sz="1200" b="0" dirty="0">
              <a:solidFill>
                <a:srgbClr val="2B4C6E"/>
              </a:solidFill>
              <a:latin typeface="+mj-lt"/>
              <a:ea typeface="ＭＳ Ｐゴシック" pitchFamily="34" charset="-128"/>
            </a:endParaRPr>
          </a:p>
        </p:txBody>
      </p:sp>
      <p:pic>
        <p:nvPicPr>
          <p:cNvPr id="13" name="Picture 17" descr="\\joanma\www\projectes\eneon\IMG\EC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4100" y="2"/>
            <a:ext cx="829897" cy="54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6" descr="ConnectinGE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52785" y="47500"/>
            <a:ext cx="2195774" cy="330740"/>
          </a:xfrm>
          <a:prstGeom prst="rect">
            <a:avLst/>
          </a:prstGeom>
          <a:noFill/>
        </p:spPr>
      </p:pic>
      <p:pic>
        <p:nvPicPr>
          <p:cNvPr id="15" name="Picture 16" descr="P:\2015_ConnectinGEO\Dissemination\_Logos\LogoENEON.png"/>
          <p:cNvPicPr>
            <a:picLocks noChangeAspect="1" noChangeArrowheads="1"/>
          </p:cNvPicPr>
          <p:nvPr userDrawn="1"/>
        </p:nvPicPr>
        <p:blipFill>
          <a:blip r:embed="rId15" cstate="print"/>
          <a:srcRect l="14771" t="23463" r="14688" b="1459"/>
          <a:stretch>
            <a:fillRect/>
          </a:stretch>
        </p:blipFill>
        <p:spPr bwMode="auto">
          <a:xfrm>
            <a:off x="47501" y="-11875"/>
            <a:ext cx="2423634" cy="8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cite.org/node" TargetMode="External"/><Relationship Id="rId2" Type="http://schemas.openxmlformats.org/officeDocument/2006/relationships/hyperlink" Target="http://creativecommons.org/licenses/?lang=e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2 Título"/>
          <p:cNvSpPr>
            <a:spLocks noGrp="1"/>
          </p:cNvSpPr>
          <p:nvPr>
            <p:ph type="title"/>
          </p:nvPr>
        </p:nvSpPr>
        <p:spPr>
          <a:xfrm>
            <a:off x="507206" y="1698700"/>
            <a:ext cx="7886700" cy="93821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Summary </a:t>
            </a:r>
            <a:r>
              <a:rPr lang="en-US" b="1" dirty="0" smtClean="0"/>
              <a:t>on </a:t>
            </a:r>
            <a:r>
              <a:rPr lang="en-US" b="1" dirty="0"/>
              <a:t>data availability</a:t>
            </a:r>
            <a:r>
              <a:rPr lang="en-US" b="1" dirty="0" smtClean="0"/>
              <a:t>,</a:t>
            </a:r>
            <a:br>
              <a:rPr lang="en-US" b="1" dirty="0" smtClean="0"/>
            </a:br>
            <a:r>
              <a:rPr lang="en-US" b="1" dirty="0" smtClean="0"/>
              <a:t>sharing</a:t>
            </a:r>
            <a:r>
              <a:rPr lang="en-US" b="1" dirty="0"/>
              <a:t>, and </a:t>
            </a:r>
            <a:r>
              <a:rPr lang="en-US" b="1" dirty="0" smtClean="0"/>
              <a:t>gaps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(</a:t>
            </a:r>
            <a:r>
              <a:rPr lang="en-US" i="1" dirty="0"/>
              <a:t>question block 2)</a:t>
            </a:r>
            <a:endParaRPr i="1" dirty="0" smtClean="0"/>
          </a:p>
        </p:txBody>
      </p:sp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880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 smtClean="0"/>
              <a:t>Antonio Bombelli, CMCC, Italy</a:t>
            </a:r>
          </a:p>
        </p:txBody>
      </p:sp>
      <p:pic>
        <p:nvPicPr>
          <p:cNvPr id="4" name="Picture 2" descr="C:\Users\Utente\AppData\Local\Microsoft\Windows\Temporary Internet Files\Content.Outlook\IJZIU8IU\CMCCorizzontaleCOLestes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7692" y="5824810"/>
            <a:ext cx="200977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 bwMode="auto">
          <a:xfrm>
            <a:off x="899592" y="5896818"/>
            <a:ext cx="56165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altLang="it-IT" sz="1600" b="1" dirty="0" smtClean="0">
                <a:solidFill>
                  <a:srgbClr val="005FAA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CMCC  - Euro-Mediterranean Center on Climate Change, Italy</a:t>
            </a:r>
            <a:endParaRPr lang="en-US" altLang="it-IT" sz="2800" b="1" dirty="0">
              <a:solidFill>
                <a:srgbClr val="898989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1224136"/>
          </a:xfrm>
        </p:spPr>
        <p:txBody>
          <a:bodyPr>
            <a:noAutofit/>
          </a:bodyPr>
          <a:lstStyle/>
          <a:p>
            <a:pPr marL="355600" indent="-355600">
              <a:buNone/>
            </a:pPr>
            <a:r>
              <a:rPr lang="en-US" b="1" dirty="0" smtClean="0"/>
              <a:t>2.8</a:t>
            </a:r>
            <a:r>
              <a:rPr lang="en-US" b="1" dirty="0"/>
              <a:t>	Are there known observational </a:t>
            </a:r>
            <a:r>
              <a:rPr lang="en-US" b="1" dirty="0" smtClean="0"/>
              <a:t>require-</a:t>
            </a:r>
            <a:r>
              <a:rPr lang="en-US" b="1" dirty="0" err="1" smtClean="0"/>
              <a:t>ments</a:t>
            </a:r>
            <a:r>
              <a:rPr lang="en-US" b="1" dirty="0" smtClean="0"/>
              <a:t> </a:t>
            </a:r>
            <a:r>
              <a:rPr lang="en-US" b="1" dirty="0"/>
              <a:t>that your network is not meeting? </a:t>
            </a:r>
            <a:endParaRPr lang="en-US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204864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These </a:t>
            </a:r>
            <a:r>
              <a:rPr lang="en-US" sz="2000" dirty="0"/>
              <a:t>requirements are usually </a:t>
            </a:r>
            <a:r>
              <a:rPr lang="en-US" sz="2000" dirty="0" smtClean="0"/>
              <a:t>very specific to the different networks: missing types of data, lack of coverage or time series, new technologies, etc</a:t>
            </a:r>
            <a:r>
              <a:rPr lang="en-US" sz="2000" dirty="0" smtClean="0"/>
              <a:t>.</a:t>
            </a:r>
          </a:p>
          <a:p>
            <a:endParaRPr lang="en-US" sz="1400" dirty="0" smtClean="0"/>
          </a:p>
          <a:p>
            <a:r>
              <a:rPr lang="en-US" sz="2000" dirty="0"/>
              <a:t>T</a:t>
            </a:r>
            <a:r>
              <a:rPr lang="en-US" sz="2000" dirty="0" smtClean="0"/>
              <a:t>hey may also be not </a:t>
            </a:r>
            <a:r>
              <a:rPr lang="en-US" sz="2000" dirty="0"/>
              <a:t>affordable (or cost-benefit ratio is insufficient) or technically too challenging. </a:t>
            </a:r>
            <a:endParaRPr lang="en-US" sz="2000" dirty="0" smtClean="0"/>
          </a:p>
          <a:p>
            <a:endParaRPr lang="en-US" sz="1400" dirty="0"/>
          </a:p>
          <a:p>
            <a:r>
              <a:rPr lang="en-US" sz="2000" dirty="0" smtClean="0"/>
              <a:t>Data representativeness: very important issue! The monitoring network should be designed to provide representative data.</a:t>
            </a:r>
            <a:endParaRPr lang="en-US" sz="2000" dirty="0" smtClean="0"/>
          </a:p>
          <a:p>
            <a:endParaRPr lang="it-IT" sz="14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Useful </a:t>
            </a:r>
            <a:r>
              <a:rPr lang="en-US" sz="2000" dirty="0"/>
              <a:t>to </a:t>
            </a:r>
            <a:r>
              <a:rPr lang="en-US" sz="2000" dirty="0" smtClean="0"/>
              <a:t>fully understand </a:t>
            </a:r>
            <a:r>
              <a:rPr lang="en-US" sz="2000" dirty="0"/>
              <a:t>data requirements</a:t>
            </a:r>
            <a:r>
              <a:rPr lang="en-US" sz="2000" dirty="0" smtClean="0"/>
              <a:t>: user </a:t>
            </a:r>
            <a:r>
              <a:rPr lang="en-US" sz="2000" dirty="0"/>
              <a:t>surveys to understand how data are really needed and </a:t>
            </a:r>
            <a:r>
              <a:rPr lang="en-US" sz="2000" dirty="0" smtClean="0"/>
              <a:t>used. </a:t>
            </a:r>
          </a:p>
          <a:p>
            <a:r>
              <a:rPr lang="en-US" sz="2000" dirty="0" smtClean="0"/>
              <a:t>Example: OSCAR </a:t>
            </a:r>
            <a:r>
              <a:rPr lang="en-US" sz="2000" dirty="0"/>
              <a:t>database on user needs</a:t>
            </a:r>
            <a:r>
              <a:rPr lang="en-US" sz="2000" dirty="0" smtClean="0"/>
              <a:t>.</a:t>
            </a:r>
          </a:p>
          <a:p>
            <a:endParaRPr lang="en-US" sz="1400" dirty="0"/>
          </a:p>
          <a:p>
            <a:r>
              <a:rPr lang="en-US" sz="2000" dirty="0"/>
              <a:t>Capacity development is needed for data management (e.g. data analysis workshop, training, etc.).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995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92488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en-US" b="1" dirty="0" smtClean="0"/>
              <a:t>2.9</a:t>
            </a:r>
            <a:r>
              <a:rPr lang="en-US" b="1" dirty="0"/>
              <a:t>	Are there observations that are needed but not captured by your network or by other networks that you have access to or products that are not generated?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3042533"/>
            <a:ext cx="849694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Challenges differ a lot across the different networks.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Often are related to network sustainability and continuity, and data archive and management.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Also to data geographical coverage and representativeness, even </a:t>
            </a:r>
            <a:r>
              <a:rPr lang="en-US" sz="2000" dirty="0"/>
              <a:t>if usually </a:t>
            </a:r>
            <a:r>
              <a:rPr lang="en-US" sz="2000" dirty="0" smtClean="0"/>
              <a:t>the </a:t>
            </a:r>
            <a:r>
              <a:rPr lang="en-US" sz="2000" dirty="0"/>
              <a:t>density of the in-situ observing networks over most of Europe is higher than anywhere else in the world. 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New variables that are needed, but still with no mature technology, methods, or lacks of protocols, standards, etc</a:t>
            </a:r>
            <a:r>
              <a:rPr lang="en-US" sz="20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It is important </a:t>
            </a:r>
            <a:r>
              <a:rPr lang="en-US" sz="2000" dirty="0"/>
              <a:t>to approach industry sector that can provide useful </a:t>
            </a:r>
            <a:r>
              <a:rPr lang="en-US" sz="2000" dirty="0" smtClean="0"/>
              <a:t>data.</a:t>
            </a:r>
            <a:endParaRPr lang="en-US" sz="2000" dirty="0" smtClean="0"/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6115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92488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en-US" b="1" dirty="0" smtClean="0"/>
              <a:t>2.10</a:t>
            </a:r>
            <a:r>
              <a:rPr lang="en-US" b="1" dirty="0"/>
              <a:t>	</a:t>
            </a:r>
            <a:r>
              <a:rPr lang="en-US" b="1" dirty="0" smtClean="0"/>
              <a:t>Other issues</a:t>
            </a:r>
            <a:endParaRPr lang="en-US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1063" y="1628800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Resources!</a:t>
            </a:r>
          </a:p>
          <a:p>
            <a:r>
              <a:rPr lang="en-US" sz="2000" dirty="0"/>
              <a:t>Costs: data management (along the whole chain from data collection to provision of products and services) is very resource </a:t>
            </a:r>
            <a:r>
              <a:rPr lang="en-US" sz="2000" dirty="0" smtClean="0"/>
              <a:t>demanding, </a:t>
            </a:r>
            <a:r>
              <a:rPr lang="en-US" sz="2000" dirty="0"/>
              <a:t>comparable (even if lower) with the maintenance of the monitoring network.</a:t>
            </a:r>
          </a:p>
          <a:p>
            <a:r>
              <a:rPr lang="en-US" sz="2000" dirty="0" smtClean="0"/>
              <a:t>Useful </a:t>
            </a:r>
            <a:r>
              <a:rPr lang="en-US" sz="2000" dirty="0"/>
              <a:t>to have specific activities for fund raising (e.g. EUROGOOS</a:t>
            </a:r>
            <a:r>
              <a:rPr lang="en-US" sz="2000" dirty="0" smtClean="0"/>
              <a:t>).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Avoid </a:t>
            </a:r>
            <a:r>
              <a:rPr lang="en-US" sz="2000" dirty="0"/>
              <a:t>duplicating data in several </a:t>
            </a:r>
            <a:r>
              <a:rPr lang="en-US" sz="2000" dirty="0" smtClean="0"/>
              <a:t>databases.</a:t>
            </a:r>
            <a:endParaRPr lang="en-US" sz="2000" dirty="0" smtClean="0"/>
          </a:p>
          <a:p>
            <a:r>
              <a:rPr lang="en-US" sz="2000" dirty="0" smtClean="0"/>
              <a:t>Major </a:t>
            </a:r>
            <a:r>
              <a:rPr lang="en-US" sz="2000" dirty="0"/>
              <a:t>limits are the density of networks and the number of reporting stations </a:t>
            </a:r>
            <a:endParaRPr lang="en-US" sz="2000" dirty="0" smtClean="0"/>
          </a:p>
          <a:p>
            <a:r>
              <a:rPr lang="en-US" sz="2000" dirty="0"/>
              <a:t>Resources are always an issue, for </a:t>
            </a:r>
            <a:r>
              <a:rPr lang="en-US" sz="2000" dirty="0" smtClean="0"/>
              <a:t>data quality</a:t>
            </a:r>
            <a:r>
              <a:rPr lang="en-US" sz="2000" dirty="0"/>
              <a:t>, </a:t>
            </a:r>
            <a:r>
              <a:rPr lang="en-US" sz="2000" dirty="0" smtClean="0"/>
              <a:t>continuity, etc.</a:t>
            </a:r>
          </a:p>
          <a:p>
            <a:r>
              <a:rPr lang="it-IT" sz="2000" dirty="0" err="1" smtClean="0"/>
              <a:t>Interoperability</a:t>
            </a:r>
            <a:r>
              <a:rPr lang="it-IT" sz="2000" dirty="0" smtClean="0"/>
              <a:t>: use of </a:t>
            </a:r>
            <a:r>
              <a:rPr lang="it-IT" sz="2000" dirty="0" err="1" smtClean="0"/>
              <a:t>different</a:t>
            </a:r>
            <a:r>
              <a:rPr lang="it-IT" sz="2000" dirty="0" smtClean="0"/>
              <a:t> </a:t>
            </a:r>
            <a:r>
              <a:rPr lang="it-IT" sz="2000" dirty="0" err="1" smtClean="0"/>
              <a:t>methods</a:t>
            </a:r>
            <a:r>
              <a:rPr lang="it-IT" sz="2000" dirty="0" smtClean="0"/>
              <a:t>, </a:t>
            </a:r>
            <a:r>
              <a:rPr lang="it-IT" sz="2000" dirty="0" err="1" smtClean="0"/>
              <a:t>protocols</a:t>
            </a:r>
            <a:r>
              <a:rPr lang="it-IT" sz="2000" dirty="0" smtClean="0"/>
              <a:t>, </a:t>
            </a:r>
            <a:r>
              <a:rPr lang="it-IT" sz="2000" dirty="0" err="1" smtClean="0"/>
              <a:t>standards</a:t>
            </a:r>
            <a:r>
              <a:rPr lang="it-IT" sz="2000" dirty="0" smtClean="0"/>
              <a:t>, formats, etc.</a:t>
            </a:r>
          </a:p>
          <a:p>
            <a:r>
              <a:rPr lang="en-US" sz="2000" dirty="0" smtClean="0"/>
              <a:t>Challenge of big data (volume, variety, etc.) management.</a:t>
            </a:r>
            <a:endParaRPr lang="it-IT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Uncertainties</a:t>
            </a:r>
            <a:r>
              <a:rPr lang="en-US" sz="2000" dirty="0"/>
              <a:t>?</a:t>
            </a:r>
            <a:endParaRPr lang="it-IT" sz="2000" dirty="0"/>
          </a:p>
          <a:p>
            <a:endParaRPr lang="it-IT" sz="2000" dirty="0"/>
          </a:p>
          <a:p>
            <a:r>
              <a:rPr lang="en-US" sz="2000" u="sng" dirty="0"/>
              <a:t>Transition from data to information is still a weak </a:t>
            </a:r>
            <a:r>
              <a:rPr lang="en-US" sz="2000" u="sng" dirty="0" smtClean="0"/>
              <a:t>point!</a:t>
            </a:r>
            <a:endParaRPr lang="it-IT" sz="2000" u="sng" dirty="0"/>
          </a:p>
        </p:txBody>
      </p:sp>
    </p:spTree>
    <p:extLst>
      <p:ext uri="{BB962C8B-B14F-4D97-AF65-F5344CB8AC3E}">
        <p14:creationId xmlns:p14="http://schemas.microsoft.com/office/powerpoint/2010/main" val="138521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2 Título"/>
          <p:cNvSpPr>
            <a:spLocks noGrp="1"/>
          </p:cNvSpPr>
          <p:nvPr>
            <p:ph type="title"/>
          </p:nvPr>
        </p:nvSpPr>
        <p:spPr>
          <a:xfrm>
            <a:off x="507206" y="1698700"/>
            <a:ext cx="7886700" cy="93821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Summary of data availability</a:t>
            </a:r>
            <a:r>
              <a:rPr lang="en-US" b="1" dirty="0" smtClean="0"/>
              <a:t>,</a:t>
            </a:r>
            <a:br>
              <a:rPr lang="en-US" b="1" dirty="0" smtClean="0"/>
            </a:br>
            <a:r>
              <a:rPr lang="en-US" b="1" dirty="0" smtClean="0"/>
              <a:t>sharing</a:t>
            </a:r>
            <a:r>
              <a:rPr lang="en-US" b="1" dirty="0"/>
              <a:t>, and </a:t>
            </a:r>
            <a:r>
              <a:rPr lang="en-US" b="1" dirty="0" smtClean="0"/>
              <a:t>gaps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(</a:t>
            </a:r>
            <a:r>
              <a:rPr lang="en-US" i="1" dirty="0"/>
              <a:t>question block 2)</a:t>
            </a:r>
            <a:endParaRPr i="1" dirty="0" smtClean="0"/>
          </a:p>
        </p:txBody>
      </p:sp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880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 smtClean="0"/>
              <a:t>Antonio Bombelli, CMCC, Italy</a:t>
            </a:r>
          </a:p>
        </p:txBody>
      </p:sp>
      <p:pic>
        <p:nvPicPr>
          <p:cNvPr id="4" name="Picture 2" descr="C:\Users\Utente\AppData\Local\Microsoft\Windows\Temporary Internet Files\Content.Outlook\IJZIU8IU\CMCCorizzontaleCOLestes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7692" y="5824810"/>
            <a:ext cx="200977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 bwMode="auto">
          <a:xfrm>
            <a:off x="899592" y="5896818"/>
            <a:ext cx="56165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altLang="it-IT" sz="1600" b="1" dirty="0" smtClean="0">
                <a:solidFill>
                  <a:srgbClr val="005FAA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CMCC  - Euro-Mediterranean Center on Climate Change, Italy</a:t>
            </a:r>
            <a:endParaRPr lang="en-US" altLang="it-IT" sz="2800" b="1" dirty="0">
              <a:solidFill>
                <a:srgbClr val="898989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2 Título"/>
          <p:cNvSpPr txBox="1">
            <a:spLocks/>
          </p:cNvSpPr>
          <p:nvPr/>
        </p:nvSpPr>
        <p:spPr>
          <a:xfrm>
            <a:off x="180472" y="2996952"/>
            <a:ext cx="8784016" cy="938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>
                <a:solidFill>
                  <a:srgbClr val="FF0000"/>
                </a:solidFill>
              </a:rPr>
              <a:t>Let me know if I have neglected some key issue!</a:t>
            </a:r>
            <a:endParaRPr lang="en-US" i="1" u="sng" dirty="0" smtClean="0">
              <a:solidFill>
                <a:srgbClr val="FF0000"/>
              </a:solidFill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51520" y="4221088"/>
            <a:ext cx="8640000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ja-JP" sz="5000" b="1" dirty="0" smtClean="0">
                <a:solidFill>
                  <a:srgbClr val="000066"/>
                </a:solidFill>
                <a:latin typeface="+mj-lt"/>
              </a:rPr>
              <a:t>Thanks!</a:t>
            </a:r>
            <a:endParaRPr lang="en-US" altLang="en-US" sz="5000" b="1" dirty="0">
              <a:solidFill>
                <a:srgbClr val="00006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926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1152128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en-US" b="1" dirty="0" smtClean="0"/>
              <a:t>2.1 What </a:t>
            </a:r>
            <a:r>
              <a:rPr lang="en-US" b="1" dirty="0"/>
              <a:t>observations does your network collect and what products are produced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204864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wide range of observations across different domains, from natural to anthropogenic systems, according to the different networks types.</a:t>
            </a:r>
          </a:p>
          <a:p>
            <a:endParaRPr lang="en-US" sz="2000" dirty="0" smtClean="0"/>
          </a:p>
          <a:p>
            <a:r>
              <a:rPr lang="en-US" sz="2000" dirty="0" smtClean="0"/>
              <a:t>Different data level and types: from raw data to metadata and products.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Products: averages</a:t>
            </a:r>
            <a:r>
              <a:rPr lang="en-US" sz="2000" dirty="0"/>
              <a:t>, trends, </a:t>
            </a:r>
            <a:r>
              <a:rPr lang="en-US" sz="2000" dirty="0" smtClean="0"/>
              <a:t>maps, models</a:t>
            </a:r>
            <a:r>
              <a:rPr lang="en-US" sz="2000" dirty="0" smtClean="0"/>
              <a:t>, interactive tools, protocols, bulletins</a:t>
            </a:r>
            <a:r>
              <a:rPr lang="en-US" sz="2000" dirty="0"/>
              <a:t>, assessments, scientific </a:t>
            </a:r>
            <a:r>
              <a:rPr lang="en-US" sz="2000" dirty="0" smtClean="0"/>
              <a:t>publications, etc.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480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92488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en-US" b="1" dirty="0" smtClean="0"/>
              <a:t>2.2</a:t>
            </a:r>
            <a:r>
              <a:rPr lang="en-US" b="1" dirty="0"/>
              <a:t>	What are the spatial and temporal characteristics and limits of your network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204864"/>
            <a:ext cx="8496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Spatial and time-sampling </a:t>
            </a:r>
            <a:r>
              <a:rPr lang="en-US" sz="2000" dirty="0"/>
              <a:t>and latency </a:t>
            </a:r>
            <a:r>
              <a:rPr lang="en-US" sz="2000" dirty="0" smtClean="0"/>
              <a:t>depends </a:t>
            </a:r>
            <a:r>
              <a:rPr lang="en-US" sz="2000" dirty="0"/>
              <a:t>on type of </a:t>
            </a:r>
            <a:r>
              <a:rPr lang="en-US" sz="2000" dirty="0" smtClean="0"/>
              <a:t>networks, data </a:t>
            </a:r>
            <a:r>
              <a:rPr lang="en-US" sz="2000" dirty="0"/>
              <a:t>and the </a:t>
            </a:r>
            <a:r>
              <a:rPr lang="en-US" sz="2000" dirty="0" smtClean="0"/>
              <a:t>application.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Spatial</a:t>
            </a:r>
            <a:r>
              <a:rPr lang="en-US" sz="2000" dirty="0"/>
              <a:t>: </a:t>
            </a:r>
            <a:r>
              <a:rPr lang="en-US" sz="2000" dirty="0" smtClean="0"/>
              <a:t>from regional (European, including surrounding seas) to global </a:t>
            </a:r>
            <a:r>
              <a:rPr lang="en-US" sz="2000" dirty="0"/>
              <a:t>coverage.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Temporal</a:t>
            </a:r>
            <a:r>
              <a:rPr lang="en-US" sz="2000" dirty="0"/>
              <a:t>: </a:t>
            </a:r>
            <a:r>
              <a:rPr lang="en-US" sz="2000" dirty="0" smtClean="0"/>
              <a:t>depends on </a:t>
            </a:r>
            <a:r>
              <a:rPr lang="en-US" sz="2000" dirty="0"/>
              <a:t>the </a:t>
            </a:r>
            <a:r>
              <a:rPr lang="en-US" sz="2000" dirty="0" smtClean="0"/>
              <a:t>measured variables and techniques: from real time to longer term, with data </a:t>
            </a:r>
            <a:r>
              <a:rPr lang="en-US" sz="2000" dirty="0"/>
              <a:t>points every </a:t>
            </a:r>
            <a:r>
              <a:rPr lang="en-US" sz="2000" dirty="0" smtClean="0"/>
              <a:t>minute… hourly, daily, weekly, monthly…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Long term time series are very important, some of the networks have some decades of data records (e.g. </a:t>
            </a:r>
            <a:r>
              <a:rPr lang="en-US" sz="2000" dirty="0" smtClean="0"/>
              <a:t>AMAP: 25 years + retrospective studies).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9799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1080120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en-US" b="1" dirty="0"/>
              <a:t>2.3 </a:t>
            </a:r>
            <a:r>
              <a:rPr lang="en-US" b="1" dirty="0"/>
              <a:t>How is the data archived and made accessible to users?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204864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Dare are stored in: dedicated </a:t>
            </a:r>
            <a:r>
              <a:rPr lang="en-US" sz="2000" dirty="0"/>
              <a:t>data </a:t>
            </a:r>
            <a:r>
              <a:rPr lang="en-US" sz="2000" dirty="0" smtClean="0"/>
              <a:t>centers, in some cases there are central repositories, in other cases distributed data centers (e.g. at national level). </a:t>
            </a:r>
          </a:p>
          <a:p>
            <a:endParaRPr lang="en-US" sz="2000" dirty="0"/>
          </a:p>
          <a:p>
            <a:r>
              <a:rPr lang="en-US" sz="2000" dirty="0" smtClean="0"/>
              <a:t>Data accessibility: through the web, i.e. web portals, ftp, cloud systems, with files, links, tables, but also </a:t>
            </a:r>
            <a:r>
              <a:rPr lang="en-US" sz="2000" dirty="0" smtClean="0"/>
              <a:t>more appealing approaches</a:t>
            </a:r>
            <a:r>
              <a:rPr lang="en-US" sz="2000" dirty="0" smtClean="0"/>
              <a:t>, like </a:t>
            </a:r>
            <a:r>
              <a:rPr lang="en-US" sz="2000" dirty="0"/>
              <a:t>clickable </a:t>
            </a:r>
            <a:r>
              <a:rPr lang="en-US" sz="2000" dirty="0" smtClean="0"/>
              <a:t>maps (e.g. NDACC</a:t>
            </a:r>
            <a:r>
              <a:rPr lang="en-US" sz="2000" dirty="0" smtClean="0"/>
              <a:t>).</a:t>
            </a:r>
          </a:p>
          <a:p>
            <a:endParaRPr lang="en-US" sz="2000" dirty="0"/>
          </a:p>
          <a:p>
            <a:r>
              <a:rPr lang="en-US" sz="2000" dirty="0" smtClean="0"/>
              <a:t>Data update: data and metadata may need regular updates.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640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92488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en-US" b="1" dirty="0" smtClean="0"/>
              <a:t>2.4 Do </a:t>
            </a:r>
            <a:r>
              <a:rPr lang="en-US" b="1" dirty="0"/>
              <a:t>you address data quality in some way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44824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YES! </a:t>
            </a:r>
            <a:endParaRPr lang="en-US" sz="2000" b="1" dirty="0" smtClean="0"/>
          </a:p>
          <a:p>
            <a:r>
              <a:rPr lang="en-US" sz="2000" dirty="0" smtClean="0"/>
              <a:t>All the </a:t>
            </a:r>
            <a:r>
              <a:rPr lang="en-US" sz="2000" dirty="0" smtClean="0"/>
              <a:t>networks </a:t>
            </a:r>
            <a:r>
              <a:rPr lang="en-US" sz="2000" dirty="0" smtClean="0"/>
              <a:t>address data </a:t>
            </a:r>
            <a:r>
              <a:rPr lang="en-US" sz="2000" dirty="0" smtClean="0"/>
              <a:t>quality assessment </a:t>
            </a:r>
            <a:r>
              <a:rPr lang="en-US" sz="2000" dirty="0" smtClean="0"/>
              <a:t>and control</a:t>
            </a:r>
            <a:r>
              <a:rPr lang="en-US" sz="2000" dirty="0" smtClean="0"/>
              <a:t>, in different ways. E.g. through </a:t>
            </a:r>
            <a:r>
              <a:rPr lang="en-US" sz="2000" dirty="0" err="1" smtClean="0"/>
              <a:t>intercomparisons</a:t>
            </a:r>
            <a:r>
              <a:rPr lang="en-US" sz="2000" dirty="0"/>
              <a:t>, </a:t>
            </a:r>
            <a:r>
              <a:rPr lang="en-US" sz="2000" dirty="0" smtClean="0"/>
              <a:t>feedbacks, calibrations</a:t>
            </a:r>
            <a:r>
              <a:rPr lang="en-US" sz="2000" dirty="0"/>
              <a:t>, </a:t>
            </a:r>
            <a:r>
              <a:rPr lang="en-US" sz="2000" dirty="0" smtClean="0"/>
              <a:t>algorithms, </a:t>
            </a:r>
            <a:r>
              <a:rPr lang="en-US" sz="2000" dirty="0" smtClean="0"/>
              <a:t>models, round-robin </a:t>
            </a:r>
            <a:r>
              <a:rPr lang="en-US" sz="2000" dirty="0"/>
              <a:t>exercises and </a:t>
            </a:r>
            <a:r>
              <a:rPr lang="en-US" sz="2000" dirty="0" smtClean="0"/>
              <a:t>audits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Contributors have to comply </a:t>
            </a:r>
            <a:r>
              <a:rPr lang="en-US" sz="2000" dirty="0"/>
              <a:t>with data quality </a:t>
            </a:r>
            <a:r>
              <a:rPr lang="en-US" sz="2000" dirty="0" smtClean="0"/>
              <a:t>protocols (e.g. NDACC).</a:t>
            </a:r>
            <a:endParaRPr lang="en-US" sz="2000" dirty="0"/>
          </a:p>
          <a:p>
            <a:r>
              <a:rPr lang="en-US" sz="2000" dirty="0" smtClean="0"/>
              <a:t>Stations </a:t>
            </a:r>
            <a:r>
              <a:rPr lang="en-US" sz="2000" dirty="0"/>
              <a:t>operators are notified in case of degraded </a:t>
            </a:r>
            <a:r>
              <a:rPr lang="en-US" sz="2000" dirty="0" smtClean="0"/>
              <a:t>data (e.g. EPN).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Data </a:t>
            </a:r>
            <a:r>
              <a:rPr lang="en-US" sz="2000" dirty="0" smtClean="0"/>
              <a:t>(and metadata) are standardized in many cases.</a:t>
            </a:r>
          </a:p>
          <a:p>
            <a:endParaRPr lang="en-US" sz="2000" dirty="0"/>
          </a:p>
          <a:p>
            <a:r>
              <a:rPr lang="en-US" sz="2000" dirty="0" smtClean="0"/>
              <a:t>Issue of data quality for citizens observatory: no calibration possible. Data quality </a:t>
            </a:r>
            <a:r>
              <a:rPr lang="en-US" sz="2000" dirty="0" smtClean="0"/>
              <a:t>assessment possible with different approaches.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047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92488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en-US" b="1" dirty="0" smtClean="0"/>
              <a:t>2.5</a:t>
            </a:r>
            <a:r>
              <a:rPr lang="en-US" b="1" dirty="0"/>
              <a:t>	Are there risk for data continuity and how are data preservation and network continuity addressed?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492896"/>
            <a:ext cx="849694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For </a:t>
            </a:r>
            <a:r>
              <a:rPr lang="en-US" sz="2000" b="1" dirty="0" smtClean="0"/>
              <a:t>all the networks data continuity is at risk! </a:t>
            </a:r>
          </a:p>
          <a:p>
            <a:r>
              <a:rPr lang="en-US" sz="2000" dirty="0" smtClean="0"/>
              <a:t>Due to lack of resources and sustainability. </a:t>
            </a:r>
          </a:p>
          <a:p>
            <a:r>
              <a:rPr lang="en-US" sz="2000" dirty="0" smtClean="0"/>
              <a:t>Data gaps due to instruments failures and technical </a:t>
            </a:r>
            <a:r>
              <a:rPr lang="en-US" sz="2000" dirty="0" smtClean="0"/>
              <a:t>problems (e.g. power supply).</a:t>
            </a:r>
            <a:endParaRPr lang="en-US" sz="2000" dirty="0" smtClean="0"/>
          </a:p>
          <a:p>
            <a:r>
              <a:rPr lang="en-US" sz="2000" dirty="0"/>
              <a:t>Often the networks are funded by short-term research projects. </a:t>
            </a:r>
            <a:endParaRPr lang="en-US" sz="2000" dirty="0" smtClean="0"/>
          </a:p>
          <a:p>
            <a:r>
              <a:rPr lang="en-US" sz="2000" dirty="0" smtClean="0"/>
              <a:t>Other </a:t>
            </a:r>
            <a:r>
              <a:rPr lang="en-US" sz="2000" dirty="0" smtClean="0"/>
              <a:t>issues…</a:t>
            </a:r>
            <a:endParaRPr lang="en-US" sz="2000" dirty="0" smtClean="0"/>
          </a:p>
          <a:p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Preservation ensured by:</a:t>
            </a:r>
          </a:p>
          <a:p>
            <a:r>
              <a:rPr lang="en-US" sz="2000" dirty="0" smtClean="0"/>
              <a:t>Redundancies (based on network design, additional data repositories, </a:t>
            </a:r>
            <a:r>
              <a:rPr lang="en-US" sz="2000" dirty="0" smtClean="0"/>
              <a:t>etc.) </a:t>
            </a:r>
            <a:r>
              <a:rPr lang="en-US" sz="2000" dirty="0" smtClean="0"/>
              <a:t>can </a:t>
            </a:r>
            <a:r>
              <a:rPr lang="en-US" sz="2000" dirty="0"/>
              <a:t>compensate loss of </a:t>
            </a:r>
            <a:r>
              <a:rPr lang="en-US" sz="2000" dirty="0" smtClean="0"/>
              <a:t>data</a:t>
            </a:r>
            <a:r>
              <a:rPr lang="en-US" sz="2000" dirty="0" smtClean="0"/>
              <a:t>.</a:t>
            </a:r>
          </a:p>
          <a:p>
            <a:endParaRPr lang="en-US" sz="1400" dirty="0" smtClean="0"/>
          </a:p>
          <a:p>
            <a:r>
              <a:rPr lang="en-US" sz="2000" dirty="0"/>
              <a:t>Interesting </a:t>
            </a:r>
            <a:r>
              <a:rPr lang="en-US" sz="2000" dirty="0" smtClean="0"/>
              <a:t>approach (EMEP): 2 levels of operations, one basic more affordable/sustainable, another one more costly with special </a:t>
            </a:r>
            <a:r>
              <a:rPr lang="en-US" sz="2000" dirty="0"/>
              <a:t>requirements </a:t>
            </a:r>
            <a:r>
              <a:rPr lang="en-US" sz="2000" dirty="0" smtClean="0"/>
              <a:t>depending </a:t>
            </a:r>
            <a:r>
              <a:rPr lang="en-US" sz="2000" dirty="0"/>
              <a:t>on additional </a:t>
            </a:r>
            <a:r>
              <a:rPr lang="en-US" sz="2000" dirty="0" smtClean="0"/>
              <a:t>resources.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51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92488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en-US" b="1" dirty="0" smtClean="0"/>
              <a:t>2.6</a:t>
            </a:r>
            <a:r>
              <a:rPr lang="en-US" b="1" dirty="0"/>
              <a:t>	What are the conditions (licenses) for sharing your data and products with users?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132856"/>
            <a:ext cx="849694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principle all the networks have adopted an </a:t>
            </a:r>
            <a:r>
              <a:rPr lang="en-US" sz="2000" u="sng" dirty="0"/>
              <a:t>open data policy compatible with GEOSS Data Sharing Principles</a:t>
            </a:r>
            <a:r>
              <a:rPr lang="en-US" sz="2000" dirty="0"/>
              <a:t>, with specificities. </a:t>
            </a:r>
            <a:endParaRPr lang="it-IT" sz="2000" dirty="0"/>
          </a:p>
          <a:p>
            <a:r>
              <a:rPr lang="en-US" sz="2000" dirty="0"/>
              <a:t>Networks are </a:t>
            </a:r>
            <a:r>
              <a:rPr lang="en-US" sz="2000" dirty="0" smtClean="0"/>
              <a:t>often formed </a:t>
            </a:r>
            <a:r>
              <a:rPr lang="en-US" sz="2000" dirty="0"/>
              <a:t>by several contributing nations: in that cases different national policies may apply.</a:t>
            </a:r>
            <a:endParaRPr lang="it-IT" sz="2000" dirty="0"/>
          </a:p>
          <a:p>
            <a:r>
              <a:rPr lang="en-US" sz="2000" dirty="0"/>
              <a:t> </a:t>
            </a:r>
            <a:endParaRPr lang="it-IT" sz="1400" dirty="0"/>
          </a:p>
          <a:p>
            <a:r>
              <a:rPr lang="en-US" sz="2000" i="1" dirty="0"/>
              <a:t>Time delay of data availability</a:t>
            </a:r>
            <a:r>
              <a:rPr lang="en-US" sz="2000" dirty="0"/>
              <a:t>: from almost real time to 1 to 2 years, to give time to data owners to use their own data. Early accessibility can be agreed with PIs. There can be different </a:t>
            </a:r>
            <a:r>
              <a:rPr lang="en-US" sz="2000" dirty="0" smtClean="0"/>
              <a:t>timing of </a:t>
            </a:r>
            <a:r>
              <a:rPr lang="en-US" sz="2000" dirty="0"/>
              <a:t>data </a:t>
            </a:r>
            <a:r>
              <a:rPr lang="en-US" sz="2000" dirty="0" smtClean="0"/>
              <a:t>delivery: </a:t>
            </a:r>
            <a:r>
              <a:rPr lang="en-US" sz="2000" dirty="0"/>
              <a:t>rapid </a:t>
            </a:r>
            <a:r>
              <a:rPr lang="en-US" sz="2000" dirty="0" smtClean="0"/>
              <a:t>delivery </a:t>
            </a:r>
            <a:r>
              <a:rPr lang="en-US" sz="2000" dirty="0"/>
              <a:t>with </a:t>
            </a:r>
            <a:r>
              <a:rPr lang="en-US" sz="2000" dirty="0" smtClean="0"/>
              <a:t>data quality </a:t>
            </a:r>
            <a:r>
              <a:rPr lang="en-US" sz="2000" dirty="0"/>
              <a:t>not yet consolidated, but publicly available for use (e.g. NDAAC).</a:t>
            </a:r>
            <a:endParaRPr lang="it-IT" sz="2000" dirty="0"/>
          </a:p>
          <a:p>
            <a:r>
              <a:rPr lang="en-US" sz="1400" dirty="0"/>
              <a:t> </a:t>
            </a:r>
            <a:endParaRPr lang="en-US" sz="1400" dirty="0" smtClean="0"/>
          </a:p>
          <a:p>
            <a:r>
              <a:rPr lang="en-US" sz="2000" i="1" dirty="0" smtClean="0"/>
              <a:t>Costs </a:t>
            </a:r>
            <a:r>
              <a:rPr lang="en-US" sz="2000" i="1" dirty="0"/>
              <a:t>for data use: </a:t>
            </a:r>
            <a:r>
              <a:rPr lang="en-US" sz="2000" dirty="0"/>
              <a:t> usually data access is free, provided that there is not any commercial use. E.g. in some cases data are free for the research community but not for </a:t>
            </a:r>
            <a:r>
              <a:rPr lang="en-US" sz="2000" dirty="0" err="1"/>
              <a:t>meteo</a:t>
            </a:r>
            <a:r>
              <a:rPr lang="en-US" sz="2000" dirty="0"/>
              <a:t> </a:t>
            </a:r>
            <a:r>
              <a:rPr lang="en-US" sz="2000" dirty="0" smtClean="0"/>
              <a:t>services that make profit (e.g. EUMETNET) </a:t>
            </a:r>
            <a:r>
              <a:rPr lang="en-US" sz="2000" dirty="0"/>
              <a:t>. Data are free as long as they are not redistributed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n-US" sz="2000" dirty="0" smtClean="0"/>
              <a:t>A </a:t>
            </a:r>
            <a:r>
              <a:rPr lang="en-US" sz="2000" dirty="0"/>
              <a:t>fast data-product </a:t>
            </a:r>
            <a:r>
              <a:rPr lang="en-US" sz="2000" dirty="0" smtClean="0"/>
              <a:t>can be </a:t>
            </a:r>
            <a:r>
              <a:rPr lang="en-US" sz="2000" dirty="0" err="1" smtClean="0"/>
              <a:t>quicly</a:t>
            </a:r>
            <a:r>
              <a:rPr lang="en-US" sz="2000" dirty="0" smtClean="0"/>
              <a:t> provided (i.e. few days) </a:t>
            </a:r>
            <a:r>
              <a:rPr lang="en-US" sz="2000" dirty="0"/>
              <a:t>with extra </a:t>
            </a:r>
            <a:r>
              <a:rPr lang="en-US" sz="2000" dirty="0" smtClean="0"/>
              <a:t>funding </a:t>
            </a:r>
            <a:r>
              <a:rPr lang="en-US" sz="2000" dirty="0"/>
              <a:t>(e.g. TCCON</a:t>
            </a:r>
            <a:r>
              <a:rPr lang="en-US" sz="2000" dirty="0" smtClean="0"/>
              <a:t>).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18373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92488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en-US" b="1" dirty="0" smtClean="0"/>
              <a:t>2.6</a:t>
            </a:r>
            <a:r>
              <a:rPr lang="en-US" b="1" dirty="0"/>
              <a:t>	What are the conditions (licenses) for sharing your data and products with users?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204864"/>
            <a:ext cx="8496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Conditions </a:t>
            </a:r>
            <a:r>
              <a:rPr lang="en-US" sz="2000" i="1" dirty="0"/>
              <a:t>for data </a:t>
            </a:r>
            <a:r>
              <a:rPr lang="en-US" sz="2000" i="1" dirty="0" smtClean="0"/>
              <a:t>use: </a:t>
            </a:r>
            <a:r>
              <a:rPr lang="en-US" sz="2000" dirty="0" smtClean="0"/>
              <a:t>recognition </a:t>
            </a:r>
            <a:r>
              <a:rPr lang="en-US" sz="2000" dirty="0"/>
              <a:t>of data </a:t>
            </a:r>
            <a:r>
              <a:rPr lang="en-US" sz="2000" dirty="0" smtClean="0"/>
              <a:t>ownership, </a:t>
            </a:r>
            <a:r>
              <a:rPr lang="en-US" sz="2000" dirty="0"/>
              <a:t>data providers should be acknowledged, cited, or even included in list of authors in publications. </a:t>
            </a:r>
            <a:endParaRPr lang="it-IT" sz="2000" dirty="0"/>
          </a:p>
          <a:p>
            <a:r>
              <a:rPr lang="en-US" sz="2000" i="1" dirty="0"/>
              <a:t> </a:t>
            </a:r>
            <a:endParaRPr lang="it-IT" sz="2000" dirty="0"/>
          </a:p>
          <a:p>
            <a:r>
              <a:rPr lang="en-US" sz="2000" i="1" dirty="0"/>
              <a:t>Data traceability</a:t>
            </a:r>
            <a:r>
              <a:rPr lang="en-US" sz="2000" dirty="0"/>
              <a:t>: DOI often </a:t>
            </a:r>
            <a:r>
              <a:rPr lang="en-US" sz="2000" dirty="0" smtClean="0"/>
              <a:t>available, to be updated when the dataset is updated (e.g. </a:t>
            </a:r>
            <a:r>
              <a:rPr lang="en-US" sz="2000" dirty="0"/>
              <a:t>ARGO: </a:t>
            </a:r>
            <a:r>
              <a:rPr lang="en-US" sz="2000" dirty="0" smtClean="0"/>
              <a:t>monthly </a:t>
            </a:r>
            <a:r>
              <a:rPr lang="en-US" sz="2000" dirty="0"/>
              <a:t>snapshot of dataset </a:t>
            </a:r>
            <a:r>
              <a:rPr lang="en-US" sz="2000" dirty="0" smtClean="0"/>
              <a:t>-&gt; monthly DOI).</a:t>
            </a:r>
          </a:p>
          <a:p>
            <a:endParaRPr lang="it-IT" sz="2000" dirty="0"/>
          </a:p>
          <a:p>
            <a:r>
              <a:rPr lang="en-US" sz="2000" dirty="0"/>
              <a:t>Interesting: data licensing and data cites </a:t>
            </a:r>
            <a:r>
              <a:rPr lang="en-US" sz="2000" dirty="0" smtClean="0"/>
              <a:t>options (adopted </a:t>
            </a:r>
            <a:r>
              <a:rPr lang="en-US" sz="2000" dirty="0"/>
              <a:t>by ICOS): </a:t>
            </a:r>
            <a:r>
              <a:rPr lang="en-GB" sz="2000" dirty="0">
                <a:hlinkClick r:id="rId2"/>
              </a:rPr>
              <a:t>http://creativecommons.org/licenses/?</a:t>
            </a:r>
            <a:r>
              <a:rPr lang="en-GB" sz="2000" dirty="0" smtClean="0">
                <a:hlinkClick r:id="rId2"/>
              </a:rPr>
              <a:t>lang=en</a:t>
            </a:r>
            <a:endParaRPr lang="en-GB" sz="2000" dirty="0" smtClean="0"/>
          </a:p>
          <a:p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www.datacite.org/node</a:t>
            </a:r>
            <a:endParaRPr lang="en-US" sz="2000" dirty="0" smtClean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99605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92488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en-US" b="1" dirty="0" smtClean="0"/>
              <a:t>2.7</a:t>
            </a:r>
            <a:r>
              <a:rPr lang="en-US" b="1" dirty="0"/>
              <a:t>	What key interface standards are used in making data and products available?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204864"/>
            <a:ext cx="8496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most cases data </a:t>
            </a:r>
            <a:r>
              <a:rPr lang="en-US" sz="2000" dirty="0" smtClean="0"/>
              <a:t>exchange and interoperability is </a:t>
            </a:r>
            <a:r>
              <a:rPr lang="en-US" sz="2000" dirty="0" smtClean="0"/>
              <a:t>ensured using </a:t>
            </a:r>
            <a:r>
              <a:rPr lang="en-US" sz="2000" dirty="0"/>
              <a:t>international standard </a:t>
            </a:r>
            <a:r>
              <a:rPr lang="en-US" sz="2000" dirty="0" smtClean="0"/>
              <a:t>formats.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On the other side, data </a:t>
            </a:r>
            <a:r>
              <a:rPr lang="en-US" sz="2000" dirty="0" smtClean="0"/>
              <a:t>formats may also differ between different networks and even inside the same network</a:t>
            </a:r>
            <a:r>
              <a:rPr lang="en-US" sz="2000" dirty="0" smtClean="0"/>
              <a:t>!</a:t>
            </a:r>
          </a:p>
          <a:p>
            <a:endParaRPr lang="en-US" sz="2000" dirty="0"/>
          </a:p>
          <a:p>
            <a:r>
              <a:rPr lang="en-US" sz="2000" dirty="0" smtClean="0"/>
              <a:t>Question: is it possible to adopt the same data format for all kind of data? E.g. </a:t>
            </a:r>
            <a:r>
              <a:rPr lang="en-US" sz="2000" dirty="0" err="1" smtClean="0"/>
              <a:t>Netcdf</a:t>
            </a:r>
            <a:r>
              <a:rPr lang="en-US" sz="2000" dirty="0" smtClean="0"/>
              <a:t>? Others?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01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à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9607</TotalTime>
  <Words>967</Words>
  <Application>Microsoft Office PowerPoint</Application>
  <PresentationFormat>Presentazione su schermo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de l'Office</vt:lpstr>
      <vt:lpstr>Summary on data availability, sharing, and gaps (question block 2)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Summary of data availability, sharing, and gaps (question block 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Ivette Serral</dc:creator>
  <cp:lastModifiedBy>Antonio Bombelli</cp:lastModifiedBy>
  <cp:revision>107</cp:revision>
  <dcterms:created xsi:type="dcterms:W3CDTF">2015-04-08T16:36:35Z</dcterms:created>
  <dcterms:modified xsi:type="dcterms:W3CDTF">2015-09-22T06:37:31Z</dcterms:modified>
</cp:coreProperties>
</file>