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96" r:id="rId3"/>
    <p:sldId id="260" r:id="rId4"/>
    <p:sldId id="273" r:id="rId5"/>
    <p:sldId id="286" r:id="rId6"/>
    <p:sldId id="268" r:id="rId7"/>
    <p:sldId id="272" r:id="rId8"/>
    <p:sldId id="285" r:id="rId9"/>
    <p:sldId id="284" r:id="rId10"/>
    <p:sldId id="271" r:id="rId11"/>
    <p:sldId id="290" r:id="rId12"/>
    <p:sldId id="293" r:id="rId13"/>
    <p:sldId id="294" r:id="rId14"/>
    <p:sldId id="291" r:id="rId15"/>
    <p:sldId id="287" r:id="rId16"/>
    <p:sldId id="288" r:id="rId17"/>
    <p:sldId id="295" r:id="rId18"/>
    <p:sldId id="282" r:id="rId19"/>
  </p:sldIdLst>
  <p:sldSz cx="9144000" cy="6858000" type="screen4x3"/>
  <p:notesSz cx="7099300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ette Serral" initials="I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7A"/>
    <a:srgbClr val="E1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318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752CFBB-2AE0-4AB0-96B1-B5AC2990DFA9}" type="datetimeFigureOut">
              <a:rPr lang="ca-ES" smtClean="0"/>
              <a:pPr/>
              <a:t>21/09/2015</a:t>
            </a:fld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D5B466F-2CD0-4192-82B6-BA2C3E70A01A}" type="slidenum">
              <a:rPr lang="ca-ES" smtClean="0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62071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858F2E4-9B16-4549-A3A8-A0296B9B64C2}" type="datetimeFigureOut">
              <a:rPr lang="ca-ES" smtClean="0"/>
              <a:pPr/>
              <a:t>21/09/2015</a:t>
            </a:fld>
            <a:endParaRPr lang="ca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ca-ES" dirty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F5B015D-B3B7-4963-BD5B-E3D7315FBFBD}" type="slidenum">
              <a:rPr lang="ca-ES" smtClean="0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6956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1598" y="687"/>
            <a:ext cx="9142402" cy="88918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18589" tIns="59294" rIns="118589" bIns="59294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en-US" sz="500" b="1" i="1" noProof="0" smtClean="0">
              <a:solidFill>
                <a:srgbClr val="00897A"/>
              </a:solidFill>
              <a:latin typeface="+mj-lt"/>
              <a:ea typeface="ＭＳ Ｐゴシック" pitchFamily="34" charset="-128"/>
            </a:endParaRPr>
          </a:p>
          <a:p>
            <a:pPr algn="l">
              <a:lnSpc>
                <a:spcPts val="1500"/>
              </a:lnSpc>
              <a:defRPr/>
            </a:pPr>
            <a:r>
              <a:rPr lang="en-US" sz="16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8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ENEON first workshop</a:t>
            </a:r>
            <a:r>
              <a:rPr lang="en-US" sz="12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2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Observing Europe: Networking the Earth Observation Networks in Europe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4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0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21-22</a:t>
            </a:r>
            <a:r>
              <a:rPr lang="en-US" sz="1400" b="0" i="1" baseline="0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September, Paris</a:t>
            </a:r>
            <a:endParaRPr lang="en-US" sz="1200" b="0" noProof="0">
              <a:solidFill>
                <a:srgbClr val="2B4C6E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2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4100" y="2"/>
            <a:ext cx="829897" cy="5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 descr="ConnectinGE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785" y="47500"/>
            <a:ext cx="2195774" cy="330740"/>
          </a:xfrm>
          <a:prstGeom prst="rect">
            <a:avLst/>
          </a:prstGeom>
          <a:noFill/>
        </p:spPr>
      </p:pic>
      <p:pic>
        <p:nvPicPr>
          <p:cNvPr id="7" name="Picture 16" descr="P:\2015_ConnectinGEO\Dissemination\_Logos\LogoENEON.png"/>
          <p:cNvPicPr>
            <a:picLocks noChangeAspect="1" noChangeArrowheads="1"/>
          </p:cNvPicPr>
          <p:nvPr userDrawn="1"/>
        </p:nvPicPr>
        <p:blipFill>
          <a:blip r:embed="rId4" cstate="print"/>
          <a:srcRect l="14771" t="23463" r="14688" b="1459"/>
          <a:stretch>
            <a:fillRect/>
          </a:stretch>
        </p:blipFill>
        <p:spPr bwMode="auto">
          <a:xfrm>
            <a:off x="47501" y="-11875"/>
            <a:ext cx="2423634" cy="8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or recte 19"/>
          <p:cNvCxnSpPr/>
          <p:nvPr userDrawn="1"/>
        </p:nvCxnSpPr>
        <p:spPr>
          <a:xfrm>
            <a:off x="0" y="896845"/>
            <a:ext cx="91440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7181851" y="274643"/>
            <a:ext cx="2228851" cy="5851525"/>
          </a:xfrm>
        </p:spPr>
        <p:txBody>
          <a:bodyPr vert="eaVert"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95302" y="274643"/>
            <a:ext cx="6534150" cy="5851525"/>
          </a:xfrm>
        </p:spPr>
        <p:txBody>
          <a:bodyPr vert="eaVert"/>
          <a:lstStyle/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2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Font typeface="Arial"/>
              <a:buChar char="•"/>
              <a:defRPr sz="3139">
                <a:solidFill>
                  <a:schemeClr val="accent2"/>
                </a:solidFill>
              </a:defRPr>
            </a:lvl2pPr>
            <a:lvl3pPr marL="1055103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3pPr>
            <a:lvl4pPr marL="1477145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4pPr>
            <a:lvl5pPr marL="1899186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905" y="6343651"/>
            <a:ext cx="57003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8" b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4CA2BA-5EEF-4851-A54F-87BFAFA3E9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79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95301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0292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9/21/2015</a:t>
            </a:fld>
            <a:endParaRPr lang="en-U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Feu clic aquí per editar l'estil</a:t>
            </a:r>
            <a:endParaRPr lang="en-GB" noProof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Feu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</a:t>
            </a:r>
            <a:r>
              <a:rPr lang="en-GB" noProof="0" dirty="0" err="1" smtClean="0"/>
              <a:t>aquí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editar</a:t>
            </a:r>
            <a:r>
              <a:rPr lang="en-GB" noProof="0" dirty="0" smtClean="0"/>
              <a:t> </a:t>
            </a:r>
            <a:r>
              <a:rPr lang="en-GB" noProof="0" dirty="0" err="1" smtClean="0"/>
              <a:t>els</a:t>
            </a:r>
            <a:r>
              <a:rPr lang="en-GB" noProof="0" dirty="0" smtClean="0"/>
              <a:t> </a:t>
            </a:r>
            <a:r>
              <a:rPr lang="en-GB" noProof="0" dirty="0" err="1" smtClean="0"/>
              <a:t>estils</a:t>
            </a:r>
            <a:r>
              <a:rPr lang="en-GB" noProof="0" dirty="0" smtClean="0"/>
              <a:t> de text</a:t>
            </a:r>
          </a:p>
          <a:p>
            <a:pPr lvl="1"/>
            <a:r>
              <a:rPr lang="en-GB" noProof="0" dirty="0" err="1" smtClean="0"/>
              <a:t>Segon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nivell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Tercer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nivell</a:t>
            </a:r>
            <a:endParaRPr lang="en-GB" noProof="0" dirty="0" smtClean="0"/>
          </a:p>
          <a:p>
            <a:pPr lvl="3"/>
            <a:r>
              <a:rPr lang="en-GB" noProof="0" dirty="0" smtClean="0"/>
              <a:t>Quart </a:t>
            </a:r>
            <a:r>
              <a:rPr lang="en-GB" noProof="0" dirty="0" err="1" smtClean="0"/>
              <a:t>nivell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Cinquè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nivell</a:t>
            </a:r>
            <a:endParaRPr lang="en-GB" noProof="0" dirty="0"/>
          </a:p>
        </p:txBody>
      </p:sp>
      <p:sp>
        <p:nvSpPr>
          <p:cNvPr id="12" name="5 Rectángulo"/>
          <p:cNvSpPr/>
          <p:nvPr userDrawn="1"/>
        </p:nvSpPr>
        <p:spPr>
          <a:xfrm>
            <a:off x="1598" y="687"/>
            <a:ext cx="9142402" cy="88918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8589" tIns="59294" rIns="118589" bIns="59294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en-US" sz="500" b="1" i="1" dirty="0" smtClean="0">
              <a:solidFill>
                <a:srgbClr val="00897A"/>
              </a:solidFill>
              <a:latin typeface="+mj-lt"/>
              <a:ea typeface="ＭＳ Ｐゴシック" pitchFamily="34" charset="-128"/>
            </a:endParaRPr>
          </a:p>
          <a:p>
            <a:pPr algn="l">
              <a:lnSpc>
                <a:spcPts val="1500"/>
              </a:lnSpc>
              <a:defRPr/>
            </a:pPr>
            <a:r>
              <a:rPr lang="en-US" sz="16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8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ENEON first workshop</a:t>
            </a:r>
            <a:r>
              <a:rPr lang="en-US" sz="12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2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Observing Europe: Networking the Earth Observation Networks in Europe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4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0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21-22</a:t>
            </a:r>
            <a:r>
              <a:rPr lang="en-US" sz="1400" b="0" i="1" baseline="0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September, Paris</a:t>
            </a:r>
            <a:endParaRPr lang="en-US" sz="1200" b="0" dirty="0">
              <a:solidFill>
                <a:srgbClr val="2B4C6E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3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4100" y="2"/>
            <a:ext cx="829897" cy="5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ConnectinGE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52785" y="47500"/>
            <a:ext cx="2195774" cy="330740"/>
          </a:xfrm>
          <a:prstGeom prst="rect">
            <a:avLst/>
          </a:prstGeom>
          <a:noFill/>
        </p:spPr>
      </p:pic>
      <p:pic>
        <p:nvPicPr>
          <p:cNvPr id="15" name="Picture 16" descr="P:\2015_ConnectinGEO\Dissemination\_Logos\LogoENEON.png"/>
          <p:cNvPicPr>
            <a:picLocks noChangeAspect="1" noChangeArrowheads="1"/>
          </p:cNvPicPr>
          <p:nvPr userDrawn="1"/>
        </p:nvPicPr>
        <p:blipFill>
          <a:blip r:embed="rId17" cstate="print"/>
          <a:srcRect l="14771" t="23463" r="14688" b="1459"/>
          <a:stretch>
            <a:fillRect/>
          </a:stretch>
        </p:blipFill>
        <p:spPr bwMode="auto">
          <a:xfrm>
            <a:off x="47501" y="-11875"/>
            <a:ext cx="2423634" cy="8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 15"/>
          <p:cNvGrpSpPr/>
          <p:nvPr/>
        </p:nvGrpSpPr>
        <p:grpSpPr>
          <a:xfrm>
            <a:off x="24983" y="5025051"/>
            <a:ext cx="9095396" cy="1800402"/>
            <a:chOff x="24983" y="5001301"/>
            <a:chExt cx="9095396" cy="1800402"/>
          </a:xfrm>
        </p:grpSpPr>
        <p:pic>
          <p:nvPicPr>
            <p:cNvPr id="4098" name="Picture 2" descr="http://www.eneon.net/imatgestop/03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83" y="5937405"/>
              <a:ext cx="2988000" cy="864000"/>
            </a:xfrm>
            <a:prstGeom prst="rect">
              <a:avLst/>
            </a:prstGeom>
            <a:noFill/>
          </p:spPr>
        </p:pic>
        <p:pic>
          <p:nvPicPr>
            <p:cNvPr id="4100" name="Picture 4" descr="http://www.eneon.net/imatgestop/0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83" y="5001301"/>
              <a:ext cx="2987302" cy="864096"/>
            </a:xfrm>
            <a:prstGeom prst="rect">
              <a:avLst/>
            </a:prstGeom>
            <a:noFill/>
          </p:spPr>
        </p:pic>
        <p:pic>
          <p:nvPicPr>
            <p:cNvPr id="4102" name="Picture 6" descr="http://www.eneon.net/imatgestop/0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84293" y="5937405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4" name="Picture 8" descr="http://www.eneon.net/imatgestop/0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4293" y="5001301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6" name="Picture 10" descr="http://www.eneon.net/imatgestop/0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32379" y="5001301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8" name="Picture 12" descr="http://www.eneon.net/imatgestop/0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32379" y="5937405"/>
              <a:ext cx="2988000" cy="864298"/>
            </a:xfrm>
            <a:prstGeom prst="rect">
              <a:avLst/>
            </a:prstGeom>
            <a:noFill/>
          </p:spPr>
        </p:pic>
      </p:grpSp>
      <p:sp>
        <p:nvSpPr>
          <p:cNvPr id="14" name="Títol 1"/>
          <p:cNvSpPr txBox="1">
            <a:spLocks/>
          </p:cNvSpPr>
          <p:nvPr/>
        </p:nvSpPr>
        <p:spPr>
          <a:xfrm>
            <a:off x="707575" y="3581607"/>
            <a:ext cx="7772400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1">
                <a:solidFill>
                  <a:srgbClr val="00897A"/>
                </a:solidFill>
                <a:effectLst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9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[EMEP,ACTRIS,HELCOM,CAMP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89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more/NILU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9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 smtClean="0">
                <a:latin typeface="+mj-lt"/>
                <a:ea typeface="+mj-ea"/>
                <a:cs typeface="+mj-cs"/>
              </a:rPr>
              <a:t>[Wenche Aas and Kjetil Tørseth /waa@nilu.no and kt@nilu.no]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9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703111" y="1138135"/>
            <a:ext cx="7776864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noProof="0" dirty="0" smtClean="0">
                <a:solidFill>
                  <a:srgbClr val="00897A"/>
                </a:solidFill>
                <a:effectLst/>
                <a:latin typeface="+mj-lt"/>
                <a:ea typeface="+mj-ea"/>
                <a:cs typeface="+mj-cs"/>
              </a:rPr>
              <a:t>ENEON first workshop</a:t>
            </a:r>
            <a:endParaRPr lang="en-US" sz="4000" b="1" i="0" kern="1200" noProof="0" dirty="0" smtClean="0">
              <a:solidFill>
                <a:srgbClr val="00897A"/>
              </a:solidFill>
              <a:effectLst/>
              <a:latin typeface="+mj-lt"/>
              <a:ea typeface="+mj-ea"/>
              <a:cs typeface="+mj-cs"/>
            </a:endParaRPr>
          </a:p>
          <a:p>
            <a:pPr algn="ctr"/>
            <a:r>
              <a:rPr lang="en-US" sz="3200" i="1" dirty="0" smtClean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 lvl="0" algn="ctr"/>
            <a:r>
              <a:rPr lang="en-US" sz="2400" i="1" dirty="0" smtClean="0">
                <a:solidFill>
                  <a:schemeClr val="tx1">
                    <a:tint val="75000"/>
                  </a:schemeClr>
                </a:solidFill>
              </a:rPr>
              <a:t>21-22 September, Paris</a:t>
            </a:r>
            <a:endParaRPr lang="ca-ES" sz="4000" b="1" i="0" kern="1200" dirty="0" smtClean="0">
              <a:solidFill>
                <a:srgbClr val="00897A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32040" y="1416134"/>
            <a:ext cx="4550072" cy="162054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nb-NO" dirty="0" smtClean="0"/>
              <a:t>Trends in </a:t>
            </a:r>
            <a:r>
              <a:rPr lang="nb-NO" dirty="0" err="1" smtClean="0"/>
              <a:t>sulphur</a:t>
            </a:r>
            <a:r>
              <a:rPr lang="nb-NO" dirty="0" smtClean="0"/>
              <a:t> in </a:t>
            </a:r>
            <a:r>
              <a:rPr lang="nb-NO" dirty="0" err="1" smtClean="0"/>
              <a:t>Europe</a:t>
            </a:r>
            <a:endParaRPr lang="en-US" dirty="0"/>
          </a:p>
        </p:txBody>
      </p:sp>
      <p:pic>
        <p:nvPicPr>
          <p:cNvPr id="146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5" y="1416134"/>
            <a:ext cx="441313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6240670"/>
            <a:ext cx="3420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0" i="1" dirty="0" smtClean="0"/>
              <a:t>Ref: Tørseth et al, ACP, 2012</a:t>
            </a:r>
            <a:endParaRPr lang="en-US" b="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36677"/>
            <a:ext cx="4431441" cy="289815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480" y="6247181"/>
            <a:ext cx="1514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153190"/>
            <a:ext cx="5544616" cy="141171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EMEP Trend assessment</a:t>
            </a:r>
            <a:br>
              <a:rPr lang="en-US" sz="3600" dirty="0" smtClean="0"/>
            </a:br>
            <a:r>
              <a:rPr lang="en-US" sz="3600" dirty="0" smtClean="0"/>
              <a:t>( to be published spring 2016)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25473" y="2640305"/>
            <a:ext cx="5940151" cy="40136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PM concentrations </a:t>
            </a:r>
            <a:r>
              <a:rPr lang="en-GB" sz="2400" dirty="0" smtClean="0"/>
              <a:t>in background areas shows </a:t>
            </a:r>
            <a:r>
              <a:rPr lang="en-GB" sz="2400" dirty="0"/>
              <a:t>a clear </a:t>
            </a:r>
            <a:r>
              <a:rPr lang="en-GB" sz="2400" dirty="0" smtClean="0"/>
              <a:t>decrease (2002-2012) of ca 2.5</a:t>
            </a:r>
            <a:r>
              <a:rPr lang="en-GB" sz="2400" dirty="0"/>
              <a:t>% for PM</a:t>
            </a:r>
            <a:r>
              <a:rPr lang="en-GB" sz="2400" baseline="-25000" dirty="0"/>
              <a:t>10</a:t>
            </a:r>
            <a:r>
              <a:rPr lang="en-GB" sz="2400" dirty="0"/>
              <a:t> and </a:t>
            </a:r>
            <a:r>
              <a:rPr lang="en-GB" sz="2400" dirty="0" smtClean="0"/>
              <a:t>ca </a:t>
            </a:r>
            <a:r>
              <a:rPr lang="en-GB" sz="2400" dirty="0"/>
              <a:t>3% for </a:t>
            </a:r>
            <a:r>
              <a:rPr lang="en-GB" sz="2400" dirty="0" smtClean="0"/>
              <a:t>PM</a:t>
            </a:r>
            <a:r>
              <a:rPr lang="en-GB" sz="2400" baseline="-25000" dirty="0" smtClean="0"/>
              <a:t>2.5</a:t>
            </a:r>
            <a:endParaRPr lang="en-GB" sz="2400" dirty="0" smtClean="0"/>
          </a:p>
          <a:p>
            <a:pPr>
              <a:spcBef>
                <a:spcPts val="0"/>
              </a:spcBef>
            </a:pPr>
            <a:r>
              <a:rPr lang="en-GB" sz="2400" dirty="0"/>
              <a:t>The mean annual reduction of </a:t>
            </a:r>
            <a:r>
              <a:rPr lang="en-GB" sz="2400" b="1" dirty="0">
                <a:solidFill>
                  <a:srgbClr val="FF0000"/>
                </a:solidFill>
              </a:rPr>
              <a:t>SO</a:t>
            </a:r>
            <a:r>
              <a:rPr lang="en-GB" sz="2400" b="1" baseline="-25000" dirty="0">
                <a:solidFill>
                  <a:srgbClr val="FF0000"/>
                </a:solidFill>
              </a:rPr>
              <a:t>2</a:t>
            </a:r>
            <a:r>
              <a:rPr lang="en-GB" sz="2400" dirty="0"/>
              <a:t> is </a:t>
            </a:r>
            <a:r>
              <a:rPr lang="en-GB" sz="2400" dirty="0" smtClean="0"/>
              <a:t>ca 4% from 1990-2012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mean annual reduction of </a:t>
            </a:r>
            <a:r>
              <a:rPr lang="en-US" sz="2400" b="1" dirty="0" smtClean="0">
                <a:solidFill>
                  <a:srgbClr val="FF0000"/>
                </a:solidFill>
              </a:rPr>
              <a:t>NO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</a:t>
            </a:r>
            <a:r>
              <a:rPr lang="en-US" sz="2400" dirty="0"/>
              <a:t>is ca </a:t>
            </a:r>
            <a:r>
              <a:rPr lang="en-US" sz="2400" dirty="0" smtClean="0"/>
              <a:t>1.3% </a:t>
            </a:r>
            <a:r>
              <a:rPr lang="en-US" sz="2400" dirty="0"/>
              <a:t>from </a:t>
            </a:r>
            <a:r>
              <a:rPr lang="en-US" sz="2400" dirty="0" smtClean="0"/>
              <a:t>1990-2012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Complex trends for</a:t>
            </a:r>
            <a:r>
              <a:rPr lang="en-US" sz="2400" b="1" dirty="0" smtClean="0">
                <a:solidFill>
                  <a:srgbClr val="FF0000"/>
                </a:solidFill>
              </a:rPr>
              <a:t> ozone</a:t>
            </a:r>
            <a:r>
              <a:rPr lang="en-US" sz="2400" dirty="0" smtClean="0"/>
              <a:t>. </a:t>
            </a:r>
            <a:r>
              <a:rPr lang="en-US" sz="2400" dirty="0"/>
              <a:t>Peak </a:t>
            </a:r>
            <a:r>
              <a:rPr lang="en-US" sz="2400" dirty="0" smtClean="0"/>
              <a:t>ozone </a:t>
            </a:r>
            <a:r>
              <a:rPr lang="en-US" sz="2400" dirty="0"/>
              <a:t>is generally </a:t>
            </a:r>
            <a:r>
              <a:rPr lang="en-US" sz="2400" dirty="0" smtClean="0"/>
              <a:t>decreasing, but increasing </a:t>
            </a:r>
            <a:r>
              <a:rPr lang="en-US" sz="2400" dirty="0"/>
              <a:t>hemispheric background </a:t>
            </a:r>
            <a:r>
              <a:rPr lang="en-US" sz="2400" dirty="0" smtClean="0"/>
              <a:t>ozone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03" y="1084626"/>
            <a:ext cx="2773463" cy="1815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017476"/>
            <a:ext cx="2808382" cy="1837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774" y="4954015"/>
            <a:ext cx="2806898" cy="1836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444207" y="2317867"/>
            <a:ext cx="9188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PM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6284587"/>
            <a:ext cx="9188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Nox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1" y="4350721"/>
            <a:ext cx="91880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err="1" smtClean="0"/>
              <a:t>Nred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771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Communities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Air pollution research and abatement </a:t>
            </a:r>
            <a:r>
              <a:rPr lang="en-US" sz="2800" dirty="0" smtClean="0"/>
              <a:t>community (LRTAP).</a:t>
            </a:r>
            <a:endParaRPr lang="en-US" sz="2800" dirty="0"/>
          </a:p>
          <a:p>
            <a:r>
              <a:rPr lang="en-US" sz="2800" dirty="0" smtClean="0"/>
              <a:t>Climate research </a:t>
            </a:r>
            <a:r>
              <a:rPr lang="en-US" sz="2800" dirty="0"/>
              <a:t>and abatement community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Operational data sharing with EMEP modelling groups, HTAP, AEROCOM, Stockholm Convention on POPs, (CAMS)</a:t>
            </a:r>
          </a:p>
          <a:p>
            <a:r>
              <a:rPr lang="en-US" sz="2800" dirty="0" smtClean="0"/>
              <a:t>National environmental agencies, NHMSs and research groups provide the data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Data policy and sustainability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policy defined by “framework” (we recommend the EMEP/GAW </a:t>
            </a:r>
            <a:r>
              <a:rPr lang="en-US" sz="2800" b="1" dirty="0" smtClean="0">
                <a:solidFill>
                  <a:srgbClr val="FF0000"/>
                </a:solidFill>
              </a:rPr>
              <a:t>open data policy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Largely funded by EMEP, but with important contributions from research projects (EUSAAR, ACTRIS, GEOMON)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Basic operations are expected to be sustainable. </a:t>
            </a:r>
            <a:r>
              <a:rPr lang="en-US" sz="2800" dirty="0" smtClean="0"/>
              <a:t>Special requirements depend on additional resources.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47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Financial </a:t>
            </a:r>
            <a:r>
              <a:rPr lang="nb-NO" dirty="0" err="1" smtClean="0"/>
              <a:t>mechanisms</a:t>
            </a:r>
            <a:r>
              <a:rPr lang="nb-NO" dirty="0" smtClean="0"/>
              <a:t> for EMEP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All the Parties signed the EMEP protocol are obliged to: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pay annually a contribution to UN ECE. </a:t>
            </a:r>
          </a:p>
          <a:p>
            <a:pPr lvl="1"/>
            <a:r>
              <a:rPr lang="en-US" dirty="0" smtClean="0"/>
              <a:t>The amounts differ between countries dependent on size, development etc</a:t>
            </a:r>
          </a:p>
          <a:p>
            <a:pPr lvl="1"/>
            <a:r>
              <a:rPr lang="en-US" dirty="0" smtClean="0"/>
              <a:t>These resources are used by centers for the central work of EMEP (modeling, data base, QA, assessments etc)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Monitoring in accordance to the criteria set by the monitoring strategy</a:t>
            </a:r>
          </a:p>
          <a:p>
            <a:pPr lvl="1"/>
            <a:r>
              <a:rPr lang="en-US" dirty="0" smtClean="0"/>
              <a:t>sites, components, frequency</a:t>
            </a:r>
          </a:p>
          <a:p>
            <a:pPr lvl="1"/>
            <a:r>
              <a:rPr lang="en-US" dirty="0" smtClean="0"/>
              <a:t>Harmonized methodology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480" y="6247181"/>
            <a:ext cx="1514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7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275361"/>
            <a:ext cx="8784976" cy="1143000"/>
          </a:xfrm>
        </p:spPr>
        <p:txBody>
          <a:bodyPr>
            <a:noAutofit/>
          </a:bodyPr>
          <a:lstStyle/>
          <a:p>
            <a:r>
              <a:rPr lang="en-US" sz="3200" dirty="0"/>
              <a:t>Combining research funding with national budgets related to international conventions</a:t>
            </a:r>
            <a:br>
              <a:rPr lang="en-US" sz="3200" dirty="0"/>
            </a:br>
            <a:endParaRPr lang="nb-NO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418361"/>
            <a:ext cx="8507288" cy="4392488"/>
          </a:xfrm>
        </p:spPr>
        <p:txBody>
          <a:bodyPr>
            <a:normAutofit/>
          </a:bodyPr>
          <a:lstStyle/>
          <a:p>
            <a:pPr marL="422041" indent="-422041"/>
            <a:r>
              <a:rPr lang="nb-NO" sz="2800" dirty="0" smtClean="0"/>
              <a:t>National </a:t>
            </a:r>
            <a:r>
              <a:rPr lang="nb-NO" sz="2800" dirty="0" err="1" smtClean="0"/>
              <a:t>environment</a:t>
            </a:r>
            <a:r>
              <a:rPr lang="nb-NO" sz="2800" dirty="0" smtClean="0"/>
              <a:t> </a:t>
            </a:r>
            <a:r>
              <a:rPr lang="nb-NO" sz="2800" dirty="0" err="1" smtClean="0"/>
              <a:t>agencies</a:t>
            </a:r>
            <a:r>
              <a:rPr lang="nb-NO" sz="2800" dirty="0" smtClean="0"/>
              <a:t> have </a:t>
            </a:r>
            <a:r>
              <a:rPr lang="nb-NO" sz="2800" dirty="0" err="1" smtClean="0"/>
              <a:t>often</a:t>
            </a:r>
            <a:r>
              <a:rPr lang="nb-NO" sz="2800" dirty="0" smtClean="0"/>
              <a:t> </a:t>
            </a:r>
            <a:r>
              <a:rPr lang="nb-NO" sz="2800" dirty="0" err="1" smtClean="0"/>
              <a:t>strong</a:t>
            </a:r>
            <a:r>
              <a:rPr lang="nb-NO" sz="2800" dirty="0" smtClean="0"/>
              <a:t> </a:t>
            </a:r>
            <a:r>
              <a:rPr lang="nb-NO" sz="2800" dirty="0" err="1" smtClean="0"/>
              <a:t>limitations</a:t>
            </a:r>
            <a:r>
              <a:rPr lang="nb-NO" sz="2800" dirty="0" smtClean="0"/>
              <a:t> </a:t>
            </a:r>
            <a:r>
              <a:rPr lang="nb-NO" sz="2800" dirty="0" err="1" smtClean="0"/>
              <a:t>wrt</a:t>
            </a:r>
            <a:r>
              <a:rPr lang="nb-NO" sz="2800" dirty="0" smtClean="0"/>
              <a:t> to </a:t>
            </a:r>
            <a:r>
              <a:rPr lang="nb-NO" sz="2800" dirty="0" err="1" smtClean="0"/>
              <a:t>funding</a:t>
            </a:r>
            <a:endParaRPr lang="nb-NO" sz="2800" dirty="0" smtClean="0"/>
          </a:p>
          <a:p>
            <a:pPr marL="422041" indent="-422041"/>
            <a:r>
              <a:rPr lang="nb-NO" sz="2800" dirty="0" err="1" smtClean="0"/>
              <a:t>However</a:t>
            </a:r>
            <a:r>
              <a:rPr lang="nb-NO" sz="2800" dirty="0"/>
              <a:t>, </a:t>
            </a:r>
            <a:r>
              <a:rPr lang="nb-NO" sz="2800" dirty="0" err="1"/>
              <a:t>important</a:t>
            </a:r>
            <a:r>
              <a:rPr lang="nb-NO" sz="2800" dirty="0"/>
              <a:t> for long-term </a:t>
            </a:r>
            <a:r>
              <a:rPr lang="nb-NO" sz="2800" dirty="0" err="1"/>
              <a:t>funding</a:t>
            </a:r>
            <a:r>
              <a:rPr lang="nb-NO" sz="2800" dirty="0"/>
              <a:t> and is </a:t>
            </a:r>
            <a:r>
              <a:rPr lang="nb-NO" sz="2800" dirty="0" err="1" smtClean="0"/>
              <a:t>conservative</a:t>
            </a:r>
            <a:endParaRPr lang="nb-NO" sz="2800" dirty="0"/>
          </a:p>
          <a:p>
            <a:pPr marL="422041" indent="-422041"/>
            <a:r>
              <a:rPr lang="nb-NO" sz="2800" dirty="0" err="1" smtClean="0"/>
              <a:t>Compliance</a:t>
            </a:r>
            <a:r>
              <a:rPr lang="nb-NO" sz="2800" dirty="0" smtClean="0"/>
              <a:t> </a:t>
            </a:r>
            <a:r>
              <a:rPr lang="nb-NO" sz="2800" dirty="0"/>
              <a:t>to </a:t>
            </a:r>
            <a:r>
              <a:rPr lang="nb-NO" sz="2800" dirty="0" err="1"/>
              <a:t>international</a:t>
            </a:r>
            <a:r>
              <a:rPr lang="nb-NO" sz="2800" dirty="0"/>
              <a:t> </a:t>
            </a:r>
            <a:r>
              <a:rPr lang="nb-NO" sz="2800" dirty="0" err="1"/>
              <a:t>agreements</a:t>
            </a:r>
            <a:r>
              <a:rPr lang="nb-NO" sz="2800" dirty="0"/>
              <a:t> </a:t>
            </a:r>
            <a:r>
              <a:rPr lang="nb-NO" sz="2800" dirty="0" err="1"/>
              <a:t>takes</a:t>
            </a:r>
            <a:r>
              <a:rPr lang="nb-NO" sz="2800" dirty="0"/>
              <a:t> </a:t>
            </a:r>
            <a:r>
              <a:rPr lang="nb-NO" sz="2800" dirty="0" err="1" smtClean="0"/>
              <a:t>priority</a:t>
            </a:r>
            <a:endParaRPr lang="nb-NO" sz="2800" dirty="0" smtClean="0"/>
          </a:p>
          <a:p>
            <a:pPr marL="422041" indent="-422041"/>
            <a:r>
              <a:rPr lang="nb-NO" sz="2800" dirty="0" smtClean="0"/>
              <a:t>«</a:t>
            </a:r>
            <a:r>
              <a:rPr lang="nb-NO" sz="2800" dirty="0" err="1" smtClean="0"/>
              <a:t>Top</a:t>
            </a:r>
            <a:r>
              <a:rPr lang="nb-NO" sz="2800" dirty="0" smtClean="0"/>
              <a:t> </a:t>
            </a:r>
            <a:r>
              <a:rPr lang="nb-NO" sz="2800" dirty="0" err="1"/>
              <a:t>down</a:t>
            </a:r>
            <a:r>
              <a:rPr lang="nb-NO" sz="2800" dirty="0"/>
              <a:t>» </a:t>
            </a:r>
            <a:r>
              <a:rPr lang="nb-NO" sz="2800" dirty="0" err="1"/>
              <a:t>strategic</a:t>
            </a:r>
            <a:r>
              <a:rPr lang="nb-NO" sz="2800" dirty="0"/>
              <a:t> </a:t>
            </a:r>
            <a:r>
              <a:rPr lang="nb-NO" sz="2800" dirty="0" err="1"/>
              <a:t>priorities</a:t>
            </a:r>
            <a:r>
              <a:rPr lang="nb-NO" sz="2800" dirty="0"/>
              <a:t> have </a:t>
            </a:r>
            <a:r>
              <a:rPr lang="nb-NO" sz="2800" dirty="0" err="1"/>
              <a:t>strong</a:t>
            </a:r>
            <a:r>
              <a:rPr lang="nb-NO" sz="2800" dirty="0"/>
              <a:t> </a:t>
            </a:r>
            <a:r>
              <a:rPr lang="nb-NO" sz="2800" dirty="0" err="1" smtClean="0"/>
              <a:t>impact</a:t>
            </a:r>
            <a:r>
              <a:rPr lang="nb-NO" sz="2800" dirty="0" smtClean="0"/>
              <a:t> </a:t>
            </a:r>
          </a:p>
          <a:p>
            <a:pPr marL="422041" indent="-422041"/>
            <a:r>
              <a:rPr lang="nb-NO" sz="2800" dirty="0" err="1" smtClean="0"/>
              <a:t>Often</a:t>
            </a:r>
            <a:r>
              <a:rPr lang="nb-NO" sz="2800" dirty="0" smtClean="0"/>
              <a:t> </a:t>
            </a:r>
            <a:r>
              <a:rPr lang="nb-NO" sz="2800" dirty="0" err="1"/>
              <a:t>difficult</a:t>
            </a:r>
            <a:r>
              <a:rPr lang="nb-NO" sz="2800" dirty="0"/>
              <a:t> to bridge gaps </a:t>
            </a:r>
            <a:r>
              <a:rPr lang="nb-NO" sz="2800" dirty="0" err="1"/>
              <a:t>wrt</a:t>
            </a:r>
            <a:r>
              <a:rPr lang="nb-NO" sz="2800" dirty="0"/>
              <a:t> </a:t>
            </a:r>
            <a:r>
              <a:rPr lang="nb-NO" sz="2800" dirty="0" err="1"/>
              <a:t>national</a:t>
            </a:r>
            <a:r>
              <a:rPr lang="nb-NO" sz="2800" dirty="0"/>
              <a:t> </a:t>
            </a:r>
            <a:r>
              <a:rPr lang="nb-NO" sz="2800" dirty="0" err="1"/>
              <a:t>agencies</a:t>
            </a:r>
            <a:r>
              <a:rPr lang="nb-NO" sz="2800" dirty="0"/>
              <a:t> and </a:t>
            </a:r>
            <a:r>
              <a:rPr lang="nb-NO" sz="2800" dirty="0" err="1"/>
              <a:t>their</a:t>
            </a:r>
            <a:r>
              <a:rPr lang="nb-NO" sz="2800" dirty="0"/>
              <a:t> </a:t>
            </a:r>
            <a:r>
              <a:rPr lang="nb-NO" sz="2800" dirty="0" err="1"/>
              <a:t>responsibilities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2422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200" dirty="0"/>
              <a:t>Research </a:t>
            </a:r>
            <a:r>
              <a:rPr lang="nb-NO" sz="3200" dirty="0" err="1"/>
              <a:t>funding</a:t>
            </a:r>
            <a:r>
              <a:rPr lang="nb-NO" sz="3200" dirty="0"/>
              <a:t> </a:t>
            </a:r>
            <a:r>
              <a:rPr lang="nb-NO" sz="3200" dirty="0" err="1"/>
              <a:t>can</a:t>
            </a:r>
            <a:r>
              <a:rPr lang="nb-NO" sz="3200" dirty="0"/>
              <a:t> by far be </a:t>
            </a:r>
            <a:r>
              <a:rPr lang="nb-NO" sz="3200" dirty="0" err="1"/>
              <a:t>exceeding</a:t>
            </a:r>
            <a:r>
              <a:rPr lang="nb-NO" sz="3200" dirty="0"/>
              <a:t> </a:t>
            </a:r>
            <a:r>
              <a:rPr lang="nb-NO" sz="3200" dirty="0" err="1"/>
              <a:t>thoose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national</a:t>
            </a:r>
            <a:r>
              <a:rPr lang="nb-NO" sz="3200" dirty="0"/>
              <a:t> </a:t>
            </a:r>
            <a:r>
              <a:rPr lang="nb-NO" sz="3200" dirty="0" err="1"/>
              <a:t>environment</a:t>
            </a:r>
            <a:r>
              <a:rPr lang="nb-NO" sz="3200" dirty="0"/>
              <a:t> </a:t>
            </a:r>
            <a:r>
              <a:rPr lang="nb-NO" sz="3200" dirty="0" err="1"/>
              <a:t>agencies</a:t>
            </a:r>
            <a:endParaRPr lang="nb-NO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2041" indent="-422041" algn="l">
              <a:buFont typeface="Arial" panose="020B0604020202020204" pitchFamily="34" charset="0"/>
              <a:buChar char="•"/>
            </a:pPr>
            <a:r>
              <a:rPr lang="nb-NO" sz="2800" dirty="0" err="1"/>
              <a:t>Typically</a:t>
            </a:r>
            <a:r>
              <a:rPr lang="nb-NO" sz="2800" dirty="0"/>
              <a:t> «</a:t>
            </a:r>
            <a:r>
              <a:rPr lang="nb-NO" sz="2800" dirty="0" err="1"/>
              <a:t>highly</a:t>
            </a:r>
            <a:r>
              <a:rPr lang="nb-NO" sz="2800" dirty="0"/>
              <a:t> </a:t>
            </a:r>
            <a:r>
              <a:rPr lang="nb-NO" sz="2800" dirty="0" err="1"/>
              <a:t>competitive</a:t>
            </a:r>
            <a:r>
              <a:rPr lang="nb-NO" sz="2800" dirty="0"/>
              <a:t>», </a:t>
            </a:r>
            <a:r>
              <a:rPr lang="nb-NO" sz="2800" dirty="0" err="1"/>
              <a:t>with</a:t>
            </a:r>
            <a:r>
              <a:rPr lang="nb-NO" sz="2800" dirty="0"/>
              <a:t> </a:t>
            </a:r>
            <a:r>
              <a:rPr lang="nb-NO" sz="2800" dirty="0" err="1"/>
              <a:t>emphasis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 </a:t>
            </a:r>
            <a:r>
              <a:rPr lang="nb-NO" sz="2800" dirty="0" err="1">
                <a:solidFill>
                  <a:srgbClr val="FF0000"/>
                </a:solidFill>
              </a:rPr>
              <a:t>academic</a:t>
            </a:r>
            <a:r>
              <a:rPr lang="nb-NO" sz="2800" dirty="0">
                <a:solidFill>
                  <a:srgbClr val="FF0000"/>
                </a:solidFill>
              </a:rPr>
              <a:t> </a:t>
            </a:r>
            <a:r>
              <a:rPr lang="nb-NO" sz="2800" dirty="0" err="1">
                <a:solidFill>
                  <a:srgbClr val="FF0000"/>
                </a:solidFill>
              </a:rPr>
              <a:t>excellence</a:t>
            </a:r>
            <a:endParaRPr lang="nb-NO" sz="2800" dirty="0">
              <a:solidFill>
                <a:srgbClr val="FF0000"/>
              </a:solidFill>
            </a:endParaRPr>
          </a:p>
          <a:p>
            <a:pPr marL="422041" indent="-422041" algn="l">
              <a:buFont typeface="Arial" panose="020B0604020202020204" pitchFamily="34" charset="0"/>
              <a:buChar char="•"/>
            </a:pPr>
            <a:r>
              <a:rPr lang="nb-NO" sz="2800" dirty="0" err="1"/>
              <a:t>Difficult</a:t>
            </a:r>
            <a:r>
              <a:rPr lang="nb-NO" sz="2800" dirty="0"/>
              <a:t> for </a:t>
            </a:r>
            <a:r>
              <a:rPr lang="nb-NO" sz="2800" dirty="0" err="1"/>
              <a:t>national</a:t>
            </a:r>
            <a:r>
              <a:rPr lang="nb-NO" sz="2800" dirty="0"/>
              <a:t> </a:t>
            </a:r>
            <a:r>
              <a:rPr lang="nb-NO" sz="2800" dirty="0" err="1"/>
              <a:t>agencies</a:t>
            </a:r>
            <a:r>
              <a:rPr lang="nb-NO" sz="2800" dirty="0"/>
              <a:t> to </a:t>
            </a:r>
            <a:r>
              <a:rPr lang="nb-NO" sz="2800" dirty="0" err="1"/>
              <a:t>get</a:t>
            </a:r>
            <a:r>
              <a:rPr lang="nb-NO" sz="2800" dirty="0"/>
              <a:t> a </a:t>
            </a:r>
            <a:r>
              <a:rPr lang="nb-NO" sz="2800" dirty="0" err="1"/>
              <a:t>role</a:t>
            </a:r>
            <a:r>
              <a:rPr lang="nb-NO" sz="2800" dirty="0"/>
              <a:t>, </a:t>
            </a:r>
            <a:r>
              <a:rPr lang="nb-NO" sz="2800" dirty="0" err="1"/>
              <a:t>the</a:t>
            </a:r>
            <a:r>
              <a:rPr lang="nb-NO" sz="2800" dirty="0"/>
              <a:t> same for research </a:t>
            </a:r>
            <a:r>
              <a:rPr lang="nb-NO" sz="2800" dirty="0" err="1"/>
              <a:t>groups</a:t>
            </a:r>
            <a:r>
              <a:rPr lang="nb-NO" sz="2800" dirty="0"/>
              <a:t> not </a:t>
            </a:r>
            <a:r>
              <a:rPr lang="nb-NO" sz="2800" dirty="0" err="1"/>
              <a:t>member</a:t>
            </a:r>
            <a:r>
              <a:rPr lang="nb-NO" sz="2800" dirty="0"/>
              <a:t> to </a:t>
            </a:r>
            <a:r>
              <a:rPr lang="nb-NO" sz="2800" dirty="0" err="1"/>
              <a:t>the</a:t>
            </a:r>
            <a:r>
              <a:rPr lang="nb-NO" sz="2800" dirty="0"/>
              <a:t> team</a:t>
            </a:r>
          </a:p>
          <a:p>
            <a:pPr marL="422041" indent="-422041" algn="l">
              <a:buFont typeface="Arial" panose="020B0604020202020204" pitchFamily="34" charset="0"/>
              <a:buChar char="•"/>
            </a:pPr>
            <a:r>
              <a:rPr lang="nb-NO" sz="2800" dirty="0"/>
              <a:t>Project </a:t>
            </a:r>
            <a:r>
              <a:rPr lang="nb-NO" sz="2800" dirty="0" err="1">
                <a:solidFill>
                  <a:srgbClr val="FF0000"/>
                </a:solidFill>
              </a:rPr>
              <a:t>funding</a:t>
            </a:r>
            <a:r>
              <a:rPr lang="nb-NO" sz="2800" dirty="0">
                <a:solidFill>
                  <a:srgbClr val="FF0000"/>
                </a:solidFill>
              </a:rPr>
              <a:t> is </a:t>
            </a:r>
            <a:r>
              <a:rPr lang="nb-NO" sz="2800" dirty="0" err="1">
                <a:solidFill>
                  <a:srgbClr val="FF0000"/>
                </a:solidFill>
              </a:rPr>
              <a:t>short</a:t>
            </a:r>
            <a:r>
              <a:rPr lang="nb-NO" sz="2800" dirty="0">
                <a:solidFill>
                  <a:srgbClr val="FF0000"/>
                </a:solidFill>
              </a:rPr>
              <a:t>-term</a:t>
            </a:r>
            <a:r>
              <a:rPr lang="nb-NO" sz="2800" dirty="0"/>
              <a:t>, </a:t>
            </a:r>
            <a:r>
              <a:rPr lang="nb-NO" sz="2800" dirty="0" err="1"/>
              <a:t>emphasis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sustaining</a:t>
            </a:r>
            <a:r>
              <a:rPr lang="nb-NO" sz="2800" dirty="0"/>
              <a:t> </a:t>
            </a:r>
            <a:r>
              <a:rPr lang="nb-NO" sz="2800" dirty="0" err="1"/>
              <a:t>effort</a:t>
            </a:r>
            <a:r>
              <a:rPr lang="nb-NO" sz="2800" dirty="0"/>
              <a:t> for later </a:t>
            </a:r>
            <a:r>
              <a:rPr lang="nb-NO" sz="2800" dirty="0" err="1"/>
              <a:t>calls</a:t>
            </a:r>
            <a:endParaRPr lang="nb-NO" sz="2800" dirty="0"/>
          </a:p>
          <a:p>
            <a:pPr marL="422041" indent="-422041" algn="l">
              <a:buFont typeface="Arial" panose="020B0604020202020204" pitchFamily="34" charset="0"/>
              <a:buChar char="•"/>
            </a:pPr>
            <a:r>
              <a:rPr lang="nb-NO" sz="2800" dirty="0"/>
              <a:t>A </a:t>
            </a:r>
            <a:r>
              <a:rPr lang="nb-NO" sz="2800" dirty="0" err="1"/>
              <a:t>variety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«</a:t>
            </a:r>
            <a:r>
              <a:rPr lang="nb-NO" sz="2800" dirty="0" err="1"/>
              <a:t>funding</a:t>
            </a:r>
            <a:r>
              <a:rPr lang="nb-NO" sz="2800" dirty="0"/>
              <a:t> instruments», makes it </a:t>
            </a:r>
            <a:r>
              <a:rPr lang="nb-NO" sz="2800" dirty="0" err="1"/>
              <a:t>very</a:t>
            </a:r>
            <a:r>
              <a:rPr lang="nb-NO" sz="2800" dirty="0"/>
              <a:t> </a:t>
            </a:r>
            <a:r>
              <a:rPr lang="nb-NO" sz="2800" dirty="0" err="1"/>
              <a:t>difficult</a:t>
            </a:r>
            <a:r>
              <a:rPr lang="nb-NO" sz="2800" dirty="0"/>
              <a:t> to </a:t>
            </a:r>
            <a:r>
              <a:rPr lang="nb-NO" sz="2800" dirty="0" err="1"/>
              <a:t>build</a:t>
            </a:r>
            <a:r>
              <a:rPr lang="nb-NO" sz="2800" dirty="0"/>
              <a:t> a </a:t>
            </a:r>
            <a:r>
              <a:rPr lang="nb-NO" sz="2800" dirty="0" err="1"/>
              <a:t>rational</a:t>
            </a:r>
            <a:r>
              <a:rPr lang="nb-NO" sz="2800" dirty="0"/>
              <a:t> and </a:t>
            </a:r>
            <a:r>
              <a:rPr lang="nb-NO" sz="2800" dirty="0" err="1"/>
              <a:t>cost</a:t>
            </a:r>
            <a:r>
              <a:rPr lang="nb-NO" sz="2800" dirty="0"/>
              <a:t> </a:t>
            </a:r>
            <a:r>
              <a:rPr lang="nb-NO" sz="2800" dirty="0" err="1"/>
              <a:t>efficient</a:t>
            </a:r>
            <a:r>
              <a:rPr lang="nb-NO" sz="2800" dirty="0"/>
              <a:t> system </a:t>
            </a:r>
          </a:p>
        </p:txBody>
      </p:sp>
    </p:spTree>
    <p:extLst>
      <p:ext uri="{BB962C8B-B14F-4D97-AF65-F5344CB8AC3E}">
        <p14:creationId xmlns:p14="http://schemas.microsoft.com/office/powerpoint/2010/main" val="16430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special with atmospheric composition </a:t>
            </a:r>
            <a:r>
              <a:rPr lang="en-GB" dirty="0" smtClean="0"/>
              <a:t>observations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 dirty="0"/>
              <a:t>Data originate from a </a:t>
            </a:r>
            <a:r>
              <a:rPr lang="en-GB" b="1" dirty="0">
                <a:solidFill>
                  <a:srgbClr val="FF0000"/>
                </a:solidFill>
              </a:rPr>
              <a:t>large number of data originators </a:t>
            </a:r>
            <a:r>
              <a:rPr lang="en-GB" dirty="0"/>
              <a:t>(many not </a:t>
            </a:r>
            <a:r>
              <a:rPr lang="en-GB" dirty="0" smtClean="0"/>
              <a:t>IT-experts) and </a:t>
            </a:r>
            <a:r>
              <a:rPr lang="en-GB" dirty="0"/>
              <a:t>affiliate data to many networks and </a:t>
            </a:r>
            <a:r>
              <a:rPr lang="en-GB" dirty="0" smtClean="0"/>
              <a:t>programmes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IPR </a:t>
            </a:r>
            <a:r>
              <a:rPr lang="en-GB" b="1" dirty="0">
                <a:solidFill>
                  <a:srgbClr val="FF0000"/>
                </a:solidFill>
              </a:rPr>
              <a:t>and compliance issues </a:t>
            </a:r>
            <a:r>
              <a:rPr lang="en-GB" dirty="0"/>
              <a:t>– openness vs restrictions</a:t>
            </a:r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Quality and representativity </a:t>
            </a:r>
            <a:r>
              <a:rPr lang="en-GB" dirty="0"/>
              <a:t>is highly variable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Often </a:t>
            </a:r>
            <a:r>
              <a:rPr lang="en-GB" b="1" dirty="0">
                <a:solidFill>
                  <a:srgbClr val="FF0000"/>
                </a:solidFill>
              </a:rPr>
              <a:t>significant efforts </a:t>
            </a:r>
            <a:r>
              <a:rPr lang="en-GB" dirty="0"/>
              <a:t>are required in generate data (processing)</a:t>
            </a:r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Large number </a:t>
            </a:r>
            <a:r>
              <a:rPr lang="en-GB" dirty="0"/>
              <a:t>of parameters reported</a:t>
            </a:r>
          </a:p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Complex </a:t>
            </a:r>
            <a:r>
              <a:rPr lang="en-GB" b="1" dirty="0">
                <a:solidFill>
                  <a:srgbClr val="FF0000"/>
                </a:solidFill>
              </a:rPr>
              <a:t>data formats</a:t>
            </a:r>
            <a:r>
              <a:rPr lang="en-GB" dirty="0"/>
              <a:t> to accommodate meta data provision</a:t>
            </a:r>
          </a:p>
          <a:p>
            <a:pPr>
              <a:defRPr/>
            </a:pPr>
            <a:r>
              <a:rPr lang="en-GB" dirty="0"/>
              <a:t>Data handling requires </a:t>
            </a:r>
            <a:r>
              <a:rPr lang="en-GB" b="1" dirty="0">
                <a:solidFill>
                  <a:srgbClr val="FF0000"/>
                </a:solidFill>
              </a:rPr>
              <a:t>in house scientific expertise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Data </a:t>
            </a:r>
            <a:r>
              <a:rPr lang="en-GB" dirty="0"/>
              <a:t>provision serves as a major </a:t>
            </a:r>
            <a:r>
              <a:rPr lang="en-GB" b="1" dirty="0">
                <a:solidFill>
                  <a:srgbClr val="FF0000"/>
                </a:solidFill>
              </a:rPr>
              <a:t>documentation</a:t>
            </a:r>
            <a:r>
              <a:rPr lang="en-GB" dirty="0"/>
              <a:t> of </a:t>
            </a:r>
            <a:r>
              <a:rPr lang="en-GB" dirty="0" smtClean="0"/>
              <a:t>investments </a:t>
            </a:r>
            <a:r>
              <a:rPr lang="en-GB" dirty="0"/>
              <a:t>made</a:t>
            </a:r>
          </a:p>
          <a:p>
            <a:pPr>
              <a:defRPr/>
            </a:pPr>
            <a:r>
              <a:rPr lang="en-GB" dirty="0" smtClean="0"/>
              <a:t>Provides </a:t>
            </a:r>
            <a:r>
              <a:rPr lang="en-GB" b="1" dirty="0">
                <a:solidFill>
                  <a:srgbClr val="FF0000"/>
                </a:solidFill>
              </a:rPr>
              <a:t>visibility</a:t>
            </a:r>
            <a:r>
              <a:rPr lang="en-GB" dirty="0"/>
              <a:t> to institutions and policy </a:t>
            </a:r>
            <a:r>
              <a:rPr lang="en-GB" dirty="0" smtClean="0"/>
              <a:t>bodies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3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Future directions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Accept the fact that proper data management is very resource demanding</a:t>
            </a:r>
          </a:p>
          <a:p>
            <a:r>
              <a:rPr lang="en-US" sz="2800" dirty="0" smtClean="0"/>
              <a:t>No one really want to fund basic operations</a:t>
            </a:r>
          </a:p>
          <a:p>
            <a:r>
              <a:rPr lang="en-US" sz="2800" dirty="0" smtClean="0"/>
              <a:t>Avoid duplicating data in several databases</a:t>
            </a:r>
          </a:p>
          <a:p>
            <a:r>
              <a:rPr lang="en-US" sz="2800" dirty="0" smtClean="0"/>
              <a:t>Aim towards </a:t>
            </a:r>
            <a:r>
              <a:rPr lang="en-US" sz="2800" dirty="0" err="1" smtClean="0"/>
              <a:t>sentralized</a:t>
            </a:r>
            <a:r>
              <a:rPr lang="en-US" sz="2800" dirty="0" smtClean="0"/>
              <a:t> steering and funding (monitoring </a:t>
            </a:r>
            <a:r>
              <a:rPr lang="en-US" sz="2800" dirty="0"/>
              <a:t>or research </a:t>
            </a:r>
            <a:r>
              <a:rPr lang="en-US" sz="2800" dirty="0" smtClean="0"/>
              <a:t>ambitions?)</a:t>
            </a:r>
            <a:endParaRPr lang="en-US" sz="2800" dirty="0"/>
          </a:p>
          <a:p>
            <a:r>
              <a:rPr lang="en-US" sz="2800" dirty="0" smtClean="0"/>
              <a:t>Harmonize when ever possible</a:t>
            </a:r>
          </a:p>
          <a:p>
            <a:r>
              <a:rPr lang="en-US" sz="2800" dirty="0" smtClean="0"/>
              <a:t>How to deal with secondary “portals”?</a:t>
            </a:r>
          </a:p>
        </p:txBody>
      </p:sp>
    </p:spTree>
    <p:extLst>
      <p:ext uri="{BB962C8B-B14F-4D97-AF65-F5344CB8AC3E}">
        <p14:creationId xmlns:p14="http://schemas.microsoft.com/office/powerpoint/2010/main" val="10628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objective of EMEP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rovide governments with </a:t>
            </a:r>
            <a:r>
              <a:rPr lang="en-US" b="1" dirty="0">
                <a:solidFill>
                  <a:srgbClr val="FF0000"/>
                </a:solidFill>
              </a:rPr>
              <a:t>information of the deposition and concentration of </a:t>
            </a:r>
            <a:r>
              <a:rPr lang="en-US" b="1" dirty="0" smtClean="0">
                <a:solidFill>
                  <a:srgbClr val="FF0000"/>
                </a:solidFill>
              </a:rPr>
              <a:t>air pollutants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dirty="0"/>
              <a:t>as well as the quantity and significance of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long-range </a:t>
            </a:r>
            <a:r>
              <a:rPr lang="en-US" b="1" dirty="0">
                <a:solidFill>
                  <a:srgbClr val="FF0000"/>
                </a:solidFill>
              </a:rPr>
              <a:t>transmission </a:t>
            </a:r>
            <a:r>
              <a:rPr lang="en-US" dirty="0"/>
              <a:t>of air pollutants and their </a:t>
            </a:r>
            <a:r>
              <a:rPr lang="en-US" dirty="0" smtClean="0"/>
              <a:t>fluxes across boundaries.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Regional </a:t>
            </a:r>
            <a:r>
              <a:rPr lang="en-US" dirty="0" err="1" smtClean="0"/>
              <a:t>backround</a:t>
            </a:r>
            <a:r>
              <a:rPr lang="en-US" dirty="0" smtClean="0"/>
              <a:t> observations include </a:t>
            </a:r>
            <a:r>
              <a:rPr lang="en-US" dirty="0"/>
              <a:t>measurements of species linked to </a:t>
            </a:r>
            <a:r>
              <a:rPr lang="en-US" dirty="0" smtClean="0"/>
              <a:t>acidification, eutrophication</a:t>
            </a:r>
            <a:r>
              <a:rPr lang="en-US" dirty="0"/>
              <a:t>, photochemical oxidants, heavy </a:t>
            </a:r>
            <a:r>
              <a:rPr lang="en-US" dirty="0" smtClean="0"/>
              <a:t>metals, persistent </a:t>
            </a:r>
            <a:r>
              <a:rPr lang="en-US" dirty="0"/>
              <a:t>organic pollutants, and particulate matter.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Most of the </a:t>
            </a:r>
            <a:r>
              <a:rPr lang="en-US" dirty="0"/>
              <a:t>substances included in the EMEP monitoring </a:t>
            </a:r>
            <a:r>
              <a:rPr lang="en-US" dirty="0" smtClean="0"/>
              <a:t>program are </a:t>
            </a:r>
            <a:r>
              <a:rPr lang="en-US" dirty="0"/>
              <a:t>also fundamental for improving the knowledge of </a:t>
            </a:r>
            <a:r>
              <a:rPr lang="en-US" b="1" dirty="0" smtClean="0">
                <a:solidFill>
                  <a:srgbClr val="FF0000"/>
                </a:solidFill>
              </a:rPr>
              <a:t>climate change </a:t>
            </a:r>
            <a:r>
              <a:rPr lang="en-US" b="1" dirty="0">
                <a:solidFill>
                  <a:srgbClr val="FF0000"/>
                </a:solidFill>
              </a:rPr>
              <a:t>and both local and urban air quality</a:t>
            </a: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0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893331"/>
            <a:ext cx="9144000" cy="646331"/>
          </a:xfrm>
        </p:spPr>
        <p:txBody>
          <a:bodyPr wrap="square">
            <a:spAutoFit/>
          </a:bodyPr>
          <a:lstStyle/>
          <a:p>
            <a:r>
              <a:rPr lang="en-US" sz="3600" b="1" i="1" dirty="0"/>
              <a:t>About </a:t>
            </a:r>
            <a:r>
              <a:rPr lang="en-US" sz="3600" b="1" i="1" dirty="0" smtClean="0"/>
              <a:t>the network, EMEP</a:t>
            </a:r>
            <a:endParaRPr lang="en-US" sz="3400" b="1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4636497"/>
            <a:ext cx="3520345" cy="22012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496" y="1820289"/>
            <a:ext cx="4572000" cy="279788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Level 1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Main ions in precipitation and in air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heavy metals in precipitations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ozone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gas particle nitrogen ratios (low cost)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PM</a:t>
            </a:r>
            <a:r>
              <a:rPr lang="en-GB" sz="1800" b="0" baseline="-25000" dirty="0">
                <a:latin typeface="Comic Sans MS" pitchFamily="66" charset="0"/>
              </a:rPr>
              <a:t>10 </a:t>
            </a:r>
            <a:r>
              <a:rPr lang="en-GB" sz="1800" b="0" dirty="0">
                <a:latin typeface="Comic Sans MS" pitchFamily="66" charset="0"/>
              </a:rPr>
              <a:t>and PM</a:t>
            </a:r>
            <a:r>
              <a:rPr lang="en-GB" sz="1800" b="0" baseline="-25000" dirty="0">
                <a:latin typeface="Comic Sans MS" pitchFamily="66" charset="0"/>
              </a:rPr>
              <a:t>2.5 </a:t>
            </a:r>
            <a:r>
              <a:rPr lang="en-GB" sz="1800" b="0" dirty="0">
                <a:latin typeface="Comic Sans MS" pitchFamily="66" charset="0"/>
              </a:rPr>
              <a:t>mass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meteorology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800" b="0" dirty="0">
                <a:solidFill>
                  <a:srgbClr val="FF0000"/>
                </a:solidFill>
                <a:latin typeface="Comic Sans MS" pitchFamily="66" charset="0"/>
              </a:rPr>
              <a:t>at ca 125 sites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07496" y="1820289"/>
            <a:ext cx="4572000" cy="33703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rgbClr val="FF0000"/>
                </a:solidFill>
                <a:latin typeface="Comic Sans MS" pitchFamily="66" charset="0"/>
              </a:rPr>
              <a:t>Level 2, </a:t>
            </a:r>
            <a:r>
              <a:rPr lang="en-GB" sz="1800" dirty="0" err="1">
                <a:solidFill>
                  <a:srgbClr val="FF0000"/>
                </a:solidFill>
                <a:latin typeface="Comic Sans MS" pitchFamily="66" charset="0"/>
              </a:rPr>
              <a:t>supersite</a:t>
            </a:r>
            <a:r>
              <a:rPr lang="en-GB" sz="1800" dirty="0">
                <a:solidFill>
                  <a:srgbClr val="FF0000"/>
                </a:solidFill>
                <a:latin typeface="Comic Sans MS" pitchFamily="66" charset="0"/>
              </a:rPr>
              <a:t> (joint EMEP/GAW)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 PM composition (EC/OC, mineral  dust)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 Aerosol physical and optical properties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 CH</a:t>
            </a:r>
            <a:r>
              <a:rPr lang="en-GB" sz="1800" b="0" baseline="-25000" dirty="0">
                <a:latin typeface="Comic Sans MS" pitchFamily="66" charset="0"/>
              </a:rPr>
              <a:t>4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 Tracers (CO and halocarbons)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 </a:t>
            </a:r>
            <a:r>
              <a:rPr lang="en-GB" sz="1800" b="0" dirty="0" err="1">
                <a:latin typeface="Comic Sans MS" pitchFamily="66" charset="0"/>
              </a:rPr>
              <a:t>POPs</a:t>
            </a:r>
            <a:endParaRPr lang="en-GB" sz="1800" b="0" dirty="0"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 Heavy metals in air and aerosols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latin typeface="Comic Sans MS" pitchFamily="66" charset="0"/>
              </a:rPr>
              <a:t> VOC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800" b="0" dirty="0">
                <a:latin typeface="Comic Sans MS" pitchFamily="66" charset="0"/>
              </a:rPr>
              <a:t>+ all level 1 activities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800" b="0" dirty="0">
                <a:solidFill>
                  <a:srgbClr val="FF0000"/>
                </a:solidFill>
                <a:latin typeface="Comic Sans MS" pitchFamily="66" charset="0"/>
              </a:rPr>
              <a:t>20-30 sites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480" y="6247181"/>
            <a:ext cx="1514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68899"/>
          <a:stretch/>
        </p:blipFill>
        <p:spPr>
          <a:xfrm>
            <a:off x="2691744" y="5877272"/>
            <a:ext cx="936104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6743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76093" y="6220924"/>
            <a:ext cx="6066323" cy="610104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EBAS </a:t>
            </a:r>
            <a:r>
              <a:rPr lang="nb-NO" dirty="0" err="1" smtClean="0">
                <a:solidFill>
                  <a:srgbClr val="0070C0"/>
                </a:solidFill>
              </a:rPr>
              <a:t>-http://ebas.nilu.no</a:t>
            </a:r>
            <a:r>
              <a:rPr lang="nb-NO" dirty="0" smtClean="0">
                <a:solidFill>
                  <a:srgbClr val="0070C0"/>
                </a:solidFill>
              </a:rPr>
              <a:t>/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66" y="1370071"/>
            <a:ext cx="7380820" cy="5333329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355976" y="6093296"/>
            <a:ext cx="3778684" cy="6101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</a:rPr>
              <a:t>http://actris.nilu.no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ítol 1"/>
          <p:cNvSpPr txBox="1">
            <a:spLocks/>
          </p:cNvSpPr>
          <p:nvPr/>
        </p:nvSpPr>
        <p:spPr>
          <a:xfrm>
            <a:off x="-216024" y="72771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/>
              <a:t>About the network, ACTRIS</a:t>
            </a:r>
            <a:endParaRPr lang="en-US" sz="3400" b="1" u="sng" dirty="0"/>
          </a:p>
        </p:txBody>
      </p:sp>
    </p:spTree>
    <p:extLst>
      <p:ext uri="{BB962C8B-B14F-4D97-AF65-F5344CB8AC3E}">
        <p14:creationId xmlns:p14="http://schemas.microsoft.com/office/powerpoint/2010/main" val="1310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2920"/>
          <a:stretch/>
        </p:blipFill>
        <p:spPr>
          <a:xfrm>
            <a:off x="179512" y="1052737"/>
            <a:ext cx="4211960" cy="288032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87" y="4095675"/>
            <a:ext cx="4258410" cy="2762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097" y="4168394"/>
            <a:ext cx="3816424" cy="2616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178" y="980728"/>
            <a:ext cx="3896262" cy="30488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0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8139" y="1196752"/>
            <a:ext cx="37651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/>
              <a:t>Available</a:t>
            </a:r>
            <a:r>
              <a:rPr lang="nb-NO" dirty="0"/>
              <a:t>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data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3717032"/>
            <a:ext cx="8675145" cy="296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519" y="1463910"/>
            <a:ext cx="2584393" cy="2023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585" y="1463911"/>
            <a:ext cx="2961220" cy="2023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val 1"/>
          <p:cNvSpPr/>
          <p:nvPr/>
        </p:nvSpPr>
        <p:spPr>
          <a:xfrm>
            <a:off x="8028384" y="4005064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8028384" y="6381328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0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EMEP data management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795320" cy="4392488"/>
          </a:xfrm>
        </p:spPr>
        <p:txBody>
          <a:bodyPr/>
          <a:lstStyle/>
          <a:p>
            <a:r>
              <a:rPr lang="en-US" dirty="0" smtClean="0"/>
              <a:t>Nearly any atmospheric variable is covered</a:t>
            </a:r>
          </a:p>
          <a:p>
            <a:pPr lvl="1"/>
            <a:r>
              <a:rPr lang="en-US" dirty="0" smtClean="0"/>
              <a:t>gases, particles, precipitation, reactive and long-lived</a:t>
            </a:r>
          </a:p>
          <a:p>
            <a:r>
              <a:rPr lang="en-US" dirty="0" smtClean="0"/>
              <a:t>In operation since 1972</a:t>
            </a:r>
          </a:p>
          <a:p>
            <a:r>
              <a:rPr lang="en-US" dirty="0" smtClean="0"/>
              <a:t>Mainly a </a:t>
            </a:r>
            <a:r>
              <a:rPr lang="en-US" b="1" dirty="0" smtClean="0">
                <a:solidFill>
                  <a:srgbClr val="FF0000"/>
                </a:solidFill>
              </a:rPr>
              <a:t>primary archive</a:t>
            </a:r>
          </a:p>
          <a:p>
            <a:r>
              <a:rPr lang="en-US" dirty="0" smtClean="0"/>
              <a:t>About 2500 + 3000 man hours per year (management + development)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764704"/>
            <a:ext cx="925252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Tasks of the EMEP Chemical Coordinating Centre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439248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Develop and coordinate the observation activities </a:t>
            </a:r>
            <a:r>
              <a:rPr lang="en-US" sz="2400" dirty="0" smtClean="0"/>
              <a:t>required to assess air pollution across the EMEP geographical domain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Secure and improve quality and representativeness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observations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Quality assurance and quality control of data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submitted by Parties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Archival and dissemination of observation data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associated meta-data.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Serve the interest of EMEP monitoring activities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with respect to relevant activities under other frameworks to ensure harmonization, efficient use of resources and multiple usage of data.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Assessment of data</a:t>
            </a:r>
            <a:r>
              <a:rPr lang="en-US" sz="2400" dirty="0" smtClean="0"/>
              <a:t> and provide information to stakeholders about results from monitoring activities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83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à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9666</TotalTime>
  <Words>887</Words>
  <Application>Microsoft Office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Comic Sans MS</vt:lpstr>
      <vt:lpstr>Tema de l'Office</vt:lpstr>
      <vt:lpstr>PowerPoint Presentation</vt:lpstr>
      <vt:lpstr>The main objective of EMEP</vt:lpstr>
      <vt:lpstr>About the network, EMEP</vt:lpstr>
      <vt:lpstr>PowerPoint Presentation</vt:lpstr>
      <vt:lpstr>PowerPoint Presentation</vt:lpstr>
      <vt:lpstr>PowerPoint Presentation</vt:lpstr>
      <vt:lpstr>Available  data</vt:lpstr>
      <vt:lpstr>EMEP data management</vt:lpstr>
      <vt:lpstr>Tasks of the EMEP Chemical Coordinating Centre</vt:lpstr>
      <vt:lpstr>Trends in sulphur in Europe</vt:lpstr>
      <vt:lpstr>EMEP Trend assessment ( to be published spring 2016):</vt:lpstr>
      <vt:lpstr>Communities</vt:lpstr>
      <vt:lpstr>Data policy and sustainability</vt:lpstr>
      <vt:lpstr>Financial mechanisms for EMEP</vt:lpstr>
      <vt:lpstr>Combining research funding with national budgets related to international conventions </vt:lpstr>
      <vt:lpstr>Research funding can by far be exceeding thoose of national environment agencies</vt:lpstr>
      <vt:lpstr>What is special with atmospheric composition observations</vt:lpstr>
      <vt:lpstr>Future directions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Ivette Serral</dc:creator>
  <cp:lastModifiedBy>Wenche Aas</cp:lastModifiedBy>
  <cp:revision>64</cp:revision>
  <dcterms:created xsi:type="dcterms:W3CDTF">2015-04-08T16:36:35Z</dcterms:created>
  <dcterms:modified xsi:type="dcterms:W3CDTF">2015-09-21T10:49:22Z</dcterms:modified>
</cp:coreProperties>
</file>