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9" r:id="rId2"/>
    <p:sldId id="263" r:id="rId3"/>
    <p:sldId id="266" r:id="rId4"/>
    <p:sldId id="302" r:id="rId5"/>
    <p:sldId id="264" r:id="rId6"/>
    <p:sldId id="265" r:id="rId7"/>
    <p:sldId id="267" r:id="rId8"/>
    <p:sldId id="270" r:id="rId9"/>
    <p:sldId id="271" r:id="rId10"/>
    <p:sldId id="272" r:id="rId11"/>
    <p:sldId id="273" r:id="rId12"/>
    <p:sldId id="274" r:id="rId13"/>
    <p:sldId id="275" r:id="rId14"/>
    <p:sldId id="284" r:id="rId15"/>
    <p:sldId id="289" r:id="rId16"/>
    <p:sldId id="290" r:id="rId17"/>
    <p:sldId id="298" r:id="rId18"/>
    <p:sldId id="299" r:id="rId19"/>
    <p:sldId id="300" r:id="rId20"/>
    <p:sldId id="301" r:id="rId21"/>
    <p:sldId id="291" r:id="rId22"/>
    <p:sldId id="276" r:id="rId23"/>
    <p:sldId id="277" r:id="rId24"/>
    <p:sldId id="278" r:id="rId25"/>
    <p:sldId id="279" r:id="rId26"/>
    <p:sldId id="280" r:id="rId27"/>
    <p:sldId id="281" r:id="rId28"/>
    <p:sldId id="282" r:id="rId29"/>
    <p:sldId id="293" r:id="rId30"/>
    <p:sldId id="262" r:id="rId31"/>
    <p:sldId id="297" r:id="rId32"/>
    <p:sldId id="296" r:id="rId33"/>
    <p:sldId id="292" r:id="rId34"/>
  </p:sldIdLst>
  <p:sldSz cx="9144000" cy="6858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7A"/>
    <a:srgbClr val="90ADE0"/>
    <a:srgbClr val="E1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14" y="-5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9496"/>
    </p:cViewPr>
  </p:sorterViewPr>
  <p:notesViewPr>
    <p:cSldViewPr>
      <p:cViewPr varScale="1">
        <p:scale>
          <a:sx n="60" d="100"/>
          <a:sy n="60" d="100"/>
        </p:scale>
        <p:origin x="-3318"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6T13:18:28.771" idx="2">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8-06T13:18:28.771" idx="4">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8-06T13:18:28.771" idx="5">
    <p:pos x="5685" y="636"/>
    <p:text>Please, try to answer as much questions as you can...
We will gather all these answers to better focus the discussion among networks when writing the report from the workshop. Also to ease discussion during the workshop.</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D752CFBB-2AE0-4AB0-96B1-B5AC2990DFA9}" type="datetimeFigureOut">
              <a:rPr lang="ca-ES" smtClean="0"/>
              <a:pPr/>
              <a:t>20/09/2015</a:t>
            </a:fld>
            <a:endParaRPr lang="ca-ES" dirty="0"/>
          </a:p>
        </p:txBody>
      </p:sp>
      <p:sp>
        <p:nvSpPr>
          <p:cNvPr id="4" name="Contenidor de peu de pàgina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5" name="Contenidor de número de diapositiva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BD5B466F-2CD0-4192-82B6-BA2C3E70A01A}" type="slidenum">
              <a:rPr lang="ca-ES" smtClean="0"/>
              <a:pPr/>
              <a:t>‹#›</a:t>
            </a:fld>
            <a:endParaRPr lang="ca-ES" dirty="0"/>
          </a:p>
        </p:txBody>
      </p:sp>
    </p:spTree>
    <p:extLst>
      <p:ext uri="{BB962C8B-B14F-4D97-AF65-F5344CB8AC3E}">
        <p14:creationId xmlns:p14="http://schemas.microsoft.com/office/powerpoint/2010/main" val="1766968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9858F2E4-9B16-4549-A3A8-A0296B9B64C2}" type="datetimeFigureOut">
              <a:rPr lang="ca-ES" smtClean="0"/>
              <a:pPr/>
              <a:t>20/09/2015</a:t>
            </a:fld>
            <a:endParaRPr lang="ca-ES" dirty="0"/>
          </a:p>
        </p:txBody>
      </p:sp>
      <p:sp>
        <p:nvSpPr>
          <p:cNvPr id="4" name="Contenidor d'imatge d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ca-ES" dirty="0"/>
          </a:p>
        </p:txBody>
      </p:sp>
      <p:sp>
        <p:nvSpPr>
          <p:cNvPr id="5" name="Contenidor de notes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7" name="Contenidor de número de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FF5B015D-B3B7-4963-BD5B-E3D7315FBFBD}" type="slidenum">
              <a:rPr lang="ca-ES" smtClean="0"/>
              <a:pPr/>
              <a:t>‹#›</a:t>
            </a:fld>
            <a:endParaRPr lang="ca-ES" dirty="0"/>
          </a:p>
        </p:txBody>
      </p:sp>
    </p:spTree>
    <p:extLst>
      <p:ext uri="{BB962C8B-B14F-4D97-AF65-F5344CB8AC3E}">
        <p14:creationId xmlns:p14="http://schemas.microsoft.com/office/powerpoint/2010/main" val="77705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604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p>
        </p:txBody>
      </p:sp>
      <p:sp>
        <p:nvSpPr>
          <p:cNvPr id="60420" name="Rectangle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Times New Roman" pitchFamily="18" charset="0"/>
              </a:defRPr>
            </a:lvl1pPr>
            <a:lvl2pPr marL="804243" indent="-309324" eaLnBrk="0" hangingPunct="0">
              <a:defRPr sz="2600" b="1">
                <a:solidFill>
                  <a:schemeClr val="tx1"/>
                </a:solidFill>
                <a:latin typeface="Times New Roman" pitchFamily="18" charset="0"/>
              </a:defRPr>
            </a:lvl2pPr>
            <a:lvl3pPr marL="1237298" indent="-247460" eaLnBrk="0" hangingPunct="0">
              <a:defRPr sz="2600" b="1">
                <a:solidFill>
                  <a:schemeClr val="tx1"/>
                </a:solidFill>
                <a:latin typeface="Times New Roman" pitchFamily="18" charset="0"/>
              </a:defRPr>
            </a:lvl3pPr>
            <a:lvl4pPr marL="1732217" indent="-247460" eaLnBrk="0" hangingPunct="0">
              <a:defRPr sz="2600" b="1">
                <a:solidFill>
                  <a:schemeClr val="tx1"/>
                </a:solidFill>
                <a:latin typeface="Times New Roman" pitchFamily="18" charset="0"/>
              </a:defRPr>
            </a:lvl4pPr>
            <a:lvl5pPr marL="2227136" indent="-247460" eaLnBrk="0" hangingPunct="0">
              <a:defRPr sz="2600" b="1">
                <a:solidFill>
                  <a:schemeClr val="tx1"/>
                </a:solidFill>
                <a:latin typeface="Times New Roman" pitchFamily="18" charset="0"/>
              </a:defRPr>
            </a:lvl5pPr>
            <a:lvl6pPr marL="2722055" indent="-247460" algn="ctr" eaLnBrk="0" fontAlgn="base" hangingPunct="0">
              <a:spcBef>
                <a:spcPct val="0"/>
              </a:spcBef>
              <a:spcAft>
                <a:spcPct val="0"/>
              </a:spcAft>
              <a:defRPr sz="2600" b="1">
                <a:solidFill>
                  <a:schemeClr val="tx1"/>
                </a:solidFill>
                <a:latin typeface="Times New Roman" pitchFamily="18" charset="0"/>
              </a:defRPr>
            </a:lvl6pPr>
            <a:lvl7pPr marL="3216974" indent="-247460" algn="ctr" eaLnBrk="0" fontAlgn="base" hangingPunct="0">
              <a:spcBef>
                <a:spcPct val="0"/>
              </a:spcBef>
              <a:spcAft>
                <a:spcPct val="0"/>
              </a:spcAft>
              <a:defRPr sz="2600" b="1">
                <a:solidFill>
                  <a:schemeClr val="tx1"/>
                </a:solidFill>
                <a:latin typeface="Times New Roman" pitchFamily="18" charset="0"/>
              </a:defRPr>
            </a:lvl7pPr>
            <a:lvl8pPr marL="3711893" indent="-247460" algn="ctr" eaLnBrk="0" fontAlgn="base" hangingPunct="0">
              <a:spcBef>
                <a:spcPct val="0"/>
              </a:spcBef>
              <a:spcAft>
                <a:spcPct val="0"/>
              </a:spcAft>
              <a:defRPr sz="2600" b="1">
                <a:solidFill>
                  <a:schemeClr val="tx1"/>
                </a:solidFill>
                <a:latin typeface="Times New Roman" pitchFamily="18" charset="0"/>
              </a:defRPr>
            </a:lvl8pPr>
            <a:lvl9pPr marL="4206812" indent="-247460" algn="ctr" eaLnBrk="0" fontAlgn="base" hangingPunct="0">
              <a:spcBef>
                <a:spcPct val="0"/>
              </a:spcBef>
              <a:spcAft>
                <a:spcPct val="0"/>
              </a:spcAft>
              <a:defRPr sz="2600" b="1">
                <a:solidFill>
                  <a:schemeClr val="tx1"/>
                </a:solidFill>
                <a:latin typeface="Times New Roman" pitchFamily="18" charset="0"/>
              </a:defRPr>
            </a:lvl9pPr>
          </a:lstStyle>
          <a:p>
            <a:pPr eaLnBrk="1" hangingPunct="1"/>
            <a:fld id="{CC6D1A10-928E-4E7A-9D71-A6F98FCA7E8E}" type="datetime1">
              <a:rPr lang="en-US" altLang="en-US" sz="1300" b="0"/>
              <a:pPr eaLnBrk="1" hangingPunct="1"/>
              <a:t>20-Sep-15</a:t>
            </a:fld>
            <a:endParaRPr lang="en-US" altLang="en-US" sz="1300" b="0"/>
          </a:p>
        </p:txBody>
      </p:sp>
      <p:sp>
        <p:nvSpPr>
          <p:cNvPr id="60421" name="Rectangle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Times New Roman" pitchFamily="18" charset="0"/>
              </a:defRPr>
            </a:lvl1pPr>
            <a:lvl2pPr marL="804243" indent="-309324" eaLnBrk="0" hangingPunct="0">
              <a:defRPr sz="2600" b="1">
                <a:solidFill>
                  <a:schemeClr val="tx1"/>
                </a:solidFill>
                <a:latin typeface="Times New Roman" pitchFamily="18" charset="0"/>
              </a:defRPr>
            </a:lvl2pPr>
            <a:lvl3pPr marL="1237298" indent="-247460" eaLnBrk="0" hangingPunct="0">
              <a:defRPr sz="2600" b="1">
                <a:solidFill>
                  <a:schemeClr val="tx1"/>
                </a:solidFill>
                <a:latin typeface="Times New Roman" pitchFamily="18" charset="0"/>
              </a:defRPr>
            </a:lvl3pPr>
            <a:lvl4pPr marL="1732217" indent="-247460" eaLnBrk="0" hangingPunct="0">
              <a:defRPr sz="2600" b="1">
                <a:solidFill>
                  <a:schemeClr val="tx1"/>
                </a:solidFill>
                <a:latin typeface="Times New Roman" pitchFamily="18" charset="0"/>
              </a:defRPr>
            </a:lvl4pPr>
            <a:lvl5pPr marL="2227136" indent="-247460" eaLnBrk="0" hangingPunct="0">
              <a:defRPr sz="2600" b="1">
                <a:solidFill>
                  <a:schemeClr val="tx1"/>
                </a:solidFill>
                <a:latin typeface="Times New Roman" pitchFamily="18" charset="0"/>
              </a:defRPr>
            </a:lvl5pPr>
            <a:lvl6pPr marL="2722055" indent="-247460" algn="ctr" eaLnBrk="0" fontAlgn="base" hangingPunct="0">
              <a:spcBef>
                <a:spcPct val="0"/>
              </a:spcBef>
              <a:spcAft>
                <a:spcPct val="0"/>
              </a:spcAft>
              <a:defRPr sz="2600" b="1">
                <a:solidFill>
                  <a:schemeClr val="tx1"/>
                </a:solidFill>
                <a:latin typeface="Times New Roman" pitchFamily="18" charset="0"/>
              </a:defRPr>
            </a:lvl6pPr>
            <a:lvl7pPr marL="3216974" indent="-247460" algn="ctr" eaLnBrk="0" fontAlgn="base" hangingPunct="0">
              <a:spcBef>
                <a:spcPct val="0"/>
              </a:spcBef>
              <a:spcAft>
                <a:spcPct val="0"/>
              </a:spcAft>
              <a:defRPr sz="2600" b="1">
                <a:solidFill>
                  <a:schemeClr val="tx1"/>
                </a:solidFill>
                <a:latin typeface="Times New Roman" pitchFamily="18" charset="0"/>
              </a:defRPr>
            </a:lvl7pPr>
            <a:lvl8pPr marL="3711893" indent="-247460" algn="ctr" eaLnBrk="0" fontAlgn="base" hangingPunct="0">
              <a:spcBef>
                <a:spcPct val="0"/>
              </a:spcBef>
              <a:spcAft>
                <a:spcPct val="0"/>
              </a:spcAft>
              <a:defRPr sz="2600" b="1">
                <a:solidFill>
                  <a:schemeClr val="tx1"/>
                </a:solidFill>
                <a:latin typeface="Times New Roman" pitchFamily="18" charset="0"/>
              </a:defRPr>
            </a:lvl8pPr>
            <a:lvl9pPr marL="4206812" indent="-247460" algn="ctr" eaLnBrk="0" fontAlgn="base" hangingPunct="0">
              <a:spcBef>
                <a:spcPct val="0"/>
              </a:spcBef>
              <a:spcAft>
                <a:spcPct val="0"/>
              </a:spcAft>
              <a:defRPr sz="2600" b="1">
                <a:solidFill>
                  <a:schemeClr val="tx1"/>
                </a:solidFill>
                <a:latin typeface="Times New Roman" pitchFamily="18" charset="0"/>
              </a:defRPr>
            </a:lvl9pPr>
          </a:lstStyle>
          <a:p>
            <a:pPr eaLnBrk="1" hangingPunct="1"/>
            <a:endParaRPr lang="nl-BE" altLang="en-US" sz="1300" b="0"/>
          </a:p>
        </p:txBody>
      </p:sp>
      <p:sp>
        <p:nvSpPr>
          <p:cNvPr id="60422" name="Rectangl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Times New Roman" pitchFamily="18" charset="0"/>
              </a:defRPr>
            </a:lvl1pPr>
            <a:lvl2pPr marL="804243" indent="-309324" eaLnBrk="0" hangingPunct="0">
              <a:defRPr sz="2600" b="1">
                <a:solidFill>
                  <a:schemeClr val="tx1"/>
                </a:solidFill>
                <a:latin typeface="Times New Roman" pitchFamily="18" charset="0"/>
              </a:defRPr>
            </a:lvl2pPr>
            <a:lvl3pPr marL="1237298" indent="-247460" eaLnBrk="0" hangingPunct="0">
              <a:defRPr sz="2600" b="1">
                <a:solidFill>
                  <a:schemeClr val="tx1"/>
                </a:solidFill>
                <a:latin typeface="Times New Roman" pitchFamily="18" charset="0"/>
              </a:defRPr>
            </a:lvl3pPr>
            <a:lvl4pPr marL="1732217" indent="-247460" eaLnBrk="0" hangingPunct="0">
              <a:defRPr sz="2600" b="1">
                <a:solidFill>
                  <a:schemeClr val="tx1"/>
                </a:solidFill>
                <a:latin typeface="Times New Roman" pitchFamily="18" charset="0"/>
              </a:defRPr>
            </a:lvl4pPr>
            <a:lvl5pPr marL="2227136" indent="-247460" eaLnBrk="0" hangingPunct="0">
              <a:defRPr sz="2600" b="1">
                <a:solidFill>
                  <a:schemeClr val="tx1"/>
                </a:solidFill>
                <a:latin typeface="Times New Roman" pitchFamily="18" charset="0"/>
              </a:defRPr>
            </a:lvl5pPr>
            <a:lvl6pPr marL="2722055" indent="-247460" algn="ctr" eaLnBrk="0" fontAlgn="base" hangingPunct="0">
              <a:spcBef>
                <a:spcPct val="0"/>
              </a:spcBef>
              <a:spcAft>
                <a:spcPct val="0"/>
              </a:spcAft>
              <a:defRPr sz="2600" b="1">
                <a:solidFill>
                  <a:schemeClr val="tx1"/>
                </a:solidFill>
                <a:latin typeface="Times New Roman" pitchFamily="18" charset="0"/>
              </a:defRPr>
            </a:lvl6pPr>
            <a:lvl7pPr marL="3216974" indent="-247460" algn="ctr" eaLnBrk="0" fontAlgn="base" hangingPunct="0">
              <a:spcBef>
                <a:spcPct val="0"/>
              </a:spcBef>
              <a:spcAft>
                <a:spcPct val="0"/>
              </a:spcAft>
              <a:defRPr sz="2600" b="1">
                <a:solidFill>
                  <a:schemeClr val="tx1"/>
                </a:solidFill>
                <a:latin typeface="Times New Roman" pitchFamily="18" charset="0"/>
              </a:defRPr>
            </a:lvl7pPr>
            <a:lvl8pPr marL="3711893" indent="-247460" algn="ctr" eaLnBrk="0" fontAlgn="base" hangingPunct="0">
              <a:spcBef>
                <a:spcPct val="0"/>
              </a:spcBef>
              <a:spcAft>
                <a:spcPct val="0"/>
              </a:spcAft>
              <a:defRPr sz="2600" b="1">
                <a:solidFill>
                  <a:schemeClr val="tx1"/>
                </a:solidFill>
                <a:latin typeface="Times New Roman" pitchFamily="18" charset="0"/>
              </a:defRPr>
            </a:lvl8pPr>
            <a:lvl9pPr marL="4206812" indent="-247460" algn="ctr" eaLnBrk="0" fontAlgn="base" hangingPunct="0">
              <a:spcBef>
                <a:spcPct val="0"/>
              </a:spcBef>
              <a:spcAft>
                <a:spcPct val="0"/>
              </a:spcAft>
              <a:defRPr sz="2600" b="1">
                <a:solidFill>
                  <a:schemeClr val="tx1"/>
                </a:solidFill>
                <a:latin typeface="Times New Roman" pitchFamily="18" charset="0"/>
              </a:defRPr>
            </a:lvl9pPr>
          </a:lstStyle>
          <a:p>
            <a:pPr eaLnBrk="1" hangingPunct="1"/>
            <a:fld id="{7D79F554-7598-4F54-AEB1-827B1B1DF0EB}" type="slidenum">
              <a:rPr lang="en-US" altLang="en-US" sz="1300" b="0"/>
              <a:pPr eaLnBrk="1" hangingPunct="1"/>
              <a:t>7</a:t>
            </a:fld>
            <a:endParaRPr lang="en-US" altLang="en-US" sz="1300" b="0"/>
          </a:p>
        </p:txBody>
      </p:sp>
      <p:sp>
        <p:nvSpPr>
          <p:cNvPr id="60423" name="Rectangle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Times New Roman" pitchFamily="18" charset="0"/>
              </a:defRPr>
            </a:lvl1pPr>
            <a:lvl2pPr marL="804243" indent="-309324" eaLnBrk="0" hangingPunct="0">
              <a:defRPr sz="2600" b="1">
                <a:solidFill>
                  <a:schemeClr val="tx1"/>
                </a:solidFill>
                <a:latin typeface="Times New Roman" pitchFamily="18" charset="0"/>
              </a:defRPr>
            </a:lvl2pPr>
            <a:lvl3pPr marL="1237298" indent="-247460" eaLnBrk="0" hangingPunct="0">
              <a:defRPr sz="2600" b="1">
                <a:solidFill>
                  <a:schemeClr val="tx1"/>
                </a:solidFill>
                <a:latin typeface="Times New Roman" pitchFamily="18" charset="0"/>
              </a:defRPr>
            </a:lvl3pPr>
            <a:lvl4pPr marL="1732217" indent="-247460" eaLnBrk="0" hangingPunct="0">
              <a:defRPr sz="2600" b="1">
                <a:solidFill>
                  <a:schemeClr val="tx1"/>
                </a:solidFill>
                <a:latin typeface="Times New Roman" pitchFamily="18" charset="0"/>
              </a:defRPr>
            </a:lvl4pPr>
            <a:lvl5pPr marL="2227136" indent="-247460" eaLnBrk="0" hangingPunct="0">
              <a:defRPr sz="2600" b="1">
                <a:solidFill>
                  <a:schemeClr val="tx1"/>
                </a:solidFill>
                <a:latin typeface="Times New Roman" pitchFamily="18" charset="0"/>
              </a:defRPr>
            </a:lvl5pPr>
            <a:lvl6pPr marL="2722055" indent="-247460" algn="ctr" eaLnBrk="0" fontAlgn="base" hangingPunct="0">
              <a:spcBef>
                <a:spcPct val="0"/>
              </a:spcBef>
              <a:spcAft>
                <a:spcPct val="0"/>
              </a:spcAft>
              <a:defRPr sz="2600" b="1">
                <a:solidFill>
                  <a:schemeClr val="tx1"/>
                </a:solidFill>
                <a:latin typeface="Times New Roman" pitchFamily="18" charset="0"/>
              </a:defRPr>
            </a:lvl6pPr>
            <a:lvl7pPr marL="3216974" indent="-247460" algn="ctr" eaLnBrk="0" fontAlgn="base" hangingPunct="0">
              <a:spcBef>
                <a:spcPct val="0"/>
              </a:spcBef>
              <a:spcAft>
                <a:spcPct val="0"/>
              </a:spcAft>
              <a:defRPr sz="2600" b="1">
                <a:solidFill>
                  <a:schemeClr val="tx1"/>
                </a:solidFill>
                <a:latin typeface="Times New Roman" pitchFamily="18" charset="0"/>
              </a:defRPr>
            </a:lvl7pPr>
            <a:lvl8pPr marL="3711893" indent="-247460" algn="ctr" eaLnBrk="0" fontAlgn="base" hangingPunct="0">
              <a:spcBef>
                <a:spcPct val="0"/>
              </a:spcBef>
              <a:spcAft>
                <a:spcPct val="0"/>
              </a:spcAft>
              <a:defRPr sz="2600" b="1">
                <a:solidFill>
                  <a:schemeClr val="tx1"/>
                </a:solidFill>
                <a:latin typeface="Times New Roman" pitchFamily="18" charset="0"/>
              </a:defRPr>
            </a:lvl8pPr>
            <a:lvl9pPr marL="4206812" indent="-247460" algn="ctr" eaLnBrk="0" fontAlgn="base" hangingPunct="0">
              <a:spcBef>
                <a:spcPct val="0"/>
              </a:spcBef>
              <a:spcAft>
                <a:spcPct val="0"/>
              </a:spcAft>
              <a:defRPr sz="2600" b="1">
                <a:solidFill>
                  <a:schemeClr val="tx1"/>
                </a:solidFill>
                <a:latin typeface="Times New Roman" pitchFamily="18" charset="0"/>
              </a:defRPr>
            </a:lvl9pPr>
          </a:lstStyle>
          <a:p>
            <a:pPr eaLnBrk="1" hangingPunct="1"/>
            <a:endParaRPr lang="nl-BE" altLang="en-US" sz="13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F5B015D-B3B7-4963-BD5B-E3D7315FBFBD}" type="slidenum">
              <a:rPr lang="ca-ES" smtClean="0"/>
              <a:pPr/>
              <a:t>17</a:t>
            </a:fld>
            <a:endParaRPr lang="ca-ES" dirty="0"/>
          </a:p>
        </p:txBody>
      </p:sp>
    </p:spTree>
    <p:extLst>
      <p:ext uri="{BB962C8B-B14F-4D97-AF65-F5344CB8AC3E}">
        <p14:creationId xmlns:p14="http://schemas.microsoft.com/office/powerpoint/2010/main" val="572061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5 Rectángulo"/>
          <p:cNvSpPr/>
          <p:nvPr userDrawn="1"/>
        </p:nvSpPr>
        <p:spPr>
          <a:xfrm>
            <a:off x="1598" y="687"/>
            <a:ext cx="9142402" cy="889187"/>
          </a:xfrm>
          <a:prstGeom prst="rect">
            <a:avLst/>
          </a:prstGeom>
          <a:ln/>
        </p:spPr>
        <p:style>
          <a:lnRef idx="2">
            <a:schemeClr val="accent5"/>
          </a:lnRef>
          <a:fillRef idx="1">
            <a:schemeClr val="lt1"/>
          </a:fillRef>
          <a:effectRef idx="0">
            <a:schemeClr val="accent5"/>
          </a:effectRef>
          <a:fontRef idx="minor">
            <a:schemeClr val="dk1"/>
          </a:fontRef>
        </p:style>
        <p:txBody>
          <a:bodyPr wrap="square" lIns="118589" tIns="59294" rIns="118589" bIns="59294">
            <a:spAutoFit/>
          </a:bodyPr>
          <a:lstStyle/>
          <a:p>
            <a:pPr algn="ctr">
              <a:lnSpc>
                <a:spcPts val="1500"/>
              </a:lnSpc>
              <a:defRPr/>
            </a:pPr>
            <a:endParaRPr lang="en-US" sz="500" b="1" i="1" noProof="0" smtClean="0">
              <a:solidFill>
                <a:srgbClr val="00897A"/>
              </a:solidFill>
              <a:latin typeface="+mj-lt"/>
              <a:ea typeface="ＭＳ Ｐゴシック" pitchFamily="34" charset="-128"/>
            </a:endParaRPr>
          </a:p>
          <a:p>
            <a:pPr algn="l">
              <a:lnSpc>
                <a:spcPts val="1500"/>
              </a:lnSpc>
              <a:defRPr/>
            </a:pPr>
            <a:r>
              <a:rPr lang="en-US" sz="1600" b="1" i="1" noProof="0" smtClean="0">
                <a:solidFill>
                  <a:srgbClr val="00897A"/>
                </a:solidFill>
                <a:latin typeface="+mj-lt"/>
                <a:ea typeface="ＭＳ Ｐゴシック" pitchFamily="34" charset="-128"/>
              </a:rPr>
              <a:t>			</a:t>
            </a:r>
            <a:r>
              <a:rPr lang="en-US" sz="1800" b="1" i="1" noProof="0" smtClean="0">
                <a:solidFill>
                  <a:srgbClr val="00897A"/>
                </a:solidFill>
                <a:latin typeface="+mj-lt"/>
                <a:ea typeface="ＭＳ Ｐゴシック" pitchFamily="34" charset="-128"/>
              </a:rPr>
              <a:t>ENEON first workshop</a:t>
            </a:r>
            <a:r>
              <a:rPr lang="en-US" sz="1200" b="1" i="1" noProof="0" smtClean="0">
                <a:solidFill>
                  <a:srgbClr val="00897A"/>
                </a:solidFill>
                <a:latin typeface="+mj-lt"/>
                <a:ea typeface="ＭＳ Ｐゴシック" pitchFamily="34" charset="-128"/>
              </a:rPr>
              <a:t> </a:t>
            </a:r>
          </a:p>
          <a:p>
            <a:pPr algn="l">
              <a:lnSpc>
                <a:spcPts val="1500"/>
              </a:lnSpc>
              <a:defRPr/>
            </a:pPr>
            <a:r>
              <a:rPr lang="en-US" sz="1200" b="1" i="1" noProof="0" smtClean="0">
                <a:solidFill>
                  <a:srgbClr val="00897A"/>
                </a:solidFill>
                <a:latin typeface="+mj-lt"/>
                <a:ea typeface="ＭＳ Ｐゴシック" pitchFamily="34" charset="-128"/>
              </a:rPr>
              <a:t>			</a:t>
            </a:r>
            <a:r>
              <a:rPr lang="en-US" sz="1400" b="1" i="1" noProof="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noProof="0" smtClean="0">
                <a:solidFill>
                  <a:srgbClr val="00897A"/>
                </a:solidFill>
                <a:latin typeface="+mj-lt"/>
                <a:ea typeface="ＭＳ Ｐゴシック" pitchFamily="34" charset="-128"/>
              </a:rPr>
              <a:t>			</a:t>
            </a:r>
            <a:r>
              <a:rPr lang="en-US" sz="1400" b="0" i="1" noProof="0" smtClean="0">
                <a:solidFill>
                  <a:srgbClr val="00897A"/>
                </a:solidFill>
                <a:latin typeface="+mj-lt"/>
                <a:ea typeface="ＭＳ Ｐゴシック" pitchFamily="34" charset="-128"/>
              </a:rPr>
              <a:t>21-22</a:t>
            </a:r>
            <a:r>
              <a:rPr lang="en-US" sz="1400" b="0" i="1" baseline="0" noProof="0" smtClean="0">
                <a:solidFill>
                  <a:srgbClr val="00897A"/>
                </a:solidFill>
                <a:latin typeface="+mj-lt"/>
                <a:ea typeface="ＭＳ Ｐゴシック" pitchFamily="34" charset="-128"/>
              </a:rPr>
              <a:t> September, Paris</a:t>
            </a:r>
            <a:endParaRPr lang="en-US" sz="1200" b="0" noProof="0">
              <a:solidFill>
                <a:srgbClr val="2B4C6E"/>
              </a:solidFill>
              <a:latin typeface="+mj-lt"/>
              <a:ea typeface="ＭＳ Ｐゴシック" pitchFamily="34" charset="-128"/>
            </a:endParaRPr>
          </a:p>
        </p:txBody>
      </p:sp>
      <p:pic>
        <p:nvPicPr>
          <p:cNvPr id="12" name="Picture 17" descr="\\joanma\www\projectes\eneon\IMG\EC.gif"/>
          <p:cNvPicPr>
            <a:picLocks noChangeAspect="1" noChangeArrowheads="1"/>
          </p:cNvPicPr>
          <p:nvPr userDrawn="1"/>
        </p:nvPicPr>
        <p:blipFill>
          <a:blip r:embed="rId2" cstate="print"/>
          <a:srcRect/>
          <a:stretch>
            <a:fillRect/>
          </a:stretch>
        </p:blipFill>
        <p:spPr bwMode="auto">
          <a:xfrm>
            <a:off x="8314100" y="2"/>
            <a:ext cx="829897" cy="548678"/>
          </a:xfrm>
          <a:prstGeom prst="rect">
            <a:avLst/>
          </a:prstGeom>
          <a:noFill/>
          <a:ln w="9525">
            <a:noFill/>
            <a:miter lim="800000"/>
            <a:headEnd/>
            <a:tailEnd/>
          </a:ln>
        </p:spPr>
      </p:pic>
      <p:pic>
        <p:nvPicPr>
          <p:cNvPr id="18" name="Picture 26" descr="ConnectinGEO"/>
          <p:cNvPicPr>
            <a:picLocks noChangeAspect="1" noChangeArrowheads="1"/>
          </p:cNvPicPr>
          <p:nvPr userDrawn="1"/>
        </p:nvPicPr>
        <p:blipFill>
          <a:blip r:embed="rId3" cstate="print"/>
          <a:srcRect/>
          <a:stretch>
            <a:fillRect/>
          </a:stretch>
        </p:blipFill>
        <p:spPr bwMode="auto">
          <a:xfrm>
            <a:off x="5952785" y="47500"/>
            <a:ext cx="2195774" cy="330740"/>
          </a:xfrm>
          <a:prstGeom prst="rect">
            <a:avLst/>
          </a:prstGeom>
          <a:noFill/>
        </p:spPr>
      </p:pic>
      <p:pic>
        <p:nvPicPr>
          <p:cNvPr id="7" name="Picture 16" descr="P:\2015_ConnectinGEO\Dissemination\_Logos\LogoENEON.png"/>
          <p:cNvPicPr>
            <a:picLocks noChangeAspect="1" noChangeArrowheads="1"/>
          </p:cNvPicPr>
          <p:nvPr userDrawn="1"/>
        </p:nvPicPr>
        <p:blipFill>
          <a:blip r:embed="rId4" cstate="print"/>
          <a:srcRect l="14771" t="23463" r="14688" b="1459"/>
          <a:stretch>
            <a:fillRect/>
          </a:stretch>
        </p:blipFill>
        <p:spPr bwMode="auto">
          <a:xfrm>
            <a:off x="47501" y="-11875"/>
            <a:ext cx="2423634" cy="879930"/>
          </a:xfrm>
          <a:prstGeom prst="rect">
            <a:avLst/>
          </a:prstGeom>
          <a:noFill/>
          <a:ln w="9525">
            <a:noFill/>
            <a:miter lim="800000"/>
            <a:headEnd/>
            <a:tailEnd/>
          </a:ln>
        </p:spPr>
      </p:pic>
      <p:cxnSp>
        <p:nvCxnSpPr>
          <p:cNvPr id="20" name="Connector recte 19"/>
          <p:cNvCxnSpPr/>
          <p:nvPr userDrawn="1"/>
        </p:nvCxnSpPr>
        <p:spPr>
          <a:xfrm>
            <a:off x="0" y="896845"/>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a:xfrm>
            <a:off x="304800" y="1371600"/>
            <a:ext cx="8686800" cy="452596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24"/>
          <p:cNvSpPr>
            <a:spLocks noGrp="1"/>
          </p:cNvSpPr>
          <p:nvPr>
            <p:ph type="dt" sz="half" idx="10"/>
          </p:nvPr>
        </p:nvSpPr>
        <p:spPr>
          <a:xfrm rot="16200000">
            <a:off x="7551351" y="3855720"/>
            <a:ext cx="2438399" cy="365760"/>
          </a:xfrm>
          <a:prstGeom prst="rect">
            <a:avLst/>
          </a:prstGeom>
        </p:spPr>
        <p:txBody>
          <a:bodyPr/>
          <a:lstStyle>
            <a:lvl1pPr>
              <a:defRPr/>
            </a:lvl1pPr>
          </a:lstStyle>
          <a:p>
            <a:fld id="{C1395EDB-8228-45D7-B16D-566E1B31E05A}" type="datetimeFigureOut">
              <a:rPr lang="fr-FR" smtClean="0"/>
              <a:t>20/09/2015</a:t>
            </a:fld>
            <a:endParaRPr lang="fr-FR"/>
          </a:p>
        </p:txBody>
      </p:sp>
      <p:sp>
        <p:nvSpPr>
          <p:cNvPr id="9" name="Footer Placeholder 18"/>
          <p:cNvSpPr>
            <a:spLocks noGrp="1"/>
          </p:cNvSpPr>
          <p:nvPr>
            <p:ph type="ftr" sz="quarter" idx="11"/>
          </p:nvPr>
        </p:nvSpPr>
        <p:spPr>
          <a:xfrm>
            <a:off x="3581400" y="76200"/>
            <a:ext cx="2895600" cy="288925"/>
          </a:xfrm>
          <a:prstGeom prst="rect">
            <a:avLst/>
          </a:prstGeom>
        </p:spPr>
        <p:txBody>
          <a:bodyPr/>
          <a:lstStyle>
            <a:lvl1pPr>
              <a:defRPr/>
            </a:lvl1pPr>
          </a:lstStyle>
          <a:p>
            <a:endParaRPr lang="fr-FR"/>
          </a:p>
        </p:txBody>
      </p:sp>
      <p:sp>
        <p:nvSpPr>
          <p:cNvPr id="10" name="Slide Number Placeholder 15"/>
          <p:cNvSpPr>
            <a:spLocks noGrp="1"/>
          </p:cNvSpPr>
          <p:nvPr>
            <p:ph type="sldNum" sz="quarter" idx="12"/>
          </p:nvPr>
        </p:nvSpPr>
        <p:spPr>
          <a:xfrm>
            <a:off x="8229600" y="6473825"/>
            <a:ext cx="758825" cy="247650"/>
          </a:xfrm>
          <a:prstGeom prst="bracketPair">
            <a:avLst>
              <a:gd name="adj" fmla="val 17949"/>
            </a:avLst>
          </a:prstGeom>
        </p:spPr>
        <p:txBody>
          <a:bodyPr/>
          <a:lstStyle>
            <a:lvl1pPr>
              <a:defRPr/>
            </a:lvl1pPr>
          </a:lstStyle>
          <a:p>
            <a:fld id="{9D0104B9-6D95-4C75-8871-F9BE230D3351}" type="slidenum">
              <a:rPr lang="fr-FR" smtClean="0"/>
              <a:t>‹#›</a:t>
            </a:fld>
            <a:endParaRPr lang="fr-FR"/>
          </a:p>
        </p:txBody>
      </p:sp>
      <p:pic>
        <p:nvPicPr>
          <p:cNvPr id="12" name="Picture 11" descr="euref.jpg"/>
          <p:cNvPicPr>
            <a:picLocks noChangeAspect="1"/>
          </p:cNvPicPr>
          <p:nvPr userDrawn="1"/>
        </p:nvPicPr>
        <p:blipFill>
          <a:blip r:embed="rId2" cstate="print"/>
          <a:stretch>
            <a:fillRect/>
          </a:stretch>
        </p:blipFill>
        <p:spPr>
          <a:xfrm>
            <a:off x="8534400" y="5562600"/>
            <a:ext cx="533400" cy="533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7373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idx="1"/>
          </p:nvPr>
        </p:nvSpPr>
        <p:spPr/>
        <p:txBody>
          <a:body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8" name="Contenidor de peu de pàgina 7"/>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9" name="Contenidor de número de diapositiva 8"/>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4" name="Contenidor de peu de pàgina 3"/>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5" name="Contenidor de número de diapositiva 4"/>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3" name="Contenidor de peu de pàgina 2"/>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4" name="Contenidor de número de diapositiva 3"/>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20-Sep-15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989856"/>
            <a:ext cx="8229600" cy="1143000"/>
          </a:xfrm>
          <a:prstGeom prst="rect">
            <a:avLst/>
          </a:prstGeom>
        </p:spPr>
        <p:txBody>
          <a:bodyPr vert="horz" lIns="91440" tIns="45720" rIns="91440" bIns="45720" rtlCol="0" anchor="ctr">
            <a:normAutofit/>
          </a:bodyPr>
          <a:lstStyle/>
          <a:p>
            <a:r>
              <a:rPr lang="en-GB" noProof="0" smtClean="0"/>
              <a:t>Feu clic aquí per editar l'estil</a:t>
            </a:r>
            <a:endParaRPr lang="en-GB" noProof="0"/>
          </a:p>
        </p:txBody>
      </p:sp>
      <p:sp>
        <p:nvSpPr>
          <p:cNvPr id="3" name="Contenidor de text 2"/>
          <p:cNvSpPr>
            <a:spLocks noGrp="1"/>
          </p:cNvSpPr>
          <p:nvPr>
            <p:ph type="body" idx="1"/>
          </p:nvPr>
        </p:nvSpPr>
        <p:spPr>
          <a:xfrm>
            <a:off x="457200" y="2276872"/>
            <a:ext cx="8229600" cy="4392488"/>
          </a:xfrm>
          <a:prstGeom prst="rect">
            <a:avLst/>
          </a:prstGeom>
        </p:spPr>
        <p:txBody>
          <a:bodyPr vert="horz" lIns="91440" tIns="45720" rIns="91440" bIns="45720" rtlCol="0">
            <a:normAutofit/>
          </a:bodyPr>
          <a:lstStyle/>
          <a:p>
            <a:pPr lvl="0"/>
            <a:r>
              <a:rPr lang="en-GB" noProof="0" dirty="0" err="1" smtClean="0"/>
              <a:t>Feu</a:t>
            </a:r>
            <a:r>
              <a:rPr lang="en-GB" noProof="0" dirty="0" smtClean="0"/>
              <a:t>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a:p>
            <a:pPr lvl="4"/>
            <a:r>
              <a:rPr lang="en-GB" noProof="0" dirty="0" err="1" smtClean="0"/>
              <a:t>Cinquè</a:t>
            </a:r>
            <a:r>
              <a:rPr lang="en-GB" noProof="0" dirty="0" smtClean="0"/>
              <a:t> </a:t>
            </a:r>
            <a:r>
              <a:rPr lang="en-GB" noProof="0" dirty="0" err="1" smtClean="0"/>
              <a:t>nivell</a:t>
            </a:r>
            <a:endParaRPr lang="en-GB" noProof="0" dirty="0"/>
          </a:p>
        </p:txBody>
      </p:sp>
      <p:sp>
        <p:nvSpPr>
          <p:cNvPr id="12" name="5 Rectángulo"/>
          <p:cNvSpPr/>
          <p:nvPr/>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118589" tIns="59294" rIns="118589" bIns="59294">
            <a:spAutoFit/>
          </a:bodyPr>
          <a:lstStyle/>
          <a:p>
            <a:pPr algn="ctr">
              <a:lnSpc>
                <a:spcPts val="1500"/>
              </a:lnSpc>
              <a:defRPr/>
            </a:pPr>
            <a:endParaRPr lang="en-US" sz="500" b="1" i="1" dirty="0" smtClean="0">
              <a:solidFill>
                <a:srgbClr val="00897A"/>
              </a:solidFill>
              <a:latin typeface="+mj-lt"/>
              <a:ea typeface="ＭＳ Ｐゴシック" pitchFamily="34" charset="-128"/>
            </a:endParaRPr>
          </a:p>
          <a:p>
            <a:pPr algn="l">
              <a:lnSpc>
                <a:spcPts val="1500"/>
              </a:lnSpc>
              <a:defRPr/>
            </a:pPr>
            <a:r>
              <a:rPr lang="en-US" sz="1600" b="1" i="1" dirty="0" smtClean="0">
                <a:solidFill>
                  <a:srgbClr val="00897A"/>
                </a:solidFill>
                <a:latin typeface="+mj-lt"/>
                <a:ea typeface="ＭＳ Ｐゴシック" pitchFamily="34" charset="-128"/>
              </a:rPr>
              <a:t>			</a:t>
            </a:r>
            <a:r>
              <a:rPr lang="en-US" sz="1800" b="1" i="1" dirty="0" smtClean="0">
                <a:solidFill>
                  <a:srgbClr val="00897A"/>
                </a:solidFill>
                <a:latin typeface="+mj-lt"/>
                <a:ea typeface="ＭＳ Ｐゴシック" pitchFamily="34" charset="-128"/>
              </a:rPr>
              <a:t>ENEON first workshop</a:t>
            </a:r>
            <a:r>
              <a:rPr lang="en-US" sz="1200" b="1" i="1" dirty="0" smtClean="0">
                <a:solidFill>
                  <a:srgbClr val="00897A"/>
                </a:solidFill>
                <a:latin typeface="+mj-lt"/>
                <a:ea typeface="ＭＳ Ｐゴシック" pitchFamily="34" charset="-128"/>
              </a:rPr>
              <a:t> </a:t>
            </a:r>
          </a:p>
          <a:p>
            <a:pPr algn="l">
              <a:lnSpc>
                <a:spcPts val="1500"/>
              </a:lnSpc>
              <a:defRPr/>
            </a:pPr>
            <a:r>
              <a:rPr lang="en-US" sz="1200" b="1" i="1" dirty="0" smtClean="0">
                <a:solidFill>
                  <a:srgbClr val="00897A"/>
                </a:solidFill>
                <a:latin typeface="+mj-lt"/>
                <a:ea typeface="ＭＳ Ｐゴシック" pitchFamily="34" charset="-128"/>
              </a:rPr>
              <a:t>			</a:t>
            </a:r>
            <a:r>
              <a:rPr lang="en-US" sz="1400" b="1" i="1" dirty="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dirty="0" smtClean="0">
                <a:solidFill>
                  <a:srgbClr val="00897A"/>
                </a:solidFill>
                <a:latin typeface="+mj-lt"/>
                <a:ea typeface="ＭＳ Ｐゴシック" pitchFamily="34" charset="-128"/>
              </a:rPr>
              <a:t>			</a:t>
            </a:r>
            <a:r>
              <a:rPr lang="en-US" sz="1400" b="0" i="1" dirty="0" smtClean="0">
                <a:solidFill>
                  <a:srgbClr val="00897A"/>
                </a:solidFill>
                <a:latin typeface="+mj-lt"/>
                <a:ea typeface="ＭＳ Ｐゴシック" pitchFamily="34" charset="-128"/>
              </a:rPr>
              <a:t>21-22</a:t>
            </a:r>
            <a:r>
              <a:rPr lang="en-US" sz="1400" b="0" i="1" baseline="0" dirty="0" smtClean="0">
                <a:solidFill>
                  <a:srgbClr val="00897A"/>
                </a:solidFill>
                <a:latin typeface="+mj-lt"/>
                <a:ea typeface="ＭＳ Ｐゴシック" pitchFamily="34" charset="-128"/>
              </a:rPr>
              <a:t> September, Paris</a:t>
            </a:r>
            <a:endParaRPr lang="en-US" sz="1200" b="0" dirty="0">
              <a:solidFill>
                <a:srgbClr val="2B4C6E"/>
              </a:solidFill>
              <a:latin typeface="+mj-lt"/>
              <a:ea typeface="ＭＳ Ｐゴシック" pitchFamily="34" charset="-128"/>
            </a:endParaRPr>
          </a:p>
        </p:txBody>
      </p:sp>
      <p:pic>
        <p:nvPicPr>
          <p:cNvPr id="13" name="Picture 17" descr="\\joanma\www\projectes\eneon\IMG\EC.gif"/>
          <p:cNvPicPr>
            <a:picLocks noChangeAspect="1" noChangeArrowheads="1"/>
          </p:cNvPicPr>
          <p:nvPr/>
        </p:nvPicPr>
        <p:blipFill>
          <a:blip r:embed="rId14" cstate="print"/>
          <a:srcRect/>
          <a:stretch>
            <a:fillRect/>
          </a:stretch>
        </p:blipFill>
        <p:spPr bwMode="auto">
          <a:xfrm>
            <a:off x="8314100" y="2"/>
            <a:ext cx="829897" cy="548678"/>
          </a:xfrm>
          <a:prstGeom prst="rect">
            <a:avLst/>
          </a:prstGeom>
          <a:noFill/>
          <a:ln w="9525">
            <a:noFill/>
            <a:miter lim="800000"/>
            <a:headEnd/>
            <a:tailEnd/>
          </a:ln>
        </p:spPr>
      </p:pic>
      <p:pic>
        <p:nvPicPr>
          <p:cNvPr id="14" name="Picture 26" descr="ConnectinGEO"/>
          <p:cNvPicPr>
            <a:picLocks noChangeAspect="1" noChangeArrowheads="1"/>
          </p:cNvPicPr>
          <p:nvPr/>
        </p:nvPicPr>
        <p:blipFill>
          <a:blip r:embed="rId15" cstate="print"/>
          <a:srcRect/>
          <a:stretch>
            <a:fillRect/>
          </a:stretch>
        </p:blipFill>
        <p:spPr bwMode="auto">
          <a:xfrm>
            <a:off x="5952785" y="47500"/>
            <a:ext cx="2195774" cy="330740"/>
          </a:xfrm>
          <a:prstGeom prst="rect">
            <a:avLst/>
          </a:prstGeom>
          <a:noFill/>
        </p:spPr>
      </p:pic>
      <p:pic>
        <p:nvPicPr>
          <p:cNvPr id="15" name="Picture 16" descr="P:\2015_ConnectinGEO\Dissemination\_Logos\LogoENEON.png"/>
          <p:cNvPicPr>
            <a:picLocks noChangeAspect="1" noChangeArrowheads="1"/>
          </p:cNvPicPr>
          <p:nvPr/>
        </p:nvPicPr>
        <p:blipFill>
          <a:blip r:embed="rId16" cstate="print"/>
          <a:srcRect l="14771" t="23463" r="14688" b="1459"/>
          <a:stretch>
            <a:fillRect/>
          </a:stretch>
        </p:blipFill>
        <p:spPr bwMode="auto">
          <a:xfrm>
            <a:off x="47501" y="-11875"/>
            <a:ext cx="2423634" cy="8799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accent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epncb@oma.be" TargetMode="External"/><Relationship Id="rId2" Type="http://schemas.openxmlformats.org/officeDocument/2006/relationships/hyperlink" Target="http://www.epncb.oma.be/" TargetMode="External"/><Relationship Id="rId1" Type="http://schemas.openxmlformats.org/officeDocument/2006/relationships/slideLayout" Target="../slideLayouts/slideLayout2.xml"/><Relationship Id="rId4" Type="http://schemas.openxmlformats.org/officeDocument/2006/relationships/hyperlink" Target="mailto:C.Bruyninx@oma.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 15"/>
          <p:cNvGrpSpPr/>
          <p:nvPr/>
        </p:nvGrpSpPr>
        <p:grpSpPr>
          <a:xfrm>
            <a:off x="24983" y="5025051"/>
            <a:ext cx="9095396" cy="1800402"/>
            <a:chOff x="24983" y="5001301"/>
            <a:chExt cx="9095396" cy="1800402"/>
          </a:xfrm>
        </p:grpSpPr>
        <p:pic>
          <p:nvPicPr>
            <p:cNvPr id="4098" name="Picture 2" descr="http://www.eneon.net/imatgestop/03.jpg"/>
            <p:cNvPicPr>
              <a:picLocks noChangeArrowheads="1"/>
            </p:cNvPicPr>
            <p:nvPr/>
          </p:nvPicPr>
          <p:blipFill>
            <a:blip r:embed="rId2" cstate="print"/>
            <a:srcRect/>
            <a:stretch>
              <a:fillRect/>
            </a:stretch>
          </p:blipFill>
          <p:spPr bwMode="auto">
            <a:xfrm>
              <a:off x="24983" y="5937405"/>
              <a:ext cx="2988000" cy="864000"/>
            </a:xfrm>
            <a:prstGeom prst="rect">
              <a:avLst/>
            </a:prstGeom>
            <a:noFill/>
          </p:spPr>
        </p:pic>
        <p:pic>
          <p:nvPicPr>
            <p:cNvPr id="4100" name="Picture 4" descr="http://www.eneon.net/imatgestop/06.jpg"/>
            <p:cNvPicPr>
              <a:picLocks noChangeAspect="1" noChangeArrowheads="1"/>
            </p:cNvPicPr>
            <p:nvPr/>
          </p:nvPicPr>
          <p:blipFill>
            <a:blip r:embed="rId3" cstate="print"/>
            <a:srcRect/>
            <a:stretch>
              <a:fillRect/>
            </a:stretch>
          </p:blipFill>
          <p:spPr bwMode="auto">
            <a:xfrm>
              <a:off x="24983" y="5001301"/>
              <a:ext cx="2987302" cy="864096"/>
            </a:xfrm>
            <a:prstGeom prst="rect">
              <a:avLst/>
            </a:prstGeom>
            <a:noFill/>
          </p:spPr>
        </p:pic>
        <p:pic>
          <p:nvPicPr>
            <p:cNvPr id="4102" name="Picture 6" descr="http://www.eneon.net/imatgestop/05.jpg"/>
            <p:cNvPicPr>
              <a:picLocks noChangeAspect="1" noChangeArrowheads="1"/>
            </p:cNvPicPr>
            <p:nvPr/>
          </p:nvPicPr>
          <p:blipFill>
            <a:blip r:embed="rId4" cstate="print"/>
            <a:srcRect/>
            <a:stretch>
              <a:fillRect/>
            </a:stretch>
          </p:blipFill>
          <p:spPr bwMode="auto">
            <a:xfrm>
              <a:off x="3084293" y="5937405"/>
              <a:ext cx="2988000" cy="864298"/>
            </a:xfrm>
            <a:prstGeom prst="rect">
              <a:avLst/>
            </a:prstGeom>
            <a:noFill/>
          </p:spPr>
        </p:pic>
        <p:pic>
          <p:nvPicPr>
            <p:cNvPr id="4104" name="Picture 8" descr="http://www.eneon.net/imatgestop/08.jpg"/>
            <p:cNvPicPr>
              <a:picLocks noChangeAspect="1" noChangeArrowheads="1"/>
            </p:cNvPicPr>
            <p:nvPr/>
          </p:nvPicPr>
          <p:blipFill>
            <a:blip r:embed="rId5" cstate="print"/>
            <a:srcRect/>
            <a:stretch>
              <a:fillRect/>
            </a:stretch>
          </p:blipFill>
          <p:spPr bwMode="auto">
            <a:xfrm>
              <a:off x="3084293" y="5001301"/>
              <a:ext cx="2988000" cy="864298"/>
            </a:xfrm>
            <a:prstGeom prst="rect">
              <a:avLst/>
            </a:prstGeom>
            <a:noFill/>
          </p:spPr>
        </p:pic>
        <p:pic>
          <p:nvPicPr>
            <p:cNvPr id="4106" name="Picture 10" descr="http://www.eneon.net/imatgestop/04.jpg"/>
            <p:cNvPicPr>
              <a:picLocks noChangeAspect="1" noChangeArrowheads="1"/>
            </p:cNvPicPr>
            <p:nvPr/>
          </p:nvPicPr>
          <p:blipFill>
            <a:blip r:embed="rId6" cstate="print"/>
            <a:srcRect/>
            <a:stretch>
              <a:fillRect/>
            </a:stretch>
          </p:blipFill>
          <p:spPr bwMode="auto">
            <a:xfrm>
              <a:off x="6132379" y="5001301"/>
              <a:ext cx="2988000" cy="864298"/>
            </a:xfrm>
            <a:prstGeom prst="rect">
              <a:avLst/>
            </a:prstGeom>
            <a:noFill/>
          </p:spPr>
        </p:pic>
        <p:pic>
          <p:nvPicPr>
            <p:cNvPr id="4108" name="Picture 12" descr="http://www.eneon.net/imatgestop/09.jpg"/>
            <p:cNvPicPr>
              <a:picLocks noChangeAspect="1" noChangeArrowheads="1"/>
            </p:cNvPicPr>
            <p:nvPr/>
          </p:nvPicPr>
          <p:blipFill>
            <a:blip r:embed="rId7" cstate="print"/>
            <a:srcRect/>
            <a:stretch>
              <a:fillRect/>
            </a:stretch>
          </p:blipFill>
          <p:spPr bwMode="auto">
            <a:xfrm>
              <a:off x="6132379" y="5937405"/>
              <a:ext cx="2988000" cy="864298"/>
            </a:xfrm>
            <a:prstGeom prst="rect">
              <a:avLst/>
            </a:prstGeom>
            <a:noFill/>
          </p:spPr>
        </p:pic>
      </p:grpSp>
      <p:sp>
        <p:nvSpPr>
          <p:cNvPr id="14" name="Títol 1"/>
          <p:cNvSpPr txBox="1">
            <a:spLocks/>
          </p:cNvSpPr>
          <p:nvPr/>
        </p:nvSpPr>
        <p:spPr>
          <a:xfrm>
            <a:off x="1048072" y="3212976"/>
            <a:ext cx="7772400" cy="1508105"/>
          </a:xfrm>
          <a:prstGeom prst="rect">
            <a:avLst/>
          </a:prstGeom>
          <a:ln>
            <a:noFill/>
          </a:ln>
        </p:spPr>
        <p:txBody>
          <a:bodyPr>
            <a:spAutoFit/>
          </a:bodyPr>
          <a:lstStyle>
            <a:lvl1pPr marL="0" marR="0" indent="0" algn="ctr" defTabSz="914400" rtl="0" eaLnBrk="1" fontAlgn="auto" latinLnBrk="0" hangingPunct="1">
              <a:lnSpc>
                <a:spcPct val="100000"/>
              </a:lnSpc>
              <a:spcBef>
                <a:spcPct val="0"/>
              </a:spcBef>
              <a:spcAft>
                <a:spcPts val="0"/>
              </a:spcAft>
              <a:buClrTx/>
              <a:buSzTx/>
              <a:buFontTx/>
              <a:buNone/>
              <a:tabLst/>
              <a:defRPr sz="3200" b="0" i="1">
                <a:solidFill>
                  <a:srgbClr val="00897A"/>
                </a:solidFill>
                <a:effectLs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897A"/>
                </a:solidFill>
                <a:effectLst/>
                <a:uLnTx/>
                <a:uFillTx/>
                <a:latin typeface="+mj-lt"/>
                <a:ea typeface="+mj-ea"/>
                <a:cs typeface="+mj-cs"/>
              </a:rPr>
              <a:t>EUREF Permanent GNSS Network</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i="0" dirty="0" smtClean="0">
                <a:latin typeface="+mj-lt"/>
                <a:ea typeface="+mj-ea"/>
                <a:cs typeface="+mj-cs"/>
              </a:rPr>
              <a:t>Carine Bruyninx/C.Bruyninx@oma.be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u="none" strike="noStrike" kern="1200" cap="none" spc="0" normalizeH="0" baseline="0" noProof="0" dirty="0" smtClean="0">
                <a:ln>
                  <a:noFill/>
                </a:ln>
                <a:solidFill>
                  <a:srgbClr val="00897A"/>
                </a:solidFill>
                <a:effectLst/>
                <a:uLnTx/>
                <a:uFillTx/>
                <a:latin typeface="+mj-lt"/>
                <a:ea typeface="+mj-ea"/>
                <a:cs typeface="+mj-cs"/>
              </a:rPr>
              <a:t>Royal</a:t>
            </a:r>
            <a:r>
              <a:rPr kumimoji="0" lang="en-US" sz="2800" u="none" strike="noStrike" kern="1200" cap="none" spc="0" normalizeH="0" noProof="0" dirty="0" smtClean="0">
                <a:ln>
                  <a:noFill/>
                </a:ln>
                <a:solidFill>
                  <a:srgbClr val="00897A"/>
                </a:solidFill>
                <a:effectLst/>
                <a:uLnTx/>
                <a:uFillTx/>
                <a:latin typeface="+mj-lt"/>
                <a:ea typeface="+mj-ea"/>
                <a:cs typeface="+mj-cs"/>
              </a:rPr>
              <a:t> Observatory of Belgium</a:t>
            </a:r>
            <a:endParaRPr kumimoji="0" lang="en-US" sz="2400" u="none" strike="noStrike" kern="1200" cap="none" spc="0" normalizeH="0" baseline="0" noProof="0" dirty="0" smtClean="0">
              <a:ln>
                <a:noFill/>
              </a:ln>
              <a:solidFill>
                <a:srgbClr val="00897A"/>
              </a:solidFill>
              <a:effectLst/>
              <a:uLnTx/>
              <a:uFillTx/>
              <a:latin typeface="+mj-lt"/>
              <a:ea typeface="+mj-ea"/>
              <a:cs typeface="+mj-cs"/>
            </a:endParaRPr>
          </a:p>
        </p:txBody>
      </p:sp>
      <p:sp>
        <p:nvSpPr>
          <p:cNvPr id="15" name="QuadreDeText 14"/>
          <p:cNvSpPr txBox="1"/>
          <p:nvPr/>
        </p:nvSpPr>
        <p:spPr>
          <a:xfrm>
            <a:off x="703111" y="1138135"/>
            <a:ext cx="7776864" cy="1569660"/>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kern="1200" noProof="0" dirty="0" smtClean="0">
                <a:solidFill>
                  <a:srgbClr val="00897A"/>
                </a:solidFill>
                <a:effectLst/>
                <a:latin typeface="+mj-lt"/>
                <a:ea typeface="+mj-ea"/>
                <a:cs typeface="+mj-cs"/>
              </a:rPr>
              <a:t>ENEON first workshop</a:t>
            </a:r>
            <a:endParaRPr lang="en-US" sz="3200" b="1" i="0" kern="1200" noProof="0" dirty="0" smtClean="0">
              <a:solidFill>
                <a:srgbClr val="00897A"/>
              </a:solidFill>
              <a:effectLst/>
              <a:latin typeface="+mj-lt"/>
              <a:ea typeface="+mj-ea"/>
              <a:cs typeface="+mj-cs"/>
            </a:endParaRPr>
          </a:p>
          <a:p>
            <a:pPr algn="ctr"/>
            <a:r>
              <a:rPr lang="en-US" sz="2400" i="1" dirty="0" smtClean="0">
                <a:solidFill>
                  <a:srgbClr val="00897A"/>
                </a:solidFill>
              </a:rPr>
              <a:t>Observing Europe: Networking the Earth Observation Networks in Europe</a:t>
            </a:r>
          </a:p>
          <a:p>
            <a:pPr lvl="0" algn="ctr"/>
            <a:r>
              <a:rPr lang="en-US" i="1" dirty="0" smtClean="0">
                <a:solidFill>
                  <a:schemeClr val="tx1">
                    <a:tint val="75000"/>
                  </a:schemeClr>
                </a:solidFill>
              </a:rPr>
              <a:t>21-22 September, Paris</a:t>
            </a:r>
            <a:endParaRPr lang="ca-ES" sz="3200" b="1" i="0" kern="1200" dirty="0" smtClean="0">
              <a:solidFill>
                <a:srgbClr val="00897A"/>
              </a:solidFill>
              <a:effectLst/>
              <a:latin typeface="+mj-lt"/>
              <a:ea typeface="+mj-ea"/>
              <a:cs typeface="+mj-cs"/>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2852936"/>
            <a:ext cx="1584176" cy="15841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07504" y="1052736"/>
            <a:ext cx="8640960" cy="1656184"/>
          </a:xfrm>
        </p:spPr>
        <p:txBody>
          <a:bodyPr>
            <a:normAutofit fontScale="92500" lnSpcReduction="10000"/>
          </a:bodyPr>
          <a:lstStyle/>
          <a:p>
            <a:pPr marL="514350" indent="-514350">
              <a:buNone/>
            </a:pPr>
            <a:r>
              <a:rPr lang="en-US" b="1" i="1" dirty="0" smtClean="0"/>
              <a:t>1. About your network</a:t>
            </a:r>
          </a:p>
          <a:p>
            <a:pPr marL="914400" lvl="1" indent="-514350" algn="just">
              <a:buNone/>
            </a:pPr>
            <a:r>
              <a:rPr lang="en-US" dirty="0"/>
              <a:t>1.4 How is the cost of maintaining the networks (just to give an idea of the magnitude to be weighed against the benefits). Who are your funding sources?</a:t>
            </a:r>
          </a:p>
        </p:txBody>
      </p:sp>
      <p:sp>
        <p:nvSpPr>
          <p:cNvPr id="5" name="Content Placeholder 2"/>
          <p:cNvSpPr txBox="1">
            <a:spLocks/>
          </p:cNvSpPr>
          <p:nvPr/>
        </p:nvSpPr>
        <p:spPr>
          <a:xfrm>
            <a:off x="971600" y="2996952"/>
            <a:ext cx="8064896" cy="23657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897A"/>
                </a:solidFill>
              </a:rPr>
              <a:t>EUREF Financial Plan </a:t>
            </a:r>
            <a:r>
              <a:rPr lang="en-US" sz="1800" dirty="0" smtClean="0">
                <a:solidFill>
                  <a:srgbClr val="00897A"/>
                </a:solidFill>
              </a:rPr>
              <a:t>(2014) </a:t>
            </a:r>
            <a:r>
              <a:rPr lang="en-US" sz="2400" dirty="0" smtClean="0">
                <a:solidFill>
                  <a:srgbClr val="00897A"/>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645715462"/>
              </p:ext>
            </p:extLst>
          </p:nvPr>
        </p:nvGraphicFramePr>
        <p:xfrm>
          <a:off x="980778" y="3573016"/>
          <a:ext cx="7632848" cy="2160239"/>
        </p:xfrm>
        <a:graphic>
          <a:graphicData uri="http://schemas.openxmlformats.org/drawingml/2006/table">
            <a:tbl>
              <a:tblPr firstRow="1" bandRow="1">
                <a:tableStyleId>{0E3FDE45-AF77-4B5C-9715-49D594BDF05E}</a:tableStyleId>
              </a:tblPr>
              <a:tblGrid>
                <a:gridCol w="5760640"/>
                <a:gridCol w="1872208"/>
              </a:tblGrid>
              <a:tr h="424071">
                <a:tc>
                  <a:txBody>
                    <a:bodyPr/>
                    <a:lstStyle/>
                    <a:p>
                      <a:r>
                        <a:rPr lang="en-US" sz="2000" b="0" dirty="0" smtClean="0">
                          <a:solidFill>
                            <a:srgbClr val="00897A"/>
                          </a:solidFill>
                        </a:rPr>
                        <a:t>Stations &amp; maintenance</a:t>
                      </a:r>
                      <a:endParaRPr lang="fr-FR"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897A"/>
                          </a:solidFill>
                        </a:rPr>
                        <a:t>2000k€ /</a:t>
                      </a:r>
                      <a:r>
                        <a:rPr lang="en-US" sz="2000" b="0" dirty="0" err="1" smtClean="0">
                          <a:solidFill>
                            <a:srgbClr val="00897A"/>
                          </a:solidFill>
                        </a:rPr>
                        <a:t>yr</a:t>
                      </a:r>
                      <a:endParaRPr lang="en-US" sz="2000" b="0" dirty="0" smtClean="0">
                        <a:solidFill>
                          <a:srgbClr val="00897A"/>
                        </a:solidFill>
                      </a:endParaRPr>
                    </a:p>
                  </a:txBody>
                  <a:tcPr/>
                </a:tc>
              </a:tr>
              <a:tr h="424071">
                <a:tc>
                  <a:txBody>
                    <a:bodyPr/>
                    <a:lstStyle/>
                    <a:p>
                      <a:r>
                        <a:rPr lang="en-US" sz="2000" dirty="0" smtClean="0">
                          <a:solidFill>
                            <a:srgbClr val="00897A"/>
                          </a:solidFill>
                        </a:rPr>
                        <a:t>Data distribution &amp; Products</a:t>
                      </a:r>
                      <a:endParaRPr lang="fr-FR" sz="2000" dirty="0"/>
                    </a:p>
                  </a:txBody>
                  <a:tcPr/>
                </a:tc>
                <a:tc>
                  <a:txBody>
                    <a:bodyPr/>
                    <a:lstStyle/>
                    <a:p>
                      <a:r>
                        <a:rPr lang="en-US" sz="2000" dirty="0" smtClean="0">
                          <a:solidFill>
                            <a:srgbClr val="00897A"/>
                          </a:solidFill>
                        </a:rPr>
                        <a:t>1200k€ /</a:t>
                      </a:r>
                      <a:r>
                        <a:rPr lang="en-US" sz="2000" dirty="0" err="1" smtClean="0">
                          <a:solidFill>
                            <a:srgbClr val="00897A"/>
                          </a:solidFill>
                        </a:rPr>
                        <a:t>yr</a:t>
                      </a:r>
                      <a:endParaRPr lang="fr-FR" sz="2000" dirty="0">
                        <a:solidFill>
                          <a:srgbClr val="00897A"/>
                        </a:solidFill>
                      </a:endParaRPr>
                    </a:p>
                  </a:txBody>
                  <a:tcPr/>
                </a:tc>
              </a:tr>
              <a:tr h="763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897A"/>
                          </a:solidFill>
                        </a:rPr>
                        <a:t>Quality Control, Management,</a:t>
                      </a:r>
                      <a:r>
                        <a:rPr lang="en-US" sz="2000" baseline="0" dirty="0" smtClean="0">
                          <a:solidFill>
                            <a:srgbClr val="00897A"/>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897A"/>
                          </a:solidFill>
                        </a:rPr>
                        <a:t>Central Bureau</a:t>
                      </a:r>
                    </a:p>
                  </a:txBody>
                  <a:tcPr/>
                </a:tc>
                <a:tc>
                  <a:txBody>
                    <a:bodyPr/>
                    <a:lstStyle/>
                    <a:p>
                      <a:r>
                        <a:rPr lang="fr-FR" sz="2000" dirty="0" smtClean="0">
                          <a:solidFill>
                            <a:srgbClr val="00897A"/>
                          </a:solidFill>
                        </a:rPr>
                        <a:t>  120k€ /</a:t>
                      </a:r>
                      <a:r>
                        <a:rPr lang="fr-FR" sz="2000" dirty="0" err="1" smtClean="0">
                          <a:solidFill>
                            <a:srgbClr val="00897A"/>
                          </a:solidFill>
                        </a:rPr>
                        <a:t>yr</a:t>
                      </a:r>
                      <a:endParaRPr lang="fr-FR" sz="2000" dirty="0">
                        <a:solidFill>
                          <a:srgbClr val="00897A"/>
                        </a:solidFill>
                      </a:endParaRPr>
                    </a:p>
                  </a:txBody>
                  <a:tcPr/>
                </a:tc>
              </a:tr>
              <a:tr h="548769">
                <a:tc>
                  <a:txBody>
                    <a:bodyPr/>
                    <a:lstStyle/>
                    <a:p>
                      <a:r>
                        <a:rPr lang="fr-FR" sz="2000" b="1" dirty="0" smtClean="0">
                          <a:solidFill>
                            <a:srgbClr val="00897A"/>
                          </a:solidFill>
                        </a:rPr>
                        <a:t>TOTAL</a:t>
                      </a:r>
                      <a:endParaRPr lang="fr-FR" sz="2000" b="1" dirty="0">
                        <a:solidFill>
                          <a:srgbClr val="00897A"/>
                        </a:solidFill>
                      </a:endParaRPr>
                    </a:p>
                  </a:txBody>
                  <a:tcPr/>
                </a:tc>
                <a:tc>
                  <a:txBody>
                    <a:bodyPr/>
                    <a:lstStyle/>
                    <a:p>
                      <a:r>
                        <a:rPr lang="fr-FR" sz="2000" b="1" dirty="0" smtClean="0">
                          <a:solidFill>
                            <a:srgbClr val="00897A"/>
                          </a:solidFill>
                        </a:rPr>
                        <a:t>3320k€ / </a:t>
                      </a:r>
                      <a:r>
                        <a:rPr lang="fr-FR" sz="2000" b="1" dirty="0" err="1" smtClean="0">
                          <a:solidFill>
                            <a:srgbClr val="00897A"/>
                          </a:solidFill>
                        </a:rPr>
                        <a:t>yr</a:t>
                      </a:r>
                      <a:endParaRPr lang="fr-FR" sz="2000" b="1" dirty="0">
                        <a:solidFill>
                          <a:srgbClr val="00897A"/>
                        </a:solidFill>
                      </a:endParaRPr>
                    </a:p>
                  </a:txBody>
                  <a:tcPr/>
                </a:tc>
              </a:tr>
            </a:tbl>
          </a:graphicData>
        </a:graphic>
      </p:graphicFrame>
      <p:sp>
        <p:nvSpPr>
          <p:cNvPr id="4" name="Rectangle 3"/>
          <p:cNvSpPr/>
          <p:nvPr/>
        </p:nvSpPr>
        <p:spPr>
          <a:xfrm>
            <a:off x="971600" y="6093296"/>
            <a:ext cx="3960187" cy="369332"/>
          </a:xfrm>
          <a:prstGeom prst="rect">
            <a:avLst/>
          </a:prstGeom>
        </p:spPr>
        <p:txBody>
          <a:bodyPr wrap="none">
            <a:spAutoFit/>
          </a:bodyPr>
          <a:lstStyle/>
          <a:p>
            <a:pPr>
              <a:lnSpc>
                <a:spcPct val="90000"/>
              </a:lnSpc>
              <a:defRPr/>
            </a:pPr>
            <a:r>
              <a:rPr lang="fr-BE" sz="2000" dirty="0" err="1">
                <a:solidFill>
                  <a:srgbClr val="00897A"/>
                </a:solidFill>
              </a:rPr>
              <a:t>Each</a:t>
            </a:r>
            <a:r>
              <a:rPr lang="fr-BE" sz="2000" dirty="0">
                <a:solidFill>
                  <a:srgbClr val="00897A"/>
                </a:solidFill>
              </a:rPr>
              <a:t> </a:t>
            </a:r>
            <a:r>
              <a:rPr lang="fr-BE" sz="2000" dirty="0" err="1">
                <a:solidFill>
                  <a:srgbClr val="00897A"/>
                </a:solidFill>
              </a:rPr>
              <a:t>agency</a:t>
            </a:r>
            <a:r>
              <a:rPr lang="fr-BE" sz="2000" dirty="0">
                <a:solidFill>
                  <a:srgbClr val="00897A"/>
                </a:solidFill>
              </a:rPr>
              <a:t> assures </a:t>
            </a:r>
            <a:r>
              <a:rPr lang="fr-BE" sz="2000" dirty="0" err="1">
                <a:solidFill>
                  <a:srgbClr val="00897A"/>
                </a:solidFill>
              </a:rPr>
              <a:t>its</a:t>
            </a:r>
            <a:r>
              <a:rPr lang="fr-BE" sz="2000" dirty="0">
                <a:solidFill>
                  <a:srgbClr val="00897A"/>
                </a:solidFill>
              </a:rPr>
              <a:t> </a:t>
            </a:r>
            <a:r>
              <a:rPr lang="fr-BE" sz="2000" dirty="0" err="1">
                <a:solidFill>
                  <a:srgbClr val="00897A"/>
                </a:solidFill>
              </a:rPr>
              <a:t>own</a:t>
            </a:r>
            <a:r>
              <a:rPr lang="fr-BE" sz="2000" dirty="0">
                <a:solidFill>
                  <a:srgbClr val="00897A"/>
                </a:solidFill>
              </a:rPr>
              <a:t> </a:t>
            </a:r>
            <a:r>
              <a:rPr lang="fr-BE" sz="2000" dirty="0" err="1" smtClean="0">
                <a:solidFill>
                  <a:srgbClr val="00897A"/>
                </a:solidFill>
              </a:rPr>
              <a:t>funding</a:t>
            </a:r>
            <a:endParaRPr lang="fr-BE" sz="2000" dirty="0">
              <a:solidFill>
                <a:srgbClr val="00897A"/>
              </a:solidFill>
            </a:endParaRPr>
          </a:p>
        </p:txBody>
      </p:sp>
    </p:spTree>
    <p:extLst>
      <p:ext uri="{BB962C8B-B14F-4D97-AF65-F5344CB8AC3E}">
        <p14:creationId xmlns:p14="http://schemas.microsoft.com/office/powerpoint/2010/main" val="413464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07504" y="1052736"/>
            <a:ext cx="8640960" cy="1656184"/>
          </a:xfrm>
        </p:spPr>
        <p:txBody>
          <a:bodyPr>
            <a:normAutofit/>
          </a:bodyPr>
          <a:lstStyle/>
          <a:p>
            <a:pPr marL="514350" indent="-514350">
              <a:buNone/>
            </a:pPr>
            <a:r>
              <a:rPr lang="en-US" sz="2800" b="1" i="1" dirty="0" smtClean="0"/>
              <a:t>1. About your network</a:t>
            </a:r>
          </a:p>
          <a:p>
            <a:pPr marL="914400" lvl="1" indent="-514350" algn="just">
              <a:buNone/>
            </a:pPr>
            <a:r>
              <a:rPr lang="en-US" sz="2400" dirty="0"/>
              <a:t>1.5 Do you have problems keeping your network running?</a:t>
            </a:r>
          </a:p>
        </p:txBody>
      </p:sp>
      <p:sp>
        <p:nvSpPr>
          <p:cNvPr id="5" name="Content Placeholder 2"/>
          <p:cNvSpPr txBox="1">
            <a:spLocks/>
          </p:cNvSpPr>
          <p:nvPr/>
        </p:nvSpPr>
        <p:spPr>
          <a:xfrm>
            <a:off x="971600" y="2359421"/>
            <a:ext cx="7632848"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200" dirty="0" smtClean="0">
                <a:solidFill>
                  <a:srgbClr val="00897A"/>
                </a:solidFill>
              </a:rPr>
              <a:t>Not up to now, but long-term maintenance critical in some countries due to budgetary restrictions.</a:t>
            </a:r>
          </a:p>
          <a:p>
            <a:pPr marL="0" indent="0">
              <a:buNone/>
            </a:pPr>
            <a:r>
              <a:rPr lang="en-US" sz="2200" dirty="0" smtClean="0">
                <a:solidFill>
                  <a:srgbClr val="00897A"/>
                </a:solidFill>
              </a:rPr>
              <a:t>Most stations funded for surveying </a:t>
            </a:r>
            <a:endParaRPr lang="en-US" sz="2200" dirty="0">
              <a:solidFill>
                <a:srgbClr val="00897A"/>
              </a:solidFill>
            </a:endParaRPr>
          </a:p>
          <a:p>
            <a:pPr marL="0" indent="0">
              <a:buNone/>
            </a:pPr>
            <a:r>
              <a:rPr lang="en-US" sz="2200" dirty="0" smtClean="0">
                <a:solidFill>
                  <a:srgbClr val="00897A"/>
                </a:solidFill>
              </a:rPr>
              <a:t>Scientific</a:t>
            </a:r>
            <a:r>
              <a:rPr lang="en-US" sz="2200" dirty="0">
                <a:solidFill>
                  <a:srgbClr val="00897A"/>
                </a:solidFill>
              </a:rPr>
              <a:t> </a:t>
            </a:r>
            <a:r>
              <a:rPr lang="en-US" sz="2200" dirty="0" smtClean="0">
                <a:solidFill>
                  <a:srgbClr val="00897A"/>
                </a:solidFill>
              </a:rPr>
              <a:t>(other societal) value is often neglected at national level </a:t>
            </a:r>
          </a:p>
          <a:p>
            <a:pPr marL="0" indent="0">
              <a:buNone/>
            </a:pPr>
            <a:endParaRPr lang="en-US" sz="2200" dirty="0">
              <a:solidFill>
                <a:srgbClr val="00897A"/>
              </a:solidFill>
            </a:endParaRPr>
          </a:p>
          <a:p>
            <a:pPr marL="0" indent="0">
              <a:buNone/>
            </a:pPr>
            <a:r>
              <a:rPr lang="en-US" sz="2200" dirty="0" smtClean="0">
                <a:solidFill>
                  <a:srgbClr val="00897A"/>
                </a:solidFill>
              </a:rPr>
              <a:t>Strong point: </a:t>
            </a:r>
            <a:r>
              <a:rPr lang="en-US" sz="2200" b="1" i="1" dirty="0" smtClean="0">
                <a:solidFill>
                  <a:srgbClr val="00897A"/>
                </a:solidFill>
              </a:rPr>
              <a:t>Quality above quantity </a:t>
            </a:r>
          </a:p>
          <a:p>
            <a:pPr marL="0" indent="0">
              <a:buNone/>
            </a:pPr>
            <a:r>
              <a:rPr lang="en-US" sz="2200" dirty="0" smtClean="0">
                <a:solidFill>
                  <a:srgbClr val="00897A"/>
                </a:solidFill>
              </a:rPr>
              <a:t>(contributions are sometimes refused)</a:t>
            </a:r>
            <a:endParaRPr lang="en-US" sz="2200" dirty="0">
              <a:solidFill>
                <a:srgbClr val="00897A"/>
              </a:solidFill>
            </a:endParaRPr>
          </a:p>
          <a:p>
            <a:pPr marL="0" indent="0">
              <a:buNone/>
            </a:pPr>
            <a:r>
              <a:rPr lang="en-US" sz="2200" dirty="0" smtClean="0">
                <a:solidFill>
                  <a:srgbClr val="00897A"/>
                </a:solidFill>
                <a:sym typeface="Wingdings" panose="05000000000000000000" pitchFamily="2" charset="2"/>
              </a:rPr>
              <a:t> </a:t>
            </a:r>
            <a:r>
              <a:rPr lang="en-US" sz="2200" dirty="0" smtClean="0">
                <a:solidFill>
                  <a:srgbClr val="00897A"/>
                </a:solidFill>
              </a:rPr>
              <a:t>Contribution to the network is considered as a quality stamp</a:t>
            </a:r>
          </a:p>
          <a:p>
            <a:pPr marL="0" indent="0">
              <a:buNone/>
            </a:pPr>
            <a:r>
              <a:rPr lang="en-US" sz="2200" dirty="0" smtClean="0">
                <a:solidFill>
                  <a:srgbClr val="00897A"/>
                </a:solidFill>
              </a:rPr>
              <a:t>	</a:t>
            </a:r>
          </a:p>
        </p:txBody>
      </p:sp>
    </p:spTree>
    <p:extLst>
      <p:ext uri="{BB962C8B-B14F-4D97-AF65-F5344CB8AC3E}">
        <p14:creationId xmlns:p14="http://schemas.microsoft.com/office/powerpoint/2010/main" val="1493292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215" y="2204864"/>
            <a:ext cx="7573669" cy="403244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00897A"/>
                </a:solidFill>
              </a:rPr>
              <a:t> </a:t>
            </a:r>
            <a:endParaRPr lang="fr-FR" sz="2800" dirty="0">
              <a:solidFill>
                <a:srgbClr val="00897A"/>
              </a:solidFill>
            </a:endParaRPr>
          </a:p>
        </p:txBody>
      </p:sp>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sz="2800" b="1" i="1" dirty="0" smtClean="0"/>
              <a:t>2. About data</a:t>
            </a:r>
          </a:p>
          <a:p>
            <a:pPr marL="914400" lvl="1" indent="-514350" algn="just">
              <a:buNone/>
            </a:pPr>
            <a:r>
              <a:rPr lang="en-US" sz="2400" dirty="0" smtClean="0"/>
              <a:t>2.1 What data your network produces?</a:t>
            </a:r>
          </a:p>
          <a:p>
            <a:pPr marL="914400" lvl="1" indent="-514350" algn="just">
              <a:buNone/>
            </a:pPr>
            <a:endParaRPr lang="en-US" sz="2400" dirty="0"/>
          </a:p>
          <a:p>
            <a:pPr marL="914400" lvl="1" indent="-514350" algn="just">
              <a:buNone/>
            </a:pPr>
            <a:endParaRPr lang="en-US" sz="2400" dirty="0" smtClean="0"/>
          </a:p>
        </p:txBody>
      </p:sp>
      <p:cxnSp>
        <p:nvCxnSpPr>
          <p:cNvPr id="10" name="Straight Connector 9"/>
          <p:cNvCxnSpPr>
            <a:stCxn id="3" idx="2"/>
            <a:endCxn id="8" idx="0"/>
          </p:cNvCxnSpPr>
          <p:nvPr/>
        </p:nvCxnSpPr>
        <p:spPr>
          <a:xfrm>
            <a:off x="2447764" y="4077072"/>
            <a:ext cx="2196244" cy="10801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7" idx="1"/>
          </p:cNvCxnSpPr>
          <p:nvPr/>
        </p:nvCxnSpPr>
        <p:spPr>
          <a:xfrm>
            <a:off x="3779912" y="3609020"/>
            <a:ext cx="15841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2"/>
            <a:endCxn id="8" idx="0"/>
          </p:cNvCxnSpPr>
          <p:nvPr/>
        </p:nvCxnSpPr>
        <p:spPr>
          <a:xfrm flipH="1">
            <a:off x="4644008" y="4077072"/>
            <a:ext cx="2052228" cy="10801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15616" y="3140968"/>
            <a:ext cx="26642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smtClean="0"/>
              <a:t>Observational</a:t>
            </a:r>
            <a:r>
              <a:rPr lang="fr-FR" sz="2400" dirty="0" smtClean="0"/>
              <a:t> Data</a:t>
            </a:r>
          </a:p>
        </p:txBody>
      </p:sp>
      <p:sp>
        <p:nvSpPr>
          <p:cNvPr id="7" name="Rectangle 6"/>
          <p:cNvSpPr/>
          <p:nvPr/>
        </p:nvSpPr>
        <p:spPr>
          <a:xfrm>
            <a:off x="5364088" y="3140968"/>
            <a:ext cx="26642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Meta-Data</a:t>
            </a:r>
            <a:endParaRPr lang="fr-FR" sz="2400" dirty="0"/>
          </a:p>
        </p:txBody>
      </p:sp>
      <p:sp>
        <p:nvSpPr>
          <p:cNvPr id="8" name="Rectangle 7"/>
          <p:cNvSpPr/>
          <p:nvPr/>
        </p:nvSpPr>
        <p:spPr>
          <a:xfrm>
            <a:off x="3203848" y="5157192"/>
            <a:ext cx="288032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fr-FR" sz="2400" dirty="0" err="1" smtClean="0"/>
              <a:t>Products</a:t>
            </a:r>
            <a:endParaRPr lang="fr-FR" sz="2400" dirty="0"/>
          </a:p>
        </p:txBody>
      </p:sp>
      <p:sp>
        <p:nvSpPr>
          <p:cNvPr id="4" name="TextBox 3"/>
          <p:cNvSpPr txBox="1"/>
          <p:nvPr/>
        </p:nvSpPr>
        <p:spPr>
          <a:xfrm>
            <a:off x="2999927" y="2319263"/>
            <a:ext cx="3156249" cy="461665"/>
          </a:xfrm>
          <a:prstGeom prst="rect">
            <a:avLst/>
          </a:prstGeom>
          <a:noFill/>
        </p:spPr>
        <p:txBody>
          <a:bodyPr wrap="none" rtlCol="0">
            <a:spAutoFit/>
          </a:bodyPr>
          <a:lstStyle/>
          <a:p>
            <a:r>
              <a:rPr lang="fr-FR" sz="2400" b="1" i="1" dirty="0" smtClean="0">
                <a:solidFill>
                  <a:srgbClr val="00897A"/>
                </a:solidFill>
              </a:rPr>
              <a:t>Standards &amp; Guidelines</a:t>
            </a:r>
            <a:endParaRPr lang="fr-FR" sz="2400" b="1" i="1" dirty="0">
              <a:solidFill>
                <a:srgbClr val="00897A"/>
              </a:solidFill>
            </a:endParaRPr>
          </a:p>
        </p:txBody>
      </p:sp>
    </p:spTree>
    <p:extLst>
      <p:ext uri="{BB962C8B-B14F-4D97-AF65-F5344CB8AC3E}">
        <p14:creationId xmlns:p14="http://schemas.microsoft.com/office/powerpoint/2010/main" val="259793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b="1" i="1" dirty="0" smtClean="0"/>
              <a:t>2. About data</a:t>
            </a:r>
          </a:p>
          <a:p>
            <a:pPr marL="914400" lvl="1" indent="-514350" algn="just">
              <a:buNone/>
            </a:pPr>
            <a:r>
              <a:rPr lang="en-US" dirty="0" smtClean="0"/>
              <a:t>2.1 What data your network produces?</a:t>
            </a:r>
          </a:p>
          <a:p>
            <a:pPr marL="914400" lvl="1" indent="-514350" algn="just">
              <a:buNone/>
            </a:pPr>
            <a:endParaRPr lang="en-US" dirty="0"/>
          </a:p>
          <a:p>
            <a:pPr marL="914400" lvl="1" indent="-514350" algn="just">
              <a:buNone/>
            </a:pPr>
            <a:endParaRPr lang="en-US" dirty="0" smtClean="0"/>
          </a:p>
        </p:txBody>
      </p:sp>
      <p:cxnSp>
        <p:nvCxnSpPr>
          <p:cNvPr id="8" name="Straight Connector 7"/>
          <p:cNvCxnSpPr>
            <a:stCxn id="3" idx="2"/>
            <a:endCxn id="6" idx="0"/>
          </p:cNvCxnSpPr>
          <p:nvPr/>
        </p:nvCxnSpPr>
        <p:spPr>
          <a:xfrm flipH="1">
            <a:off x="1253822" y="3573016"/>
            <a:ext cx="1193942" cy="77168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 idx="2"/>
            <a:endCxn id="2" idx="0"/>
          </p:cNvCxnSpPr>
          <p:nvPr/>
        </p:nvCxnSpPr>
        <p:spPr>
          <a:xfrm>
            <a:off x="2447764" y="3573016"/>
            <a:ext cx="1008112" cy="77168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15616" y="2636912"/>
            <a:ext cx="26642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GNSS Data </a:t>
            </a:r>
          </a:p>
          <a:p>
            <a:pPr algn="ctr"/>
            <a:r>
              <a:rPr lang="fr-FR" sz="2000" i="1" dirty="0" smtClean="0"/>
              <a:t>(observations)</a:t>
            </a:r>
            <a:endParaRPr lang="fr-FR" sz="2000" i="1" dirty="0"/>
          </a:p>
        </p:txBody>
      </p:sp>
      <p:sp>
        <p:nvSpPr>
          <p:cNvPr id="2" name="Rounded Rectangle 1"/>
          <p:cNvSpPr/>
          <p:nvPr/>
        </p:nvSpPr>
        <p:spPr>
          <a:xfrm>
            <a:off x="2699792" y="4344702"/>
            <a:ext cx="1512168" cy="596465"/>
          </a:xfrm>
          <a:prstGeom prst="roundRect">
            <a:avLst/>
          </a:prstGeom>
          <a:solidFill>
            <a:srgbClr val="90ADE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Real-time</a:t>
            </a:r>
          </a:p>
          <a:p>
            <a:pPr algn="ctr"/>
            <a:r>
              <a:rPr lang="fr-FR" dirty="0"/>
              <a:t>RTCM format</a:t>
            </a:r>
          </a:p>
        </p:txBody>
      </p:sp>
      <p:sp>
        <p:nvSpPr>
          <p:cNvPr id="6" name="Rounded Rectangle 5"/>
          <p:cNvSpPr/>
          <p:nvPr/>
        </p:nvSpPr>
        <p:spPr>
          <a:xfrm>
            <a:off x="167891" y="4344702"/>
            <a:ext cx="2171861" cy="596466"/>
          </a:xfrm>
          <a:prstGeom prst="roundRect">
            <a:avLst/>
          </a:prstGeom>
          <a:solidFill>
            <a:srgbClr val="90ADE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Daily/</a:t>
            </a:r>
            <a:r>
              <a:rPr lang="fr-FR" dirty="0" err="1" smtClean="0"/>
              <a:t>hourly</a:t>
            </a:r>
            <a:r>
              <a:rPr lang="fr-FR" dirty="0" smtClean="0"/>
              <a:t>/15-min</a:t>
            </a:r>
          </a:p>
          <a:p>
            <a:pPr algn="ctr"/>
            <a:r>
              <a:rPr lang="fr-FR" dirty="0" smtClean="0"/>
              <a:t>RINEX format</a:t>
            </a:r>
            <a:endParaRPr lang="fr-FR" dirty="0"/>
          </a:p>
        </p:txBody>
      </p:sp>
      <p:sp>
        <p:nvSpPr>
          <p:cNvPr id="11" name="TextBox 10"/>
          <p:cNvSpPr txBox="1"/>
          <p:nvPr/>
        </p:nvSpPr>
        <p:spPr>
          <a:xfrm>
            <a:off x="167891" y="5013176"/>
            <a:ext cx="2459893" cy="297517"/>
          </a:xfrm>
          <a:prstGeom prst="rect">
            <a:avLst/>
          </a:prstGeom>
          <a:noFill/>
        </p:spPr>
        <p:txBody>
          <a:bodyPr wrap="square" rtlCol="0">
            <a:spAutoFit/>
          </a:bodyPr>
          <a:lstStyle/>
          <a:p>
            <a:pPr>
              <a:lnSpc>
                <a:spcPts val="1600"/>
              </a:lnSpc>
            </a:pPr>
            <a:r>
              <a:rPr lang="fr-FR" sz="1600" i="1" dirty="0" err="1">
                <a:solidFill>
                  <a:srgbClr val="00897A"/>
                </a:solidFill>
              </a:rPr>
              <a:t>D</a:t>
            </a:r>
            <a:r>
              <a:rPr lang="fr-FR" sz="1600" i="1" dirty="0" err="1" smtClean="0">
                <a:solidFill>
                  <a:srgbClr val="00897A"/>
                </a:solidFill>
              </a:rPr>
              <a:t>istributed</a:t>
            </a:r>
            <a:r>
              <a:rPr lang="fr-FR" sz="1600" i="1" dirty="0" smtClean="0">
                <a:solidFill>
                  <a:srgbClr val="00897A"/>
                </a:solidFill>
              </a:rPr>
              <a:t> Data </a:t>
            </a:r>
            <a:r>
              <a:rPr lang="fr-FR" sz="1600" i="1" dirty="0" err="1" smtClean="0">
                <a:solidFill>
                  <a:srgbClr val="00897A"/>
                </a:solidFill>
              </a:rPr>
              <a:t>Centers</a:t>
            </a:r>
            <a:endParaRPr lang="fr-FR" sz="1600" i="1" dirty="0">
              <a:solidFill>
                <a:srgbClr val="00897A"/>
              </a:solidFill>
            </a:endParaRPr>
          </a:p>
        </p:txBody>
      </p:sp>
      <p:sp>
        <p:nvSpPr>
          <p:cNvPr id="12" name="TextBox 11"/>
          <p:cNvSpPr txBox="1"/>
          <p:nvPr/>
        </p:nvSpPr>
        <p:spPr>
          <a:xfrm>
            <a:off x="2699793" y="4997850"/>
            <a:ext cx="1512168" cy="502702"/>
          </a:xfrm>
          <a:prstGeom prst="rect">
            <a:avLst/>
          </a:prstGeom>
          <a:noFill/>
        </p:spPr>
        <p:txBody>
          <a:bodyPr wrap="square" rtlCol="0">
            <a:spAutoFit/>
          </a:bodyPr>
          <a:lstStyle/>
          <a:p>
            <a:pPr>
              <a:lnSpc>
                <a:spcPts val="1600"/>
              </a:lnSpc>
            </a:pPr>
            <a:r>
              <a:rPr lang="fr-FR" sz="1600" i="1" dirty="0" err="1">
                <a:solidFill>
                  <a:srgbClr val="00897A"/>
                </a:solidFill>
              </a:rPr>
              <a:t>D</a:t>
            </a:r>
            <a:r>
              <a:rPr lang="fr-FR" sz="1600" i="1" dirty="0" err="1" smtClean="0">
                <a:solidFill>
                  <a:srgbClr val="00897A"/>
                </a:solidFill>
              </a:rPr>
              <a:t>istributed</a:t>
            </a:r>
            <a:r>
              <a:rPr lang="fr-FR" sz="1600" i="1" dirty="0" smtClean="0">
                <a:solidFill>
                  <a:srgbClr val="00897A"/>
                </a:solidFill>
              </a:rPr>
              <a:t> </a:t>
            </a:r>
            <a:r>
              <a:rPr lang="fr-FR" sz="1600" i="1" dirty="0" err="1" smtClean="0">
                <a:solidFill>
                  <a:srgbClr val="00897A"/>
                </a:solidFill>
              </a:rPr>
              <a:t>Broadcasters</a:t>
            </a:r>
            <a:endParaRPr lang="fr-FR" sz="1600" i="1" dirty="0">
              <a:solidFill>
                <a:srgbClr val="00897A"/>
              </a:solidFill>
            </a:endParaRPr>
          </a:p>
        </p:txBody>
      </p:sp>
      <p:cxnSp>
        <p:nvCxnSpPr>
          <p:cNvPr id="13" name="Straight Connector 12"/>
          <p:cNvCxnSpPr>
            <a:stCxn id="17" idx="0"/>
            <a:endCxn id="15" idx="2"/>
          </p:cNvCxnSpPr>
          <p:nvPr/>
        </p:nvCxnSpPr>
        <p:spPr>
          <a:xfrm flipV="1">
            <a:off x="5754322" y="3573016"/>
            <a:ext cx="1203671" cy="7716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5" idx="2"/>
            <a:endCxn id="16" idx="0"/>
          </p:cNvCxnSpPr>
          <p:nvPr/>
        </p:nvCxnSpPr>
        <p:spPr>
          <a:xfrm>
            <a:off x="6957993" y="3573016"/>
            <a:ext cx="1142399" cy="7200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625845" y="2636912"/>
            <a:ext cx="26642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Meta-Data</a:t>
            </a:r>
            <a:endParaRPr lang="fr-FR" sz="2800" dirty="0"/>
          </a:p>
        </p:txBody>
      </p:sp>
      <p:sp>
        <p:nvSpPr>
          <p:cNvPr id="16" name="Rounded Rectangle 15"/>
          <p:cNvSpPr/>
          <p:nvPr/>
        </p:nvSpPr>
        <p:spPr>
          <a:xfrm>
            <a:off x="7452320" y="4293096"/>
            <a:ext cx="1296144" cy="596465"/>
          </a:xfrm>
          <a:prstGeom prst="roundRect">
            <a:avLst/>
          </a:prstGeom>
          <a:solidFill>
            <a:srgbClr val="90ADE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GNSS Data </a:t>
            </a:r>
            <a:r>
              <a:rPr lang="fr-FR" dirty="0" err="1" smtClean="0"/>
              <a:t>Quality</a:t>
            </a:r>
            <a:endParaRPr lang="fr-FR" dirty="0"/>
          </a:p>
        </p:txBody>
      </p:sp>
      <p:sp>
        <p:nvSpPr>
          <p:cNvPr id="17" name="Rounded Rectangle 16"/>
          <p:cNvSpPr/>
          <p:nvPr/>
        </p:nvSpPr>
        <p:spPr>
          <a:xfrm>
            <a:off x="4992427" y="4344702"/>
            <a:ext cx="1523789" cy="596466"/>
          </a:xfrm>
          <a:prstGeom prst="roundRect">
            <a:avLst/>
          </a:prstGeom>
          <a:solidFill>
            <a:srgbClr val="90ADE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GNSS station description</a:t>
            </a:r>
            <a:endParaRPr lang="fr-FR" dirty="0"/>
          </a:p>
        </p:txBody>
      </p:sp>
      <p:sp>
        <p:nvSpPr>
          <p:cNvPr id="18" name="TextBox 17"/>
          <p:cNvSpPr txBox="1"/>
          <p:nvPr/>
        </p:nvSpPr>
        <p:spPr>
          <a:xfrm>
            <a:off x="4932041" y="4907059"/>
            <a:ext cx="1872208" cy="1118255"/>
          </a:xfrm>
          <a:prstGeom prst="rect">
            <a:avLst/>
          </a:prstGeom>
          <a:noFill/>
        </p:spPr>
        <p:txBody>
          <a:bodyPr wrap="square" rtlCol="0">
            <a:spAutoFit/>
          </a:bodyPr>
          <a:lstStyle/>
          <a:p>
            <a:pPr>
              <a:lnSpc>
                <a:spcPts val="1600"/>
              </a:lnSpc>
            </a:pPr>
            <a:r>
              <a:rPr lang="fr-FR" sz="1600" i="1" dirty="0" smtClean="0">
                <a:solidFill>
                  <a:srgbClr val="00897A"/>
                </a:solidFill>
              </a:rPr>
              <a:t>Equipment, </a:t>
            </a:r>
            <a:r>
              <a:rPr lang="fr-FR" sz="1600" i="1" dirty="0" err="1" smtClean="0">
                <a:solidFill>
                  <a:srgbClr val="00897A"/>
                </a:solidFill>
              </a:rPr>
              <a:t>environment</a:t>
            </a:r>
            <a:r>
              <a:rPr lang="fr-FR" sz="1600" i="1" dirty="0" smtClean="0">
                <a:solidFill>
                  <a:srgbClr val="00897A"/>
                </a:solidFill>
              </a:rPr>
              <a:t>, calibration, </a:t>
            </a:r>
            <a:r>
              <a:rPr lang="fr-FR" sz="1600" i="1" dirty="0" err="1" smtClean="0">
                <a:solidFill>
                  <a:srgbClr val="00897A"/>
                </a:solidFill>
              </a:rPr>
              <a:t>ownership</a:t>
            </a:r>
            <a:endParaRPr lang="fr-FR" sz="1600" i="1" dirty="0" smtClean="0">
              <a:solidFill>
                <a:srgbClr val="00897A"/>
              </a:solidFill>
            </a:endParaRPr>
          </a:p>
          <a:p>
            <a:pPr>
              <a:lnSpc>
                <a:spcPts val="1600"/>
              </a:lnSpc>
            </a:pPr>
            <a:endParaRPr lang="fr-FR" sz="1600" i="1" dirty="0">
              <a:solidFill>
                <a:srgbClr val="00897A"/>
              </a:solidFill>
            </a:endParaRPr>
          </a:p>
        </p:txBody>
      </p:sp>
      <p:sp>
        <p:nvSpPr>
          <p:cNvPr id="19" name="TextBox 18"/>
          <p:cNvSpPr txBox="1"/>
          <p:nvPr/>
        </p:nvSpPr>
        <p:spPr>
          <a:xfrm>
            <a:off x="7450428" y="4869160"/>
            <a:ext cx="1442052" cy="707886"/>
          </a:xfrm>
          <a:prstGeom prst="rect">
            <a:avLst/>
          </a:prstGeom>
          <a:noFill/>
        </p:spPr>
        <p:txBody>
          <a:bodyPr wrap="square" rtlCol="0">
            <a:spAutoFit/>
          </a:bodyPr>
          <a:lstStyle>
            <a:defPPr>
              <a:defRPr lang="ca-ES"/>
            </a:defPPr>
            <a:lvl1pPr>
              <a:lnSpc>
                <a:spcPts val="1600"/>
              </a:lnSpc>
              <a:defRPr sz="1600" i="1">
                <a:solidFill>
                  <a:srgbClr val="00897A"/>
                </a:solidFill>
              </a:defRPr>
            </a:lvl1pPr>
          </a:lstStyle>
          <a:p>
            <a:r>
              <a:rPr lang="fr-FR" dirty="0" err="1" smtClean="0"/>
              <a:t>Generated</a:t>
            </a:r>
            <a:r>
              <a:rPr lang="fr-FR" dirty="0" smtClean="0"/>
              <a:t> at Central Bureau</a:t>
            </a:r>
          </a:p>
          <a:p>
            <a:r>
              <a:rPr lang="fr-FR" dirty="0" smtClean="0"/>
              <a:t> </a:t>
            </a:r>
            <a:endParaRPr lang="fr-FR" dirty="0"/>
          </a:p>
        </p:txBody>
      </p:sp>
      <p:cxnSp>
        <p:nvCxnSpPr>
          <p:cNvPr id="20" name="Straight Connector 19"/>
          <p:cNvCxnSpPr>
            <a:stCxn id="21" idx="0"/>
            <a:endCxn id="15" idx="2"/>
          </p:cNvCxnSpPr>
          <p:nvPr/>
        </p:nvCxnSpPr>
        <p:spPr>
          <a:xfrm flipH="1" flipV="1">
            <a:off x="6957993" y="3573016"/>
            <a:ext cx="75280" cy="23042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118076" y="5877272"/>
            <a:ext cx="1830394" cy="596466"/>
          </a:xfrm>
          <a:prstGeom prst="roundRect">
            <a:avLst/>
          </a:prstGeom>
          <a:solidFill>
            <a:srgbClr val="90ADE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Data/</a:t>
            </a:r>
            <a:r>
              <a:rPr lang="fr-FR" dirty="0" err="1" smtClean="0"/>
              <a:t>Analysis</a:t>
            </a:r>
            <a:r>
              <a:rPr lang="fr-FR" dirty="0" smtClean="0"/>
              <a:t> </a:t>
            </a:r>
            <a:r>
              <a:rPr lang="fr-FR" dirty="0" err="1" smtClean="0"/>
              <a:t>Centers</a:t>
            </a:r>
            <a:r>
              <a:rPr lang="fr-FR" dirty="0" smtClean="0"/>
              <a:t> Info</a:t>
            </a:r>
            <a:endParaRPr lang="fr-FR" dirty="0"/>
          </a:p>
        </p:txBody>
      </p:sp>
    </p:spTree>
    <p:extLst>
      <p:ext uri="{BB962C8B-B14F-4D97-AF65-F5344CB8AC3E}">
        <p14:creationId xmlns:p14="http://schemas.microsoft.com/office/powerpoint/2010/main" val="4099048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03848" y="3068960"/>
            <a:ext cx="288032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fr-FR" sz="2800" dirty="0" err="1" smtClean="0"/>
              <a:t>Products</a:t>
            </a:r>
            <a:endParaRPr lang="fr-FR" sz="2800" dirty="0"/>
          </a:p>
        </p:txBody>
      </p:sp>
    </p:spTree>
    <p:extLst>
      <p:ext uri="{BB962C8B-B14F-4D97-AF65-F5344CB8AC3E}">
        <p14:creationId xmlns:p14="http://schemas.microsoft.com/office/powerpoint/2010/main" val="3921291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EF_Products-20141014.pdf - Adobe Reader"/>
          <p:cNvPicPr>
            <a:picLocks noChangeAspect="1"/>
          </p:cNvPicPr>
          <p:nvPr/>
        </p:nvPicPr>
        <p:blipFill rotWithShape="1">
          <a:blip r:embed="rId2">
            <a:extLst>
              <a:ext uri="{28A0092B-C50C-407E-A947-70E740481C1C}">
                <a14:useLocalDpi xmlns:a14="http://schemas.microsoft.com/office/drawing/2010/main" val="0"/>
              </a:ext>
            </a:extLst>
          </a:blip>
          <a:srcRect l="11165" t="22443" r="9643" b="69592"/>
          <a:stretch/>
        </p:blipFill>
        <p:spPr>
          <a:xfrm>
            <a:off x="90642" y="5611970"/>
            <a:ext cx="8961120" cy="697350"/>
          </a:xfrm>
          <a:prstGeom prst="rect">
            <a:avLst/>
          </a:prstGeom>
        </p:spPr>
      </p:pic>
      <p:pic>
        <p:nvPicPr>
          <p:cNvPr id="6" name="Picture 5" descr="EUREF_Products-20141014.pdf - Adobe Reader"/>
          <p:cNvPicPr>
            <a:picLocks noChangeAspect="1"/>
          </p:cNvPicPr>
          <p:nvPr/>
        </p:nvPicPr>
        <p:blipFill rotWithShape="1">
          <a:blip r:embed="rId3">
            <a:extLst>
              <a:ext uri="{28A0092B-C50C-407E-A947-70E740481C1C}">
                <a14:useLocalDpi xmlns:a14="http://schemas.microsoft.com/office/drawing/2010/main" val="0"/>
              </a:ext>
            </a:extLst>
          </a:blip>
          <a:srcRect l="10948" t="43258" r="9098" b="13135"/>
          <a:stretch/>
        </p:blipFill>
        <p:spPr>
          <a:xfrm>
            <a:off x="65158" y="1924452"/>
            <a:ext cx="9043346" cy="3816072"/>
          </a:xfrm>
          <a:prstGeom prst="rect">
            <a:avLst/>
          </a:prstGeom>
        </p:spPr>
      </p:pic>
      <p:sp>
        <p:nvSpPr>
          <p:cNvPr id="3" name="TextBox 2"/>
          <p:cNvSpPr txBox="1"/>
          <p:nvPr/>
        </p:nvSpPr>
        <p:spPr>
          <a:xfrm>
            <a:off x="2085274" y="1124744"/>
            <a:ext cx="5122684" cy="461665"/>
          </a:xfrm>
          <a:prstGeom prst="rect">
            <a:avLst/>
          </a:prstGeom>
          <a:noFill/>
        </p:spPr>
        <p:txBody>
          <a:bodyPr wrap="none" rtlCol="0">
            <a:spAutoFit/>
          </a:bodyPr>
          <a:lstStyle/>
          <a:p>
            <a:r>
              <a:rPr lang="fr-FR" sz="2400" b="1" i="1" dirty="0" err="1" smtClean="0">
                <a:solidFill>
                  <a:srgbClr val="00897A"/>
                </a:solidFill>
              </a:rPr>
              <a:t>Products</a:t>
            </a:r>
            <a:r>
              <a:rPr lang="fr-FR" sz="2400" b="1" i="1" dirty="0" smtClean="0">
                <a:solidFill>
                  <a:srgbClr val="00897A"/>
                </a:solidFill>
              </a:rPr>
              <a:t> </a:t>
            </a:r>
            <a:r>
              <a:rPr lang="fr-FR" sz="2400" b="1" i="1" dirty="0" err="1" smtClean="0">
                <a:solidFill>
                  <a:srgbClr val="00897A"/>
                </a:solidFill>
              </a:rPr>
              <a:t>focussing</a:t>
            </a:r>
            <a:r>
              <a:rPr lang="fr-FR" sz="2400" b="1" i="1" dirty="0" smtClean="0">
                <a:solidFill>
                  <a:srgbClr val="00897A"/>
                </a:solidFill>
              </a:rPr>
              <a:t> on </a:t>
            </a:r>
            <a:r>
              <a:rPr lang="fr-FR" sz="2400" b="1" i="1" dirty="0" err="1" smtClean="0">
                <a:solidFill>
                  <a:srgbClr val="00897A"/>
                </a:solidFill>
              </a:rPr>
              <a:t>reference</a:t>
            </a:r>
            <a:r>
              <a:rPr lang="fr-FR" sz="2400" b="1" i="1" dirty="0" smtClean="0">
                <a:solidFill>
                  <a:srgbClr val="00897A"/>
                </a:solidFill>
              </a:rPr>
              <a:t> frame</a:t>
            </a:r>
            <a:endParaRPr lang="fr-FR" sz="2400" b="1" i="1" dirty="0">
              <a:solidFill>
                <a:srgbClr val="00897A"/>
              </a:solidFill>
            </a:endParaRPr>
          </a:p>
        </p:txBody>
      </p:sp>
    </p:spTree>
    <p:extLst>
      <p:ext uri="{BB962C8B-B14F-4D97-AF65-F5344CB8AC3E}">
        <p14:creationId xmlns:p14="http://schemas.microsoft.com/office/powerpoint/2010/main" val="1143821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EF_Products-20141014.pdf - Adobe Reader"/>
          <p:cNvPicPr>
            <a:picLocks noChangeAspect="1"/>
          </p:cNvPicPr>
          <p:nvPr/>
        </p:nvPicPr>
        <p:blipFill rotWithShape="1">
          <a:blip r:embed="rId2">
            <a:extLst>
              <a:ext uri="{28A0092B-C50C-407E-A947-70E740481C1C}">
                <a14:useLocalDpi xmlns:a14="http://schemas.microsoft.com/office/drawing/2010/main" val="0"/>
              </a:ext>
            </a:extLst>
          </a:blip>
          <a:srcRect l="11165" t="29745" r="9643" b="14429"/>
          <a:stretch/>
        </p:blipFill>
        <p:spPr>
          <a:xfrm>
            <a:off x="107504" y="1772816"/>
            <a:ext cx="8820472" cy="4810844"/>
          </a:xfrm>
          <a:prstGeom prst="rect">
            <a:avLst/>
          </a:prstGeom>
        </p:spPr>
      </p:pic>
      <p:sp>
        <p:nvSpPr>
          <p:cNvPr id="3" name="TextBox 2"/>
          <p:cNvSpPr txBox="1"/>
          <p:nvPr/>
        </p:nvSpPr>
        <p:spPr>
          <a:xfrm>
            <a:off x="2085274" y="1124744"/>
            <a:ext cx="4715971" cy="461665"/>
          </a:xfrm>
          <a:prstGeom prst="rect">
            <a:avLst/>
          </a:prstGeom>
          <a:noFill/>
        </p:spPr>
        <p:txBody>
          <a:bodyPr wrap="none" rtlCol="0">
            <a:spAutoFit/>
          </a:bodyPr>
          <a:lstStyle/>
          <a:p>
            <a:r>
              <a:rPr lang="fr-FR" sz="2400" b="1" i="1" dirty="0" err="1" smtClean="0">
                <a:solidFill>
                  <a:srgbClr val="00897A"/>
                </a:solidFill>
              </a:rPr>
              <a:t>Products</a:t>
            </a:r>
            <a:r>
              <a:rPr lang="fr-FR" sz="2400" b="1" i="1" dirty="0" smtClean="0">
                <a:solidFill>
                  <a:srgbClr val="00897A"/>
                </a:solidFill>
              </a:rPr>
              <a:t> </a:t>
            </a:r>
            <a:r>
              <a:rPr lang="fr-FR" sz="2400" b="1" i="1" dirty="0" err="1" smtClean="0">
                <a:solidFill>
                  <a:srgbClr val="00897A"/>
                </a:solidFill>
              </a:rPr>
              <a:t>derived</a:t>
            </a:r>
            <a:r>
              <a:rPr lang="fr-FR" sz="2400" b="1" i="1" dirty="0" smtClean="0">
                <a:solidFill>
                  <a:srgbClr val="00897A"/>
                </a:solidFill>
              </a:rPr>
              <a:t> </a:t>
            </a:r>
            <a:r>
              <a:rPr lang="fr-FR" sz="2400" b="1" i="1" dirty="0" err="1" smtClean="0">
                <a:solidFill>
                  <a:srgbClr val="00897A"/>
                </a:solidFill>
              </a:rPr>
              <a:t>from</a:t>
            </a:r>
            <a:r>
              <a:rPr lang="fr-FR" sz="2400" b="1" i="1" dirty="0" smtClean="0">
                <a:solidFill>
                  <a:srgbClr val="00897A"/>
                </a:solidFill>
              </a:rPr>
              <a:t> observations</a:t>
            </a:r>
            <a:endParaRPr lang="fr-FR" sz="2400" b="1" i="1" dirty="0">
              <a:solidFill>
                <a:srgbClr val="00897A"/>
              </a:solidFill>
            </a:endParaRPr>
          </a:p>
        </p:txBody>
      </p:sp>
    </p:spTree>
    <p:extLst>
      <p:ext uri="{BB962C8B-B14F-4D97-AF65-F5344CB8AC3E}">
        <p14:creationId xmlns:p14="http://schemas.microsoft.com/office/powerpoint/2010/main" val="3423933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03-Kenyeres.pdf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13586" t="26789" r="15034" b="7902"/>
          <a:stretch/>
        </p:blipFill>
        <p:spPr>
          <a:xfrm>
            <a:off x="1187624" y="1640111"/>
            <a:ext cx="6709740" cy="4980408"/>
          </a:xfrm>
        </p:spPr>
      </p:pic>
      <p:sp>
        <p:nvSpPr>
          <p:cNvPr id="5" name="TextBox 4"/>
          <p:cNvSpPr txBox="1"/>
          <p:nvPr/>
        </p:nvSpPr>
        <p:spPr>
          <a:xfrm>
            <a:off x="107504" y="6350922"/>
            <a:ext cx="1850699" cy="338554"/>
          </a:xfrm>
          <a:prstGeom prst="rect">
            <a:avLst/>
          </a:prstGeom>
          <a:solidFill>
            <a:schemeClr val="bg1">
              <a:alpha val="54000"/>
            </a:schemeClr>
          </a:solidFill>
        </p:spPr>
        <p:txBody>
          <a:bodyPr wrap="none" rtlCol="0">
            <a:spAutoFit/>
          </a:bodyPr>
          <a:lstStyle/>
          <a:p>
            <a:r>
              <a:rPr lang="fr-FR" sz="1600" i="1" dirty="0" smtClean="0">
                <a:solidFill>
                  <a:srgbClr val="00897A"/>
                </a:solidFill>
              </a:rPr>
              <a:t>Kenyeres et al, 2015</a:t>
            </a:r>
            <a:endParaRPr lang="fr-FR" sz="1600" i="1" dirty="0">
              <a:solidFill>
                <a:srgbClr val="00897A"/>
              </a:solidFill>
            </a:endParaRPr>
          </a:p>
        </p:txBody>
      </p:sp>
      <p:sp>
        <p:nvSpPr>
          <p:cNvPr id="6" name="TextBox 5"/>
          <p:cNvSpPr txBox="1"/>
          <p:nvPr/>
        </p:nvSpPr>
        <p:spPr>
          <a:xfrm>
            <a:off x="2843808" y="1052736"/>
            <a:ext cx="3481531" cy="461665"/>
          </a:xfrm>
          <a:prstGeom prst="rect">
            <a:avLst/>
          </a:prstGeom>
          <a:noFill/>
        </p:spPr>
        <p:txBody>
          <a:bodyPr wrap="none" rtlCol="0">
            <a:spAutoFit/>
          </a:bodyPr>
          <a:lstStyle/>
          <a:p>
            <a:r>
              <a:rPr lang="fr-FR" sz="2400" b="1" i="1" dirty="0" smtClean="0">
                <a:solidFill>
                  <a:srgbClr val="00897A"/>
                </a:solidFill>
              </a:rPr>
              <a:t>Horizontal </a:t>
            </a:r>
            <a:r>
              <a:rPr lang="fr-FR" sz="2400" b="1" i="1" dirty="0" err="1" smtClean="0">
                <a:solidFill>
                  <a:srgbClr val="00897A"/>
                </a:solidFill>
              </a:rPr>
              <a:t>ground</a:t>
            </a:r>
            <a:r>
              <a:rPr lang="fr-FR" sz="2400" b="1" i="1" dirty="0" smtClean="0">
                <a:solidFill>
                  <a:srgbClr val="00897A"/>
                </a:solidFill>
              </a:rPr>
              <a:t> motion</a:t>
            </a:r>
            <a:endParaRPr lang="fr-FR" sz="2400" b="1" i="1" dirty="0">
              <a:solidFill>
                <a:srgbClr val="00897A"/>
              </a:solidFill>
            </a:endParaRPr>
          </a:p>
        </p:txBody>
      </p:sp>
    </p:spTree>
    <p:extLst>
      <p:ext uri="{BB962C8B-B14F-4D97-AF65-F5344CB8AC3E}">
        <p14:creationId xmlns:p14="http://schemas.microsoft.com/office/powerpoint/2010/main" val="3550152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03-Kenyeres.pdf - Mozilla Firefox"/>
          <p:cNvPicPr>
            <a:picLocks noChangeAspect="1"/>
          </p:cNvPicPr>
          <p:nvPr/>
        </p:nvPicPr>
        <p:blipFill rotWithShape="1">
          <a:blip r:embed="rId2">
            <a:extLst>
              <a:ext uri="{28A0092B-C50C-407E-A947-70E740481C1C}">
                <a14:useLocalDpi xmlns:a14="http://schemas.microsoft.com/office/drawing/2010/main" val="0"/>
              </a:ext>
            </a:extLst>
          </a:blip>
          <a:srcRect l="13718" t="28054" r="15183" b="6695"/>
          <a:stretch/>
        </p:blipFill>
        <p:spPr>
          <a:xfrm>
            <a:off x="1115616" y="1530084"/>
            <a:ext cx="6912768" cy="5146745"/>
          </a:xfrm>
          <a:prstGeom prst="rect">
            <a:avLst/>
          </a:prstGeom>
        </p:spPr>
      </p:pic>
      <p:sp>
        <p:nvSpPr>
          <p:cNvPr id="4" name="TextBox 3"/>
          <p:cNvSpPr txBox="1"/>
          <p:nvPr/>
        </p:nvSpPr>
        <p:spPr>
          <a:xfrm>
            <a:off x="107504" y="6350922"/>
            <a:ext cx="1850699" cy="338554"/>
          </a:xfrm>
          <a:prstGeom prst="rect">
            <a:avLst/>
          </a:prstGeom>
          <a:solidFill>
            <a:schemeClr val="bg1">
              <a:alpha val="54000"/>
            </a:schemeClr>
          </a:solidFill>
        </p:spPr>
        <p:txBody>
          <a:bodyPr wrap="none" rtlCol="0">
            <a:spAutoFit/>
          </a:bodyPr>
          <a:lstStyle/>
          <a:p>
            <a:r>
              <a:rPr lang="fr-FR" sz="1600" i="1" dirty="0" smtClean="0">
                <a:solidFill>
                  <a:srgbClr val="00897A"/>
                </a:solidFill>
              </a:rPr>
              <a:t>Kenyeres et al, 2015</a:t>
            </a:r>
            <a:endParaRPr lang="fr-FR" sz="1600" i="1" dirty="0">
              <a:solidFill>
                <a:srgbClr val="00897A"/>
              </a:solidFill>
            </a:endParaRPr>
          </a:p>
        </p:txBody>
      </p:sp>
      <p:sp>
        <p:nvSpPr>
          <p:cNvPr id="6" name="TextBox 5"/>
          <p:cNvSpPr txBox="1"/>
          <p:nvPr/>
        </p:nvSpPr>
        <p:spPr>
          <a:xfrm>
            <a:off x="3028973" y="1052736"/>
            <a:ext cx="3127203" cy="461665"/>
          </a:xfrm>
          <a:prstGeom prst="rect">
            <a:avLst/>
          </a:prstGeom>
          <a:noFill/>
        </p:spPr>
        <p:txBody>
          <a:bodyPr wrap="none" rtlCol="0">
            <a:spAutoFit/>
          </a:bodyPr>
          <a:lstStyle/>
          <a:p>
            <a:r>
              <a:rPr lang="fr-FR" sz="2400" b="1" i="1" dirty="0" smtClean="0">
                <a:solidFill>
                  <a:srgbClr val="00897A"/>
                </a:solidFill>
              </a:rPr>
              <a:t>Vertical </a:t>
            </a:r>
            <a:r>
              <a:rPr lang="fr-FR" sz="2400" b="1" i="1" dirty="0" err="1" smtClean="0">
                <a:solidFill>
                  <a:srgbClr val="00897A"/>
                </a:solidFill>
              </a:rPr>
              <a:t>ground</a:t>
            </a:r>
            <a:r>
              <a:rPr lang="fr-FR" sz="2400" b="1" i="1" dirty="0" smtClean="0">
                <a:solidFill>
                  <a:srgbClr val="00897A"/>
                </a:solidFill>
              </a:rPr>
              <a:t> motion</a:t>
            </a:r>
            <a:endParaRPr lang="fr-FR" sz="2400" b="1" i="1" dirty="0">
              <a:solidFill>
                <a:srgbClr val="00897A"/>
              </a:solidFill>
            </a:endParaRPr>
          </a:p>
        </p:txBody>
      </p:sp>
    </p:spTree>
    <p:extLst>
      <p:ext uri="{BB962C8B-B14F-4D97-AF65-F5344CB8AC3E}">
        <p14:creationId xmlns:p14="http://schemas.microsoft.com/office/powerpoint/2010/main" val="1112282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M_UPD_series"/>
          <p:cNvPicPr>
            <a:picLocks noChangeAspect="1" noChangeArrowheads="1"/>
          </p:cNvPicPr>
          <p:nvPr/>
        </p:nvPicPr>
        <p:blipFill rotWithShape="1">
          <a:blip r:embed="rId2">
            <a:extLst>
              <a:ext uri="{28A0092B-C50C-407E-A947-70E740481C1C}">
                <a14:useLocalDpi xmlns:a14="http://schemas.microsoft.com/office/drawing/2010/main" val="0"/>
              </a:ext>
            </a:extLst>
          </a:blip>
          <a:srcRect t="11002"/>
          <a:stretch/>
        </p:blipFill>
        <p:spPr bwMode="auto">
          <a:xfrm>
            <a:off x="393626" y="1628800"/>
            <a:ext cx="8524890" cy="50405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11760" y="1167135"/>
            <a:ext cx="4310988" cy="461665"/>
          </a:xfrm>
          <a:prstGeom prst="rect">
            <a:avLst/>
          </a:prstGeom>
          <a:noFill/>
        </p:spPr>
        <p:txBody>
          <a:bodyPr wrap="none" rtlCol="0">
            <a:spAutoFit/>
          </a:bodyPr>
          <a:lstStyle>
            <a:defPPr>
              <a:defRPr lang="ca-ES"/>
            </a:defPPr>
            <a:lvl1pPr>
              <a:defRPr sz="2400" b="1" i="1">
                <a:solidFill>
                  <a:srgbClr val="00897A"/>
                </a:solidFill>
              </a:defRPr>
            </a:lvl1pPr>
          </a:lstStyle>
          <a:p>
            <a:r>
              <a:rPr lang="fr-FR" dirty="0"/>
              <a:t>Non-</a:t>
            </a:r>
            <a:r>
              <a:rPr lang="fr-FR" dirty="0" err="1"/>
              <a:t>linear</a:t>
            </a:r>
            <a:r>
              <a:rPr lang="fr-FR" dirty="0"/>
              <a:t> </a:t>
            </a:r>
            <a:r>
              <a:rPr lang="fr-FR" dirty="0" err="1"/>
              <a:t>ground</a:t>
            </a:r>
            <a:r>
              <a:rPr lang="fr-FR" dirty="0"/>
              <a:t> </a:t>
            </a:r>
            <a:r>
              <a:rPr lang="fr-FR" dirty="0" err="1"/>
              <a:t>deformations</a:t>
            </a:r>
            <a:endParaRPr lang="fr-FR" dirty="0"/>
          </a:p>
        </p:txBody>
      </p:sp>
    </p:spTree>
    <p:extLst>
      <p:ext uri="{BB962C8B-B14F-4D97-AF65-F5344CB8AC3E}">
        <p14:creationId xmlns:p14="http://schemas.microsoft.com/office/powerpoint/2010/main" val="9134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7584" y="2332037"/>
            <a:ext cx="8282186" cy="4525963"/>
          </a:xfrm>
        </p:spPr>
        <p:txBody>
          <a:bodyPr>
            <a:noAutofit/>
          </a:bodyPr>
          <a:lstStyle/>
          <a:p>
            <a:pPr marL="0" indent="0">
              <a:spcBef>
                <a:spcPts val="0"/>
              </a:spcBef>
              <a:buNone/>
            </a:pPr>
            <a:endParaRPr lang="en-US" sz="2400" dirty="0">
              <a:solidFill>
                <a:srgbClr val="00897A"/>
              </a:solidFill>
            </a:endParaRPr>
          </a:p>
          <a:p>
            <a:pPr>
              <a:spcBef>
                <a:spcPts val="0"/>
              </a:spcBef>
            </a:pPr>
            <a:r>
              <a:rPr lang="en-US" sz="2400" dirty="0">
                <a:solidFill>
                  <a:srgbClr val="00897A"/>
                </a:solidFill>
              </a:rPr>
              <a:t>Central </a:t>
            </a:r>
            <a:r>
              <a:rPr lang="en-US" sz="2400" dirty="0" smtClean="0">
                <a:solidFill>
                  <a:srgbClr val="00897A"/>
                </a:solidFill>
              </a:rPr>
              <a:t>Bureau of EUREF </a:t>
            </a:r>
            <a:r>
              <a:rPr lang="en-US" sz="2400" dirty="0">
                <a:solidFill>
                  <a:srgbClr val="00897A"/>
                </a:solidFill>
              </a:rPr>
              <a:t>Permanent Network </a:t>
            </a:r>
            <a:r>
              <a:rPr lang="en-US" sz="2400" dirty="0" smtClean="0">
                <a:solidFill>
                  <a:srgbClr val="00897A"/>
                </a:solidFill>
              </a:rPr>
              <a:t>(EPN)</a:t>
            </a:r>
            <a:endParaRPr lang="en-US" sz="2400" dirty="0">
              <a:solidFill>
                <a:srgbClr val="00897A"/>
              </a:solidFill>
            </a:endParaRPr>
          </a:p>
          <a:p>
            <a:pPr lvl="1">
              <a:spcBef>
                <a:spcPts val="0"/>
              </a:spcBef>
            </a:pPr>
            <a:r>
              <a:rPr lang="en-US" sz="2000" dirty="0">
                <a:solidFill>
                  <a:srgbClr val="00897A"/>
                </a:solidFill>
              </a:rPr>
              <a:t>Daily EPN network management</a:t>
            </a:r>
          </a:p>
          <a:p>
            <a:pPr lvl="1">
              <a:spcBef>
                <a:spcPts val="0"/>
              </a:spcBef>
            </a:pPr>
            <a:r>
              <a:rPr lang="en-US" sz="2000" dirty="0">
                <a:solidFill>
                  <a:srgbClr val="00897A"/>
                </a:solidFill>
              </a:rPr>
              <a:t>Information system: htpp://www.epncb.oma.be</a:t>
            </a:r>
            <a:r>
              <a:rPr lang="en-US" sz="2000" dirty="0" smtClean="0">
                <a:solidFill>
                  <a:srgbClr val="00897A"/>
                </a:solidFill>
              </a:rPr>
              <a:t>/</a:t>
            </a:r>
          </a:p>
          <a:p>
            <a:pPr marL="457200" lvl="1" indent="0">
              <a:spcBef>
                <a:spcPts val="0"/>
              </a:spcBef>
              <a:buNone/>
            </a:pPr>
            <a:endParaRPr lang="en-US" sz="2000" dirty="0">
              <a:solidFill>
                <a:srgbClr val="00897A"/>
              </a:solidFill>
            </a:endParaRPr>
          </a:p>
          <a:p>
            <a:pPr>
              <a:spcBef>
                <a:spcPts val="0"/>
              </a:spcBef>
            </a:pPr>
            <a:r>
              <a:rPr lang="en-US" sz="2400" dirty="0" smtClean="0">
                <a:solidFill>
                  <a:srgbClr val="00897A"/>
                </a:solidFill>
              </a:rPr>
              <a:t>EUREF Permanent Network </a:t>
            </a:r>
          </a:p>
          <a:p>
            <a:pPr lvl="1">
              <a:spcBef>
                <a:spcPts val="0"/>
              </a:spcBef>
            </a:pPr>
            <a:r>
              <a:rPr lang="en-US" sz="2000" dirty="0" smtClean="0">
                <a:solidFill>
                  <a:srgbClr val="00897A"/>
                </a:solidFill>
              </a:rPr>
              <a:t>GNSS* ground stations tracking network (core network / densification network)</a:t>
            </a:r>
          </a:p>
          <a:p>
            <a:pPr lvl="1">
              <a:spcBef>
                <a:spcPts val="0"/>
              </a:spcBef>
            </a:pPr>
            <a:r>
              <a:rPr lang="en-US" sz="2000" dirty="0">
                <a:solidFill>
                  <a:srgbClr val="00897A"/>
                </a:solidFill>
              </a:rPr>
              <a:t>Data Analysis </a:t>
            </a:r>
            <a:r>
              <a:rPr lang="en-US" sz="2000" dirty="0" smtClean="0">
                <a:solidFill>
                  <a:srgbClr val="00897A"/>
                </a:solidFill>
              </a:rPr>
              <a:t>Centers &amp; Coordinators</a:t>
            </a:r>
            <a:endParaRPr lang="en-US" sz="2000" dirty="0">
              <a:solidFill>
                <a:srgbClr val="00897A"/>
              </a:solidFill>
            </a:endParaRPr>
          </a:p>
          <a:p>
            <a:pPr lvl="1">
              <a:spcBef>
                <a:spcPts val="0"/>
              </a:spcBef>
            </a:pPr>
            <a:r>
              <a:rPr lang="en-US" sz="2000" dirty="0" smtClean="0">
                <a:solidFill>
                  <a:srgbClr val="00897A"/>
                </a:solidFill>
              </a:rPr>
              <a:t>Data Centers : GNSS data and products</a:t>
            </a:r>
          </a:p>
          <a:p>
            <a:pPr lvl="1">
              <a:spcBef>
                <a:spcPts val="0"/>
              </a:spcBef>
            </a:pPr>
            <a:r>
              <a:rPr lang="en-US" sz="2000" dirty="0" smtClean="0">
                <a:solidFill>
                  <a:srgbClr val="00897A"/>
                </a:solidFill>
              </a:rPr>
              <a:t>Central Bureau</a:t>
            </a:r>
          </a:p>
          <a:p>
            <a:pPr marL="57150" indent="0">
              <a:spcBef>
                <a:spcPts val="0"/>
              </a:spcBef>
              <a:buNone/>
            </a:pPr>
            <a:endParaRPr lang="en-US" sz="2400" dirty="0">
              <a:solidFill>
                <a:srgbClr val="00897A"/>
              </a:solidFill>
            </a:endParaRPr>
          </a:p>
          <a:p>
            <a:pPr marL="57150" indent="0">
              <a:spcBef>
                <a:spcPts val="0"/>
              </a:spcBef>
              <a:buNone/>
            </a:pPr>
            <a:r>
              <a:rPr lang="en-US" sz="1800" i="1" dirty="0" smtClean="0">
                <a:solidFill>
                  <a:srgbClr val="00897A"/>
                </a:solidFill>
              </a:rPr>
              <a:t>* GNSS= Global Navigation Satellite Systems (GPS, GLONASS, Galileo,…)</a:t>
            </a:r>
            <a:endParaRPr lang="en-US" sz="1800" i="1" dirty="0">
              <a:solidFill>
                <a:srgbClr val="00897A"/>
              </a:solidFill>
            </a:endParaRPr>
          </a:p>
        </p:txBody>
      </p:sp>
      <p:sp>
        <p:nvSpPr>
          <p:cNvPr id="2" name="Title 1"/>
          <p:cNvSpPr>
            <a:spLocks noGrp="1"/>
          </p:cNvSpPr>
          <p:nvPr>
            <p:ph type="title" idx="4294967295"/>
          </p:nvPr>
        </p:nvSpPr>
        <p:spPr>
          <a:xfrm>
            <a:off x="-340593" y="1268760"/>
            <a:ext cx="9377089" cy="838200"/>
          </a:xfrm>
          <a:prstGeom prst="rect">
            <a:avLst/>
          </a:prstGeom>
        </p:spPr>
        <p:txBody>
          <a:bodyPr>
            <a:noAutofit/>
          </a:bodyPr>
          <a:lstStyle/>
          <a:p>
            <a:pPr marL="914400" lvl="1" indent="-514350" algn="l" rtl="0">
              <a:spcBef>
                <a:spcPct val="20000"/>
              </a:spcBef>
            </a:pPr>
            <a:r>
              <a:rPr lang="en-US" sz="3200" b="1" i="1" dirty="0">
                <a:solidFill>
                  <a:schemeClr val="accent5">
                    <a:lumMod val="50000"/>
                  </a:schemeClr>
                </a:solidFill>
                <a:latin typeface="+mn-lt"/>
                <a:ea typeface="+mn-ea"/>
                <a:cs typeface="+mn-cs"/>
              </a:rPr>
              <a:t>1. About your network</a:t>
            </a:r>
            <a:r>
              <a:rPr lang="en-US" sz="3200" dirty="0" smtClean="0"/>
              <a:t/>
            </a:r>
            <a:br>
              <a:rPr lang="en-US" sz="3200" dirty="0" smtClean="0"/>
            </a:br>
            <a:r>
              <a:rPr lang="en-US" sz="2800" kern="1200" dirty="0">
                <a:solidFill>
                  <a:schemeClr val="accent2">
                    <a:lumMod val="50000"/>
                  </a:schemeClr>
                </a:solidFill>
                <a:latin typeface="+mn-lt"/>
                <a:ea typeface="+mn-ea"/>
                <a:cs typeface="+mn-cs"/>
              </a:rPr>
              <a:t>1.1 Brief introduction about you and the network you are representing and the topic</a:t>
            </a:r>
            <a:endParaRPr lang="fr-FR" sz="2800" kern="1200" dirty="0">
              <a:solidFill>
                <a:schemeClr val="accent2">
                  <a:lumMod val="50000"/>
                </a:schemeClr>
              </a:solidFill>
              <a:latin typeface="+mn-lt"/>
              <a:ea typeface="+mn-ea"/>
              <a:cs typeface="+mn-cs"/>
            </a:endParaRPr>
          </a:p>
        </p:txBody>
      </p:sp>
    </p:spTree>
    <p:extLst>
      <p:ext uri="{BB962C8B-B14F-4D97-AF65-F5344CB8AC3E}">
        <p14:creationId xmlns:p14="http://schemas.microsoft.com/office/powerpoint/2010/main" val="277696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167135"/>
            <a:ext cx="2713179" cy="461665"/>
          </a:xfrm>
          <a:prstGeom prst="rect">
            <a:avLst/>
          </a:prstGeom>
          <a:noFill/>
        </p:spPr>
        <p:txBody>
          <a:bodyPr wrap="none" rtlCol="0">
            <a:spAutoFit/>
          </a:bodyPr>
          <a:lstStyle>
            <a:defPPr>
              <a:defRPr lang="ca-ES"/>
            </a:defPPr>
            <a:lvl1pPr>
              <a:defRPr sz="2400" b="1" i="1">
                <a:solidFill>
                  <a:srgbClr val="00897A"/>
                </a:solidFill>
              </a:defRPr>
            </a:lvl1pPr>
          </a:lstStyle>
          <a:p>
            <a:r>
              <a:rPr lang="fr-FR" dirty="0" err="1"/>
              <a:t>T</a:t>
            </a:r>
            <a:r>
              <a:rPr lang="fr-FR" dirty="0" err="1" smtClean="0"/>
              <a:t>ropospheric</a:t>
            </a:r>
            <a:r>
              <a:rPr lang="fr-FR" dirty="0" smtClean="0"/>
              <a:t> </a:t>
            </a:r>
            <a:r>
              <a:rPr lang="fr-FR" dirty="0" err="1" smtClean="0"/>
              <a:t>delays</a:t>
            </a:r>
            <a:endParaRPr lang="fr-FR" dirty="0"/>
          </a:p>
        </p:txBody>
      </p:sp>
      <p:sp>
        <p:nvSpPr>
          <p:cNvPr id="5" name="TextBox 4"/>
          <p:cNvSpPr txBox="1"/>
          <p:nvPr/>
        </p:nvSpPr>
        <p:spPr>
          <a:xfrm>
            <a:off x="1187624" y="1914862"/>
            <a:ext cx="6768752" cy="1477328"/>
          </a:xfrm>
          <a:prstGeom prst="rect">
            <a:avLst/>
          </a:prstGeom>
          <a:noFill/>
        </p:spPr>
        <p:txBody>
          <a:bodyPr wrap="square" rtlCol="0">
            <a:spAutoFit/>
          </a:bodyPr>
          <a:lstStyle/>
          <a:p>
            <a:r>
              <a:rPr lang="fr-FR" dirty="0" err="1" smtClean="0">
                <a:solidFill>
                  <a:srgbClr val="00897A"/>
                </a:solidFill>
              </a:rPr>
              <a:t>Used</a:t>
            </a:r>
            <a:r>
              <a:rPr lang="fr-FR" dirty="0" smtClean="0">
                <a:solidFill>
                  <a:srgbClr val="00897A"/>
                </a:solidFill>
              </a:rPr>
              <a:t> by EUMETNET E-GVAP programme as </a:t>
            </a:r>
            <a:r>
              <a:rPr lang="fr-FR" dirty="0" err="1" smtClean="0">
                <a:solidFill>
                  <a:srgbClr val="00897A"/>
                </a:solidFill>
              </a:rPr>
              <a:t>reference</a:t>
            </a:r>
            <a:r>
              <a:rPr lang="fr-FR" dirty="0" smtClean="0">
                <a:solidFill>
                  <a:srgbClr val="00897A"/>
                </a:solidFill>
              </a:rPr>
              <a:t> solution for </a:t>
            </a:r>
            <a:r>
              <a:rPr lang="fr-FR" dirty="0" err="1" smtClean="0">
                <a:solidFill>
                  <a:srgbClr val="00897A"/>
                </a:solidFill>
              </a:rPr>
              <a:t>comparison</a:t>
            </a:r>
            <a:r>
              <a:rPr lang="fr-FR" dirty="0" smtClean="0">
                <a:solidFill>
                  <a:srgbClr val="00897A"/>
                </a:solidFill>
              </a:rPr>
              <a:t> </a:t>
            </a:r>
            <a:r>
              <a:rPr lang="fr-FR" dirty="0" err="1" smtClean="0">
                <a:solidFill>
                  <a:srgbClr val="00897A"/>
                </a:solidFill>
              </a:rPr>
              <a:t>with</a:t>
            </a:r>
            <a:r>
              <a:rPr lang="fr-FR" dirty="0" smtClean="0">
                <a:solidFill>
                  <a:srgbClr val="00897A"/>
                </a:solidFill>
              </a:rPr>
              <a:t> (</a:t>
            </a:r>
            <a:r>
              <a:rPr lang="fr-FR" dirty="0" err="1" smtClean="0">
                <a:solidFill>
                  <a:srgbClr val="00897A"/>
                </a:solidFill>
              </a:rPr>
              <a:t>near</a:t>
            </a:r>
            <a:r>
              <a:rPr lang="fr-FR" dirty="0" smtClean="0">
                <a:solidFill>
                  <a:srgbClr val="00897A"/>
                </a:solidFill>
              </a:rPr>
              <a:t>) real-time </a:t>
            </a:r>
            <a:r>
              <a:rPr lang="fr-FR" dirty="0" err="1" smtClean="0">
                <a:solidFill>
                  <a:srgbClr val="00897A"/>
                </a:solidFill>
              </a:rPr>
              <a:t>tropospher</a:t>
            </a:r>
            <a:r>
              <a:rPr lang="fr-FR" dirty="0" err="1">
                <a:solidFill>
                  <a:srgbClr val="00897A"/>
                </a:solidFill>
              </a:rPr>
              <a:t>i</a:t>
            </a:r>
            <a:r>
              <a:rPr lang="fr-FR" dirty="0" err="1" smtClean="0">
                <a:solidFill>
                  <a:srgbClr val="00897A"/>
                </a:solidFill>
              </a:rPr>
              <a:t>c</a:t>
            </a:r>
            <a:r>
              <a:rPr lang="fr-FR" dirty="0" smtClean="0">
                <a:solidFill>
                  <a:srgbClr val="00897A"/>
                </a:solidFill>
              </a:rPr>
              <a:t> </a:t>
            </a:r>
            <a:r>
              <a:rPr lang="fr-FR" dirty="0" err="1" smtClean="0">
                <a:solidFill>
                  <a:srgbClr val="00897A"/>
                </a:solidFill>
              </a:rPr>
              <a:t>delays</a:t>
            </a:r>
            <a:r>
              <a:rPr lang="fr-FR" dirty="0" smtClean="0">
                <a:solidFill>
                  <a:srgbClr val="00897A"/>
                </a:solidFill>
              </a:rPr>
              <a:t> </a:t>
            </a:r>
            <a:r>
              <a:rPr lang="fr-FR" dirty="0" err="1" smtClean="0">
                <a:solidFill>
                  <a:srgbClr val="00897A"/>
                </a:solidFill>
              </a:rPr>
              <a:t>generated</a:t>
            </a:r>
            <a:r>
              <a:rPr lang="fr-FR" dirty="0" smtClean="0">
                <a:solidFill>
                  <a:srgbClr val="00897A"/>
                </a:solidFill>
              </a:rPr>
              <a:t> by E-GVAP </a:t>
            </a:r>
            <a:r>
              <a:rPr lang="fr-FR" dirty="0" err="1" smtClean="0">
                <a:solidFill>
                  <a:srgbClr val="00897A"/>
                </a:solidFill>
              </a:rPr>
              <a:t>analysis</a:t>
            </a:r>
            <a:r>
              <a:rPr lang="fr-FR" dirty="0" smtClean="0">
                <a:solidFill>
                  <a:srgbClr val="00897A"/>
                </a:solidFill>
              </a:rPr>
              <a:t> </a:t>
            </a:r>
            <a:r>
              <a:rPr lang="fr-FR" dirty="0" err="1" smtClean="0">
                <a:solidFill>
                  <a:srgbClr val="00897A"/>
                </a:solidFill>
              </a:rPr>
              <a:t>centers</a:t>
            </a:r>
            <a:r>
              <a:rPr lang="fr-FR" dirty="0" smtClean="0">
                <a:solidFill>
                  <a:srgbClr val="00897A"/>
                </a:solidFill>
              </a:rPr>
              <a:t> (</a:t>
            </a:r>
            <a:r>
              <a:rPr lang="fr-FR" dirty="0" err="1" smtClean="0">
                <a:solidFill>
                  <a:srgbClr val="00897A"/>
                </a:solidFill>
              </a:rPr>
              <a:t>based</a:t>
            </a:r>
            <a:r>
              <a:rPr lang="fr-FR" dirty="0" smtClean="0">
                <a:solidFill>
                  <a:srgbClr val="00897A"/>
                </a:solidFill>
              </a:rPr>
              <a:t> on GNSS data)  and </a:t>
            </a:r>
            <a:r>
              <a:rPr lang="fr-FR" dirty="0" err="1" smtClean="0">
                <a:solidFill>
                  <a:srgbClr val="00897A"/>
                </a:solidFill>
              </a:rPr>
              <a:t>submitted</a:t>
            </a:r>
            <a:r>
              <a:rPr lang="fr-FR" dirty="0" smtClean="0">
                <a:solidFill>
                  <a:srgbClr val="00897A"/>
                </a:solidFill>
              </a:rPr>
              <a:t> to </a:t>
            </a:r>
            <a:r>
              <a:rPr lang="fr-FR" dirty="0" err="1" smtClean="0">
                <a:solidFill>
                  <a:srgbClr val="00897A"/>
                </a:solidFill>
              </a:rPr>
              <a:t>meteorological</a:t>
            </a:r>
            <a:r>
              <a:rPr lang="fr-FR" dirty="0" smtClean="0">
                <a:solidFill>
                  <a:srgbClr val="00897A"/>
                </a:solidFill>
              </a:rPr>
              <a:t> </a:t>
            </a:r>
            <a:r>
              <a:rPr lang="fr-FR" dirty="0" err="1" smtClean="0">
                <a:solidFill>
                  <a:srgbClr val="00897A"/>
                </a:solidFill>
              </a:rPr>
              <a:t>agencies</a:t>
            </a:r>
            <a:endParaRPr lang="fr-FR" dirty="0" smtClean="0">
              <a:solidFill>
                <a:srgbClr val="00897A"/>
              </a:solidFill>
            </a:endParaRPr>
          </a:p>
          <a:p>
            <a:r>
              <a:rPr lang="fr-FR" dirty="0" smtClean="0">
                <a:solidFill>
                  <a:srgbClr val="00897A"/>
                </a:solidFill>
                <a:sym typeface="Wingdings" panose="05000000000000000000" pitchFamily="2" charset="2"/>
              </a:rPr>
              <a:t> </a:t>
            </a:r>
            <a:r>
              <a:rPr lang="fr-FR" dirty="0" err="1" smtClean="0">
                <a:solidFill>
                  <a:srgbClr val="00897A"/>
                </a:solidFill>
                <a:sym typeface="Wingdings" panose="05000000000000000000" pitchFamily="2" charset="2"/>
              </a:rPr>
              <a:t>Numerical</a:t>
            </a:r>
            <a:r>
              <a:rPr lang="fr-FR" dirty="0" smtClean="0">
                <a:solidFill>
                  <a:srgbClr val="00897A"/>
                </a:solidFill>
                <a:sym typeface="Wingdings" panose="05000000000000000000" pitchFamily="2" charset="2"/>
              </a:rPr>
              <a:t> </a:t>
            </a:r>
            <a:r>
              <a:rPr lang="fr-FR" dirty="0" err="1" smtClean="0">
                <a:solidFill>
                  <a:srgbClr val="00897A"/>
                </a:solidFill>
                <a:sym typeface="Wingdings" panose="05000000000000000000" pitchFamily="2" charset="2"/>
              </a:rPr>
              <a:t>weather</a:t>
            </a:r>
            <a:r>
              <a:rPr lang="fr-FR" dirty="0" smtClean="0">
                <a:solidFill>
                  <a:srgbClr val="00897A"/>
                </a:solidFill>
                <a:sym typeface="Wingdings" panose="05000000000000000000" pitchFamily="2" charset="2"/>
              </a:rPr>
              <a:t> </a:t>
            </a:r>
            <a:r>
              <a:rPr lang="fr-FR" dirty="0" err="1" smtClean="0">
                <a:solidFill>
                  <a:srgbClr val="00897A"/>
                </a:solidFill>
                <a:sym typeface="Wingdings" panose="05000000000000000000" pitchFamily="2" charset="2"/>
              </a:rPr>
              <a:t>prediction</a:t>
            </a:r>
            <a:r>
              <a:rPr lang="fr-FR" dirty="0" smtClean="0">
                <a:solidFill>
                  <a:srgbClr val="00897A"/>
                </a:solidFill>
                <a:sym typeface="Wingdings" panose="05000000000000000000" pitchFamily="2" charset="2"/>
              </a:rPr>
              <a:t> (</a:t>
            </a:r>
            <a:r>
              <a:rPr lang="fr-FR" dirty="0" err="1" smtClean="0">
                <a:solidFill>
                  <a:srgbClr val="00897A"/>
                </a:solidFill>
                <a:sym typeface="Wingdings" panose="05000000000000000000" pitchFamily="2" charset="2"/>
              </a:rPr>
              <a:t>operational</a:t>
            </a:r>
            <a:r>
              <a:rPr lang="fr-FR" dirty="0" smtClean="0">
                <a:solidFill>
                  <a:srgbClr val="00897A"/>
                </a:solidFill>
                <a:sym typeface="Wingdings" panose="05000000000000000000" pitchFamily="2" charset="2"/>
              </a:rPr>
              <a:t>) &amp; </a:t>
            </a:r>
            <a:r>
              <a:rPr lang="fr-FR" dirty="0" err="1" smtClean="0">
                <a:solidFill>
                  <a:srgbClr val="00897A"/>
                </a:solidFill>
                <a:sym typeface="Wingdings" panose="05000000000000000000" pitchFamily="2" charset="2"/>
              </a:rPr>
              <a:t>nowcasting</a:t>
            </a:r>
            <a:r>
              <a:rPr lang="fr-FR" dirty="0" smtClean="0">
                <a:solidFill>
                  <a:srgbClr val="00897A"/>
                </a:solidFill>
                <a:sym typeface="Wingdings" panose="05000000000000000000" pitchFamily="2" charset="2"/>
              </a:rPr>
              <a:t> (pilot)</a:t>
            </a:r>
            <a:endParaRPr lang="fr-FR" dirty="0">
              <a:solidFill>
                <a:srgbClr val="00897A"/>
              </a:solidFill>
            </a:endParaRPr>
          </a:p>
        </p:txBody>
      </p:sp>
      <p:pic>
        <p:nvPicPr>
          <p:cNvPr id="3074" name="Picture 2" descr="ZTD radiosonde bi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973" y="1925131"/>
            <a:ext cx="6576053" cy="493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39626" y="1484784"/>
            <a:ext cx="2880320" cy="9361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dirty="0">
                <a:solidFill>
                  <a:srgbClr val="00897A"/>
                </a:solidFill>
              </a:rPr>
              <a:t>Standards &amp; guidelines</a:t>
            </a:r>
          </a:p>
        </p:txBody>
      </p:sp>
      <p:pic>
        <p:nvPicPr>
          <p:cNvPr id="4" name="Picture 3" descr="EUREF_Products-20141014.pdf - Adobe Reader"/>
          <p:cNvPicPr>
            <a:picLocks noChangeAspect="1"/>
          </p:cNvPicPr>
          <p:nvPr/>
        </p:nvPicPr>
        <p:blipFill rotWithShape="1">
          <a:blip r:embed="rId2">
            <a:extLst>
              <a:ext uri="{28A0092B-C50C-407E-A947-70E740481C1C}">
                <a14:useLocalDpi xmlns:a14="http://schemas.microsoft.com/office/drawing/2010/main" val="0"/>
              </a:ext>
            </a:extLst>
          </a:blip>
          <a:srcRect l="11492" t="27893" r="9751" b="51687"/>
          <a:stretch/>
        </p:blipFill>
        <p:spPr>
          <a:xfrm>
            <a:off x="117514" y="3212976"/>
            <a:ext cx="8924544" cy="1790331"/>
          </a:xfrm>
          <a:prstGeom prst="rect">
            <a:avLst/>
          </a:prstGeom>
        </p:spPr>
      </p:pic>
    </p:spTree>
    <p:extLst>
      <p:ext uri="{BB962C8B-B14F-4D97-AF65-F5344CB8AC3E}">
        <p14:creationId xmlns:p14="http://schemas.microsoft.com/office/powerpoint/2010/main" val="2749619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sz="2800" b="1" i="1" dirty="0" smtClean="0"/>
              <a:t>2. About data</a:t>
            </a:r>
          </a:p>
          <a:p>
            <a:pPr marL="914400" lvl="1" indent="-514350" algn="just">
              <a:buNone/>
            </a:pPr>
            <a:r>
              <a:rPr lang="en-US" sz="2400" dirty="0"/>
              <a:t>2.2 What are the limits of your network (</a:t>
            </a:r>
            <a:r>
              <a:rPr lang="en-US" sz="2400" dirty="0" err="1"/>
              <a:t>spatio</a:t>
            </a:r>
            <a:r>
              <a:rPr lang="en-US" sz="2400" dirty="0"/>
              <a:t> temporal)?</a:t>
            </a:r>
          </a:p>
          <a:p>
            <a:pPr marL="914400" lvl="1" indent="-514350" algn="just">
              <a:buNone/>
            </a:pPr>
            <a:endParaRPr lang="en-US" sz="2400" dirty="0" smtClean="0"/>
          </a:p>
          <a:p>
            <a:pPr marL="914400" lvl="1" indent="-514350" algn="just">
              <a:buNone/>
            </a:pPr>
            <a:endParaRPr lang="en-US" sz="2400" dirty="0" smtClean="0"/>
          </a:p>
        </p:txBody>
      </p:sp>
      <p:sp>
        <p:nvSpPr>
          <p:cNvPr id="9" name="Content Placeholder 2"/>
          <p:cNvSpPr txBox="1">
            <a:spLocks/>
          </p:cNvSpPr>
          <p:nvPr/>
        </p:nvSpPr>
        <p:spPr>
          <a:xfrm>
            <a:off x="755576" y="2636912"/>
            <a:ext cx="3240360"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897A"/>
                </a:solidFill>
              </a:rPr>
              <a:t>Geographical zone:  Europe</a:t>
            </a:r>
          </a:p>
          <a:p>
            <a:pPr marL="0" indent="0">
              <a:buNone/>
            </a:pPr>
            <a:r>
              <a:rPr lang="en-US" sz="2400" dirty="0" smtClean="0">
                <a:solidFill>
                  <a:srgbClr val="00897A"/>
                </a:solidFill>
              </a:rPr>
              <a:t>	</a:t>
            </a:r>
          </a:p>
        </p:txBody>
      </p:sp>
      <p:pic>
        <p:nvPicPr>
          <p:cNvPr id="6" name="Picture 5" descr="EUREF Permanent GNSS Network - Densification &gt; Network &amp; &gt; Maps - Mozilla Firefox"/>
          <p:cNvPicPr>
            <a:picLocks noChangeAspect="1"/>
          </p:cNvPicPr>
          <p:nvPr/>
        </p:nvPicPr>
        <p:blipFill rotWithShape="1">
          <a:blip r:embed="rId2">
            <a:extLst>
              <a:ext uri="{28A0092B-C50C-407E-A947-70E740481C1C}">
                <a14:useLocalDpi xmlns:a14="http://schemas.microsoft.com/office/drawing/2010/main" val="0"/>
              </a:ext>
            </a:extLst>
          </a:blip>
          <a:srcRect l="25638" t="21667" r="7151" b="4505"/>
          <a:stretch/>
        </p:blipFill>
        <p:spPr>
          <a:xfrm>
            <a:off x="3635896" y="2445268"/>
            <a:ext cx="4104456" cy="4103128"/>
          </a:xfrm>
          <a:prstGeom prst="rect">
            <a:avLst/>
          </a:prstGeom>
        </p:spPr>
      </p:pic>
    </p:spTree>
    <p:extLst>
      <p:ext uri="{BB962C8B-B14F-4D97-AF65-F5344CB8AC3E}">
        <p14:creationId xmlns:p14="http://schemas.microsoft.com/office/powerpoint/2010/main" val="307507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sz="2800" b="1" i="1" dirty="0" smtClean="0"/>
              <a:t>2. About data</a:t>
            </a:r>
          </a:p>
          <a:p>
            <a:pPr marL="914400" lvl="1" indent="-514350" algn="just">
              <a:buNone/>
            </a:pPr>
            <a:r>
              <a:rPr lang="en-US" sz="2400" dirty="0"/>
              <a:t>2.2 What are the limits of your network (</a:t>
            </a:r>
            <a:r>
              <a:rPr lang="en-US" sz="2400" dirty="0" err="1"/>
              <a:t>spatio</a:t>
            </a:r>
            <a:r>
              <a:rPr lang="en-US" sz="2400" dirty="0"/>
              <a:t> temporal)?</a:t>
            </a:r>
          </a:p>
          <a:p>
            <a:pPr marL="914400" lvl="1" indent="-514350" algn="just">
              <a:buNone/>
            </a:pPr>
            <a:endParaRPr lang="en-US" sz="2400" dirty="0"/>
          </a:p>
          <a:p>
            <a:pPr marL="914400" lvl="1" indent="-514350" algn="just">
              <a:buNone/>
            </a:pPr>
            <a:endParaRPr lang="en-US" sz="2400" dirty="0" smtClean="0"/>
          </a:p>
        </p:txBody>
      </p:sp>
      <p:sp>
        <p:nvSpPr>
          <p:cNvPr id="9" name="Content Placeholder 2"/>
          <p:cNvSpPr txBox="1">
            <a:spLocks/>
          </p:cNvSpPr>
          <p:nvPr/>
        </p:nvSpPr>
        <p:spPr>
          <a:xfrm>
            <a:off x="1259632" y="2935485"/>
            <a:ext cx="8064896"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500"/>
              </a:lnSpc>
            </a:pPr>
            <a:r>
              <a:rPr lang="en-US" sz="2400" dirty="0" smtClean="0">
                <a:solidFill>
                  <a:srgbClr val="00897A"/>
                </a:solidFill>
              </a:rPr>
              <a:t>1-sec &amp; 30-sec GNSS observations</a:t>
            </a:r>
          </a:p>
          <a:p>
            <a:pPr>
              <a:lnSpc>
                <a:spcPts val="2500"/>
              </a:lnSpc>
            </a:pPr>
            <a:r>
              <a:rPr lang="en-US" sz="2400" dirty="0" smtClean="0">
                <a:solidFill>
                  <a:srgbClr val="00897A"/>
                </a:solidFill>
              </a:rPr>
              <a:t>Daily, hourly and real-time data provision</a:t>
            </a:r>
          </a:p>
          <a:p>
            <a:pPr>
              <a:lnSpc>
                <a:spcPts val="2500"/>
              </a:lnSpc>
            </a:pPr>
            <a:endParaRPr lang="en-US" sz="2400" dirty="0" smtClean="0">
              <a:solidFill>
                <a:srgbClr val="00897A"/>
              </a:solidFill>
            </a:endParaRPr>
          </a:p>
          <a:p>
            <a:pPr>
              <a:lnSpc>
                <a:spcPts val="2500"/>
              </a:lnSpc>
            </a:pPr>
            <a:r>
              <a:rPr lang="en-US" sz="2400" dirty="0" smtClean="0">
                <a:solidFill>
                  <a:srgbClr val="00897A"/>
                </a:solidFill>
              </a:rPr>
              <a:t>Daily, weekly &amp; multi-year station positions</a:t>
            </a:r>
          </a:p>
          <a:p>
            <a:pPr>
              <a:lnSpc>
                <a:spcPts val="2500"/>
              </a:lnSpc>
            </a:pPr>
            <a:r>
              <a:rPr lang="en-US" sz="2400" dirty="0" smtClean="0">
                <a:solidFill>
                  <a:srgbClr val="00897A"/>
                </a:solidFill>
              </a:rPr>
              <a:t>Hourly tropospheric delays</a:t>
            </a:r>
          </a:p>
          <a:p>
            <a:pPr>
              <a:lnSpc>
                <a:spcPts val="2500"/>
              </a:lnSpc>
            </a:pPr>
            <a:r>
              <a:rPr lang="en-US" sz="2400" dirty="0" smtClean="0">
                <a:solidFill>
                  <a:srgbClr val="00897A"/>
                </a:solidFill>
              </a:rPr>
              <a:t>Real time satellite orbit &amp; clock corrections</a:t>
            </a:r>
            <a:endParaRPr lang="en-US" sz="2400" dirty="0">
              <a:solidFill>
                <a:srgbClr val="00897A"/>
              </a:solidFill>
            </a:endParaRPr>
          </a:p>
          <a:p>
            <a:pPr>
              <a:lnSpc>
                <a:spcPts val="2500"/>
              </a:lnSpc>
            </a:pPr>
            <a:endParaRPr lang="en-US" sz="2800" dirty="0" smtClean="0">
              <a:solidFill>
                <a:srgbClr val="00897A"/>
              </a:solidFill>
            </a:endParaRPr>
          </a:p>
          <a:p>
            <a:endParaRPr lang="en-US" sz="2800" dirty="0">
              <a:solidFill>
                <a:srgbClr val="00897A"/>
              </a:solidFill>
            </a:endParaRPr>
          </a:p>
          <a:p>
            <a:endParaRPr lang="en-US" sz="2800" dirty="0" smtClean="0">
              <a:solidFill>
                <a:srgbClr val="00897A"/>
              </a:solidFill>
            </a:endParaRPr>
          </a:p>
          <a:p>
            <a:endParaRPr lang="en-US" sz="2800" dirty="0">
              <a:solidFill>
                <a:srgbClr val="00897A"/>
              </a:solidFill>
            </a:endParaRPr>
          </a:p>
          <a:p>
            <a:endParaRPr lang="en-US" sz="2800" dirty="0">
              <a:solidFill>
                <a:srgbClr val="00897A"/>
              </a:solidFill>
            </a:endParaRPr>
          </a:p>
          <a:p>
            <a:r>
              <a:rPr lang="en-US" sz="2800" dirty="0" smtClean="0">
                <a:solidFill>
                  <a:srgbClr val="00897A"/>
                </a:solidFill>
              </a:rPr>
              <a:t>	</a:t>
            </a:r>
          </a:p>
        </p:txBody>
      </p:sp>
    </p:spTree>
    <p:extLst>
      <p:ext uri="{BB962C8B-B14F-4D97-AF65-F5344CB8AC3E}">
        <p14:creationId xmlns:p14="http://schemas.microsoft.com/office/powerpoint/2010/main" val="302893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sz="2800" b="1" i="1" dirty="0" smtClean="0"/>
              <a:t>2. About data</a:t>
            </a:r>
          </a:p>
          <a:p>
            <a:pPr marL="914400" lvl="1" indent="-514350" algn="just">
              <a:buNone/>
            </a:pPr>
            <a:r>
              <a:rPr lang="en-US" sz="2400" dirty="0"/>
              <a:t>2.3 Is the data shared? To whom? In what conditions/license?</a:t>
            </a:r>
          </a:p>
          <a:p>
            <a:pPr marL="914400" lvl="1" indent="-514350" algn="just">
              <a:buNone/>
            </a:pPr>
            <a:endParaRPr lang="en-US" sz="2400" dirty="0"/>
          </a:p>
          <a:p>
            <a:pPr marL="914400" lvl="1" indent="-514350" algn="just">
              <a:buNone/>
            </a:pPr>
            <a:endParaRPr lang="en-US" sz="2400" dirty="0" smtClean="0"/>
          </a:p>
        </p:txBody>
      </p:sp>
      <p:sp>
        <p:nvSpPr>
          <p:cNvPr id="9" name="Content Placeholder 2"/>
          <p:cNvSpPr txBox="1">
            <a:spLocks/>
          </p:cNvSpPr>
          <p:nvPr/>
        </p:nvSpPr>
        <p:spPr>
          <a:xfrm>
            <a:off x="755576" y="3079501"/>
            <a:ext cx="8064896"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897A"/>
                </a:solidFill>
              </a:rPr>
              <a:t>Open data access, no registration required</a:t>
            </a:r>
          </a:p>
          <a:p>
            <a:pPr marL="0" indent="0">
              <a:buNone/>
            </a:pPr>
            <a:r>
              <a:rPr lang="en-US" sz="2400" dirty="0" smtClean="0">
                <a:solidFill>
                  <a:srgbClr val="00897A"/>
                </a:solidFill>
              </a:rPr>
              <a:t>For all data (core), meta-data and derived products</a:t>
            </a:r>
            <a:endParaRPr lang="en-US" sz="2400" dirty="0">
              <a:solidFill>
                <a:srgbClr val="00897A"/>
              </a:solidFill>
            </a:endParaRPr>
          </a:p>
          <a:p>
            <a:pPr marL="0" indent="0">
              <a:buNone/>
            </a:pPr>
            <a:endParaRPr lang="en-US" sz="2000" dirty="0" smtClean="0">
              <a:solidFill>
                <a:srgbClr val="00897A"/>
              </a:solidFill>
            </a:endParaRPr>
          </a:p>
          <a:p>
            <a:pPr marL="0" indent="0">
              <a:buNone/>
            </a:pPr>
            <a:endParaRPr lang="en-US" sz="2000" dirty="0">
              <a:solidFill>
                <a:srgbClr val="00897A"/>
              </a:solidFill>
            </a:endParaRPr>
          </a:p>
          <a:p>
            <a:pPr marL="0" indent="0">
              <a:buNone/>
            </a:pPr>
            <a:endParaRPr lang="en-US" sz="2000" dirty="0" smtClean="0">
              <a:solidFill>
                <a:srgbClr val="00897A"/>
              </a:solidFill>
            </a:endParaRPr>
          </a:p>
          <a:p>
            <a:pPr marL="0" indent="0">
              <a:buNone/>
            </a:pPr>
            <a:endParaRPr lang="en-US" sz="2000" dirty="0">
              <a:solidFill>
                <a:srgbClr val="00897A"/>
              </a:solidFill>
            </a:endParaRPr>
          </a:p>
          <a:p>
            <a:pPr marL="0" indent="0">
              <a:buNone/>
            </a:pPr>
            <a:endParaRPr lang="en-US" sz="2000" dirty="0">
              <a:solidFill>
                <a:srgbClr val="00897A"/>
              </a:solidFill>
            </a:endParaRPr>
          </a:p>
          <a:p>
            <a:pPr marL="0" indent="0">
              <a:buNone/>
            </a:pPr>
            <a:r>
              <a:rPr lang="en-US" sz="2000" dirty="0" smtClean="0">
                <a:solidFill>
                  <a:srgbClr val="00897A"/>
                </a:solidFill>
              </a:rPr>
              <a:t>	</a:t>
            </a:r>
          </a:p>
        </p:txBody>
      </p:sp>
    </p:spTree>
    <p:extLst>
      <p:ext uri="{BB962C8B-B14F-4D97-AF65-F5344CB8AC3E}">
        <p14:creationId xmlns:p14="http://schemas.microsoft.com/office/powerpoint/2010/main" val="3542687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sz="2800" b="1" i="1" dirty="0" smtClean="0"/>
              <a:t>2. About data</a:t>
            </a:r>
          </a:p>
          <a:p>
            <a:pPr marL="914400" lvl="1" indent="-514350" algn="just">
              <a:buNone/>
            </a:pPr>
            <a:r>
              <a:rPr lang="en-US" sz="2400" dirty="0"/>
              <a:t>2.4 Do you address data quality in some way?</a:t>
            </a:r>
          </a:p>
          <a:p>
            <a:pPr marL="914400" lvl="1" indent="-514350" algn="just">
              <a:buNone/>
            </a:pPr>
            <a:endParaRPr lang="en-US" sz="2400" dirty="0"/>
          </a:p>
          <a:p>
            <a:pPr marL="914400" lvl="1" indent="-514350" algn="just">
              <a:buNone/>
            </a:pPr>
            <a:endParaRPr lang="en-US" sz="2400" dirty="0" smtClean="0"/>
          </a:p>
        </p:txBody>
      </p:sp>
      <p:sp>
        <p:nvSpPr>
          <p:cNvPr id="9" name="Content Placeholder 2"/>
          <p:cNvSpPr txBox="1">
            <a:spLocks/>
          </p:cNvSpPr>
          <p:nvPr/>
        </p:nvSpPr>
        <p:spPr>
          <a:xfrm>
            <a:off x="827584" y="2492896"/>
            <a:ext cx="8064896"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897A"/>
                </a:solidFill>
              </a:rPr>
              <a:t>Yes! </a:t>
            </a:r>
          </a:p>
          <a:p>
            <a:pPr marL="0" indent="0">
              <a:buNone/>
            </a:pPr>
            <a:endParaRPr lang="en-US" sz="2400" dirty="0">
              <a:solidFill>
                <a:srgbClr val="00897A"/>
              </a:solidFill>
            </a:endParaRPr>
          </a:p>
          <a:p>
            <a:pPr marL="0" indent="0">
              <a:buNone/>
            </a:pPr>
            <a:r>
              <a:rPr lang="en-US" sz="2400" dirty="0" smtClean="0">
                <a:solidFill>
                  <a:srgbClr val="00897A"/>
                </a:solidFill>
              </a:rPr>
              <a:t>One of the core tasks of the EPN Central Bureau!</a:t>
            </a:r>
          </a:p>
          <a:p>
            <a:pPr marL="0" indent="0">
              <a:buNone/>
            </a:pPr>
            <a:r>
              <a:rPr lang="en-US" sz="2400" dirty="0" smtClean="0">
                <a:solidFill>
                  <a:srgbClr val="00897A"/>
                </a:solidFill>
              </a:rPr>
              <a:t>Daily quality checks of data and meta-data. </a:t>
            </a:r>
          </a:p>
          <a:p>
            <a:pPr marL="0" indent="0">
              <a:buNone/>
            </a:pPr>
            <a:r>
              <a:rPr lang="en-US" sz="2400" dirty="0" smtClean="0">
                <a:solidFill>
                  <a:srgbClr val="00897A"/>
                </a:solidFill>
              </a:rPr>
              <a:t>Stations operators are notified in case of degraded data.</a:t>
            </a:r>
          </a:p>
          <a:p>
            <a:pPr marL="0" indent="0">
              <a:buNone/>
            </a:pPr>
            <a:endParaRPr lang="en-US" sz="2400" dirty="0">
              <a:solidFill>
                <a:srgbClr val="00897A"/>
              </a:solidFill>
            </a:endParaRPr>
          </a:p>
          <a:p>
            <a:pPr marL="0" indent="0">
              <a:buNone/>
            </a:pPr>
            <a:r>
              <a:rPr lang="en-US" sz="2400" dirty="0" smtClean="0">
                <a:solidFill>
                  <a:srgbClr val="00897A"/>
                </a:solidFill>
              </a:rPr>
              <a:t>Essential activity guaranteeing the success of the EPN.</a:t>
            </a:r>
            <a:endParaRPr lang="en-US" sz="2400" dirty="0">
              <a:solidFill>
                <a:srgbClr val="00897A"/>
              </a:solidFill>
            </a:endParaRPr>
          </a:p>
          <a:p>
            <a:pPr marL="0" indent="0">
              <a:buNone/>
            </a:pPr>
            <a:endParaRPr lang="en-US" sz="2000" dirty="0" smtClean="0">
              <a:solidFill>
                <a:srgbClr val="00897A"/>
              </a:solidFill>
            </a:endParaRPr>
          </a:p>
          <a:p>
            <a:pPr marL="0" indent="0">
              <a:buNone/>
            </a:pPr>
            <a:endParaRPr lang="en-US" sz="2000" dirty="0">
              <a:solidFill>
                <a:srgbClr val="00897A"/>
              </a:solidFill>
            </a:endParaRPr>
          </a:p>
          <a:p>
            <a:pPr marL="0" indent="0">
              <a:buNone/>
            </a:pPr>
            <a:endParaRPr lang="en-US" sz="2000" dirty="0" smtClean="0">
              <a:solidFill>
                <a:srgbClr val="00897A"/>
              </a:solidFill>
            </a:endParaRPr>
          </a:p>
          <a:p>
            <a:pPr marL="0" indent="0">
              <a:buNone/>
            </a:pPr>
            <a:endParaRPr lang="en-US" sz="2000" dirty="0">
              <a:solidFill>
                <a:srgbClr val="00897A"/>
              </a:solidFill>
            </a:endParaRPr>
          </a:p>
          <a:p>
            <a:pPr marL="0" indent="0">
              <a:buNone/>
            </a:pPr>
            <a:endParaRPr lang="en-US" sz="2000" dirty="0">
              <a:solidFill>
                <a:srgbClr val="00897A"/>
              </a:solidFill>
            </a:endParaRPr>
          </a:p>
          <a:p>
            <a:pPr marL="0" indent="0">
              <a:buNone/>
            </a:pPr>
            <a:r>
              <a:rPr lang="en-US" sz="2000" dirty="0" smtClean="0">
                <a:solidFill>
                  <a:srgbClr val="00897A"/>
                </a:solidFill>
              </a:rPr>
              <a:t>	</a:t>
            </a:r>
          </a:p>
        </p:txBody>
      </p:sp>
    </p:spTree>
    <p:extLst>
      <p:ext uri="{BB962C8B-B14F-4D97-AF65-F5344CB8AC3E}">
        <p14:creationId xmlns:p14="http://schemas.microsoft.com/office/powerpoint/2010/main" val="3507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sz="2800" b="1" i="1" dirty="0" smtClean="0"/>
              <a:t>2. About data</a:t>
            </a:r>
          </a:p>
          <a:p>
            <a:pPr marL="914400" lvl="1" indent="-514350" algn="just">
              <a:buNone/>
            </a:pPr>
            <a:r>
              <a:rPr lang="en-US" sz="2400" dirty="0"/>
              <a:t>2.5 Which data you know that is needed but is not captured by your network or by other networks that you have access to</a:t>
            </a:r>
            <a:r>
              <a:rPr lang="en-US" sz="2400" dirty="0" smtClean="0"/>
              <a:t>?</a:t>
            </a:r>
          </a:p>
          <a:p>
            <a:pPr marL="914400" lvl="1" indent="-514350" algn="just">
              <a:buNone/>
            </a:pPr>
            <a:endParaRPr lang="en-US" sz="2400" dirty="0" smtClean="0"/>
          </a:p>
          <a:p>
            <a:pPr marL="914400" lvl="1" indent="-514350" algn="just">
              <a:buNone/>
            </a:pPr>
            <a:r>
              <a:rPr lang="en-US" sz="2400" i="1" dirty="0" smtClean="0">
                <a:solidFill>
                  <a:srgbClr val="00897A"/>
                </a:solidFill>
              </a:rPr>
              <a:t>Needed … none </a:t>
            </a:r>
          </a:p>
          <a:p>
            <a:pPr marL="914400" lvl="1" indent="-514350" algn="just">
              <a:buNone/>
            </a:pPr>
            <a:endParaRPr lang="en-US" sz="2400" dirty="0">
              <a:solidFill>
                <a:srgbClr val="00897A"/>
              </a:solidFill>
            </a:endParaRPr>
          </a:p>
          <a:p>
            <a:pPr marL="914400" lvl="1" indent="-514350" algn="just">
              <a:buNone/>
            </a:pPr>
            <a:endParaRPr lang="en-US" sz="2400" dirty="0"/>
          </a:p>
          <a:p>
            <a:pPr marL="914400" lvl="1" indent="-514350" algn="just">
              <a:buNone/>
            </a:pPr>
            <a:endParaRPr lang="en-US" sz="2400" dirty="0" smtClean="0"/>
          </a:p>
        </p:txBody>
      </p:sp>
    </p:spTree>
    <p:extLst>
      <p:ext uri="{BB962C8B-B14F-4D97-AF65-F5344CB8AC3E}">
        <p14:creationId xmlns:p14="http://schemas.microsoft.com/office/powerpoint/2010/main" val="813934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fontScale="92500"/>
          </a:bodyPr>
          <a:lstStyle/>
          <a:p>
            <a:pPr marL="514350" indent="-514350">
              <a:buNone/>
            </a:pPr>
            <a:r>
              <a:rPr lang="en-US" b="1" i="1" dirty="0" smtClean="0"/>
              <a:t>2. About data</a:t>
            </a:r>
          </a:p>
          <a:p>
            <a:pPr marL="914400" lvl="1" indent="-514350" algn="just">
              <a:buNone/>
            </a:pPr>
            <a:r>
              <a:rPr lang="en-US" dirty="0"/>
              <a:t>2.6 What key interface standards do you use?</a:t>
            </a:r>
          </a:p>
          <a:p>
            <a:pPr marL="914400" lvl="1" indent="-514350" algn="just">
              <a:buNone/>
            </a:pPr>
            <a:endParaRPr lang="en-US" dirty="0"/>
          </a:p>
          <a:p>
            <a:pPr marL="914400" lvl="1" indent="-514350" algn="just">
              <a:buNone/>
            </a:pPr>
            <a:r>
              <a:rPr lang="en-US" sz="2600" dirty="0">
                <a:solidFill>
                  <a:srgbClr val="00897A"/>
                </a:solidFill>
              </a:rPr>
              <a:t>D</a:t>
            </a:r>
            <a:r>
              <a:rPr lang="en-US" sz="2600" dirty="0" smtClean="0">
                <a:solidFill>
                  <a:srgbClr val="00897A"/>
                </a:solidFill>
              </a:rPr>
              <a:t>ata exchange is done using international standard formats</a:t>
            </a:r>
          </a:p>
          <a:p>
            <a:pPr marL="914400" lvl="1" indent="-514350" algn="just">
              <a:lnSpc>
                <a:spcPts val="2700"/>
              </a:lnSpc>
              <a:spcAft>
                <a:spcPts val="600"/>
              </a:spcAft>
              <a:buFontTx/>
              <a:buChar char="-"/>
            </a:pPr>
            <a:r>
              <a:rPr lang="en-US" sz="2600" dirty="0" smtClean="0">
                <a:solidFill>
                  <a:srgbClr val="00897A"/>
                </a:solidFill>
              </a:rPr>
              <a:t>Observations </a:t>
            </a:r>
            <a:r>
              <a:rPr lang="en-US" sz="2600" dirty="0" smtClean="0">
                <a:solidFill>
                  <a:srgbClr val="00897A"/>
                </a:solidFill>
                <a:sym typeface="Wingdings" panose="05000000000000000000" pitchFamily="2" charset="2"/>
              </a:rPr>
              <a:t></a:t>
            </a:r>
            <a:r>
              <a:rPr lang="en-US" sz="2600" dirty="0" smtClean="0">
                <a:solidFill>
                  <a:srgbClr val="00897A"/>
                </a:solidFill>
              </a:rPr>
              <a:t> RINEX: Receiver Independent Exchange format     (or RTCM)</a:t>
            </a:r>
          </a:p>
          <a:p>
            <a:pPr marL="914400" lvl="1" indent="-514350" algn="just">
              <a:lnSpc>
                <a:spcPts val="2500"/>
              </a:lnSpc>
              <a:spcAft>
                <a:spcPts val="1200"/>
              </a:spcAft>
              <a:buFontTx/>
              <a:buChar char="-"/>
            </a:pPr>
            <a:r>
              <a:rPr lang="en-US" sz="2600" dirty="0" smtClean="0">
                <a:solidFill>
                  <a:srgbClr val="00897A"/>
                </a:solidFill>
              </a:rPr>
              <a:t>Meta-data </a:t>
            </a:r>
            <a:r>
              <a:rPr lang="en-US" sz="2600" dirty="0" smtClean="0">
                <a:solidFill>
                  <a:srgbClr val="00897A"/>
                </a:solidFill>
                <a:sym typeface="Wingdings" panose="05000000000000000000" pitchFamily="2" charset="2"/>
              </a:rPr>
              <a:t></a:t>
            </a:r>
            <a:r>
              <a:rPr lang="en-US" sz="2600" dirty="0" smtClean="0">
                <a:solidFill>
                  <a:srgbClr val="00897A"/>
                </a:solidFill>
              </a:rPr>
              <a:t> IGS Site Log </a:t>
            </a:r>
          </a:p>
          <a:p>
            <a:pPr marL="914400" lvl="1" indent="-514350" algn="just">
              <a:lnSpc>
                <a:spcPts val="2700"/>
              </a:lnSpc>
              <a:spcAft>
                <a:spcPts val="600"/>
              </a:spcAft>
              <a:buFontTx/>
              <a:buChar char="-"/>
            </a:pPr>
            <a:r>
              <a:rPr lang="en-US" sz="2600" dirty="0" smtClean="0">
                <a:solidFill>
                  <a:srgbClr val="00897A"/>
                </a:solidFill>
              </a:rPr>
              <a:t>Solutions </a:t>
            </a:r>
            <a:r>
              <a:rPr lang="en-US" sz="2600" dirty="0" smtClean="0">
                <a:solidFill>
                  <a:srgbClr val="00897A"/>
                </a:solidFill>
                <a:sym typeface="Wingdings" panose="05000000000000000000" pitchFamily="2" charset="2"/>
              </a:rPr>
              <a:t></a:t>
            </a:r>
            <a:r>
              <a:rPr lang="en-US" sz="2600" dirty="0" smtClean="0">
                <a:solidFill>
                  <a:srgbClr val="00897A"/>
                </a:solidFill>
              </a:rPr>
              <a:t> SINEX: Software Independent Exchange Format</a:t>
            </a:r>
          </a:p>
          <a:p>
            <a:pPr marL="914400" lvl="1" indent="-514350" algn="just">
              <a:buFontTx/>
              <a:buChar char="-"/>
            </a:pPr>
            <a:endParaRPr lang="en-US" sz="2600" dirty="0">
              <a:solidFill>
                <a:srgbClr val="00897A"/>
              </a:solidFill>
            </a:endParaRPr>
          </a:p>
          <a:p>
            <a:pPr marL="400050" lvl="1" indent="0" algn="just">
              <a:buNone/>
            </a:pPr>
            <a:r>
              <a:rPr lang="en-US" sz="2600" dirty="0" smtClean="0">
                <a:solidFill>
                  <a:srgbClr val="00897A"/>
                </a:solidFill>
              </a:rPr>
              <a:t>Data exchange primarily done using ftp. </a:t>
            </a:r>
          </a:p>
        </p:txBody>
      </p:sp>
    </p:spTree>
    <p:extLst>
      <p:ext uri="{BB962C8B-B14F-4D97-AF65-F5344CB8AC3E}">
        <p14:creationId xmlns:p14="http://schemas.microsoft.com/office/powerpoint/2010/main" val="3686638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052736"/>
            <a:ext cx="8229600" cy="5040560"/>
          </a:xfrm>
        </p:spPr>
        <p:txBody>
          <a:bodyPr>
            <a:normAutofit/>
          </a:bodyPr>
          <a:lstStyle/>
          <a:p>
            <a:pPr marL="514350" indent="-514350">
              <a:buNone/>
            </a:pPr>
            <a:r>
              <a:rPr lang="en-US" sz="2800" b="1" i="1" dirty="0" smtClean="0"/>
              <a:t>2. About data</a:t>
            </a:r>
          </a:p>
          <a:p>
            <a:pPr marL="914400" lvl="1" indent="-514350" algn="just">
              <a:buNone/>
            </a:pPr>
            <a:r>
              <a:rPr lang="en-US" sz="2400" dirty="0"/>
              <a:t>2.7 Is there risk of data continuity lost (Data preservation and data acquisition continuity</a:t>
            </a:r>
            <a:r>
              <a:rPr lang="en-US" sz="2400" dirty="0" smtClean="0"/>
              <a:t>)?</a:t>
            </a:r>
          </a:p>
          <a:p>
            <a:pPr marL="914400" lvl="1" indent="-514350" algn="just">
              <a:buNone/>
            </a:pPr>
            <a:endParaRPr lang="en-US" sz="2400" dirty="0"/>
          </a:p>
          <a:p>
            <a:pPr marL="914400" lvl="1" indent="-514350" algn="just">
              <a:buNone/>
            </a:pPr>
            <a:endParaRPr lang="en-US" sz="2400" dirty="0"/>
          </a:p>
          <a:p>
            <a:pPr marL="914400" lvl="1" indent="-514350" algn="just">
              <a:buNone/>
            </a:pPr>
            <a:endParaRPr lang="en-US" sz="2400" dirty="0"/>
          </a:p>
          <a:p>
            <a:pPr marL="914400" lvl="1" indent="-514350" algn="just">
              <a:buNone/>
            </a:pPr>
            <a:endParaRPr lang="en-US" sz="2400" dirty="0" smtClean="0"/>
          </a:p>
        </p:txBody>
      </p:sp>
      <p:sp>
        <p:nvSpPr>
          <p:cNvPr id="3" name="Content Placeholder 2"/>
          <p:cNvSpPr txBox="1">
            <a:spLocks/>
          </p:cNvSpPr>
          <p:nvPr/>
        </p:nvSpPr>
        <p:spPr>
          <a:xfrm>
            <a:off x="971600" y="2719461"/>
            <a:ext cx="7416824"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00897A"/>
                </a:solidFill>
              </a:rPr>
              <a:t>Data &amp; Products (including historical) are stored at different (redundant) locations.</a:t>
            </a:r>
          </a:p>
          <a:p>
            <a:pPr marL="0" indent="0">
              <a:buNone/>
            </a:pPr>
            <a:endParaRPr lang="en-US" sz="700" dirty="0">
              <a:solidFill>
                <a:srgbClr val="00897A"/>
              </a:solidFill>
            </a:endParaRPr>
          </a:p>
          <a:p>
            <a:pPr marL="0" indent="0">
              <a:buNone/>
            </a:pPr>
            <a:r>
              <a:rPr lang="en-US" sz="2000" i="1" dirty="0" smtClean="0">
                <a:solidFill>
                  <a:srgbClr val="00897A"/>
                </a:solidFill>
              </a:rPr>
              <a:t>Data acquisition </a:t>
            </a:r>
            <a:r>
              <a:rPr lang="en-US" sz="2000" dirty="0" smtClean="0">
                <a:solidFill>
                  <a:srgbClr val="00897A"/>
                </a:solidFill>
              </a:rPr>
              <a:t>can be interrupted at one GNSS station or stations of one brand (firmware issue), but not all stations simultaneously, unless general GPS, GLONASS AND Galileo outage.</a:t>
            </a:r>
          </a:p>
          <a:p>
            <a:pPr marL="0" indent="0">
              <a:buNone/>
            </a:pPr>
            <a:endParaRPr lang="en-US" sz="900" dirty="0">
              <a:solidFill>
                <a:srgbClr val="00897A"/>
              </a:solidFill>
            </a:endParaRPr>
          </a:p>
          <a:p>
            <a:pPr marL="0" indent="0">
              <a:buNone/>
            </a:pPr>
            <a:r>
              <a:rPr lang="en-US" sz="2000" i="1" dirty="0" smtClean="0">
                <a:solidFill>
                  <a:srgbClr val="00897A"/>
                </a:solidFill>
              </a:rPr>
              <a:t>Products</a:t>
            </a:r>
            <a:r>
              <a:rPr lang="en-US" sz="2000" dirty="0" smtClean="0">
                <a:solidFill>
                  <a:srgbClr val="00897A"/>
                </a:solidFill>
              </a:rPr>
              <a:t> depend on availability of satellite orbits and clocks from the International GNSS Service. No problems for final products (2-3 week delay).</a:t>
            </a:r>
          </a:p>
          <a:p>
            <a:pPr marL="0" indent="0">
              <a:buNone/>
            </a:pPr>
            <a:r>
              <a:rPr lang="en-US" sz="2000" dirty="0" smtClean="0">
                <a:solidFill>
                  <a:srgbClr val="00897A"/>
                </a:solidFill>
              </a:rPr>
              <a:t> </a:t>
            </a:r>
          </a:p>
          <a:p>
            <a:pPr marL="0" indent="0">
              <a:buNone/>
            </a:pPr>
            <a:endParaRPr lang="en-US" sz="2000" dirty="0" smtClean="0">
              <a:solidFill>
                <a:srgbClr val="00897A"/>
              </a:solidFill>
            </a:endParaRPr>
          </a:p>
          <a:p>
            <a:pPr marL="0" indent="0">
              <a:buNone/>
            </a:pPr>
            <a:endParaRPr lang="en-US" sz="2000" dirty="0">
              <a:solidFill>
                <a:srgbClr val="00897A"/>
              </a:solidFill>
            </a:endParaRPr>
          </a:p>
        </p:txBody>
      </p:sp>
    </p:spTree>
    <p:extLst>
      <p:ext uri="{BB962C8B-B14F-4D97-AF65-F5344CB8AC3E}">
        <p14:creationId xmlns:p14="http://schemas.microsoft.com/office/powerpoint/2010/main" val="2283166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980728"/>
            <a:ext cx="8229600" cy="5040560"/>
          </a:xfrm>
        </p:spPr>
        <p:txBody>
          <a:bodyPr>
            <a:normAutofit/>
          </a:bodyPr>
          <a:lstStyle/>
          <a:p>
            <a:pPr marL="514350" indent="-514350" algn="just">
              <a:buNone/>
            </a:pPr>
            <a:r>
              <a:rPr lang="en-US" sz="2800" b="1" i="1" dirty="0" smtClean="0"/>
              <a:t>3. About a network of networks</a:t>
            </a:r>
          </a:p>
          <a:p>
            <a:pPr marL="914400" lvl="1" indent="-514350" algn="just">
              <a:buNone/>
            </a:pPr>
            <a:r>
              <a:rPr lang="en-US" sz="2400" dirty="0" smtClean="0"/>
              <a:t>3.1 What interfaces do you have with other networks?</a:t>
            </a:r>
          </a:p>
          <a:p>
            <a:pPr marL="914400" lvl="1" indent="-514350" algn="just">
              <a:buNone/>
            </a:pPr>
            <a:endParaRPr lang="en-US" sz="2400" dirty="0"/>
          </a:p>
        </p:txBody>
      </p:sp>
      <p:sp>
        <p:nvSpPr>
          <p:cNvPr id="3" name="Content Placeholder 2"/>
          <p:cNvSpPr txBox="1">
            <a:spLocks/>
          </p:cNvSpPr>
          <p:nvPr/>
        </p:nvSpPr>
        <p:spPr>
          <a:xfrm>
            <a:off x="755576" y="2060848"/>
            <a:ext cx="8352928"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spcBef>
                <a:spcPts val="0"/>
              </a:spcBef>
              <a:spcAft>
                <a:spcPts val="600"/>
              </a:spcAft>
            </a:pPr>
            <a:r>
              <a:rPr lang="en-US" sz="2000" b="1" i="1" dirty="0" smtClean="0">
                <a:solidFill>
                  <a:srgbClr val="00897A"/>
                </a:solidFill>
              </a:rPr>
              <a:t>IAG</a:t>
            </a:r>
            <a:r>
              <a:rPr lang="en-US" sz="2000" i="1" dirty="0" smtClean="0">
                <a:solidFill>
                  <a:srgbClr val="00897A"/>
                </a:solidFill>
              </a:rPr>
              <a:t> (</a:t>
            </a:r>
            <a:r>
              <a:rPr lang="en-US" sz="2000" dirty="0" smtClean="0">
                <a:solidFill>
                  <a:srgbClr val="00897A"/>
                </a:solidFill>
              </a:rPr>
              <a:t>International </a:t>
            </a:r>
            <a:r>
              <a:rPr lang="en-US" sz="2000" dirty="0">
                <a:solidFill>
                  <a:srgbClr val="00897A"/>
                </a:solidFill>
              </a:rPr>
              <a:t>Association of </a:t>
            </a:r>
            <a:r>
              <a:rPr lang="en-US" sz="2000" dirty="0" smtClean="0">
                <a:solidFill>
                  <a:srgbClr val="00897A"/>
                </a:solidFill>
              </a:rPr>
              <a:t>Geodesy) </a:t>
            </a:r>
            <a:r>
              <a:rPr lang="en-US" sz="2000" i="1" dirty="0" smtClean="0">
                <a:solidFill>
                  <a:srgbClr val="00897A"/>
                </a:solidFill>
              </a:rPr>
              <a:t>– </a:t>
            </a:r>
            <a:r>
              <a:rPr lang="en-US" sz="2000" b="1" i="1" dirty="0" smtClean="0">
                <a:solidFill>
                  <a:srgbClr val="00897A"/>
                </a:solidFill>
              </a:rPr>
              <a:t>IUGG </a:t>
            </a:r>
            <a:r>
              <a:rPr lang="en-US" sz="2000" dirty="0">
                <a:solidFill>
                  <a:srgbClr val="00897A"/>
                </a:solidFill>
              </a:rPr>
              <a:t>(International Association of Geodesy (IAG) or and Geophysics) </a:t>
            </a:r>
            <a:r>
              <a:rPr lang="en-US" sz="2000" dirty="0" smtClean="0">
                <a:solidFill>
                  <a:srgbClr val="00897A"/>
                </a:solidFill>
              </a:rPr>
              <a:t>-&gt; </a:t>
            </a:r>
            <a:r>
              <a:rPr lang="en-US" sz="2000" i="1" dirty="0" smtClean="0">
                <a:solidFill>
                  <a:srgbClr val="00897A"/>
                </a:solidFill>
              </a:rPr>
              <a:t>Sub-commission</a:t>
            </a:r>
            <a:r>
              <a:rPr lang="en-US" sz="2000" dirty="0" smtClean="0">
                <a:solidFill>
                  <a:srgbClr val="00897A"/>
                </a:solidFill>
              </a:rPr>
              <a:t> EUREF</a:t>
            </a:r>
          </a:p>
          <a:p>
            <a:pPr>
              <a:lnSpc>
                <a:spcPts val="2400"/>
              </a:lnSpc>
              <a:spcBef>
                <a:spcPts val="0"/>
              </a:spcBef>
              <a:spcAft>
                <a:spcPts val="600"/>
              </a:spcAft>
            </a:pPr>
            <a:r>
              <a:rPr lang="en-US" sz="2000" b="1" i="1" dirty="0" smtClean="0">
                <a:solidFill>
                  <a:srgbClr val="00897A"/>
                </a:solidFill>
              </a:rPr>
              <a:t>IGS</a:t>
            </a:r>
            <a:r>
              <a:rPr lang="en-US" sz="2000" i="1" dirty="0" smtClean="0">
                <a:solidFill>
                  <a:srgbClr val="00897A"/>
                </a:solidFill>
              </a:rPr>
              <a:t> (</a:t>
            </a:r>
            <a:r>
              <a:rPr lang="en-US" sz="2000" dirty="0" smtClean="0">
                <a:solidFill>
                  <a:srgbClr val="00897A"/>
                </a:solidFill>
              </a:rPr>
              <a:t>International </a:t>
            </a:r>
            <a:r>
              <a:rPr lang="en-US" sz="2000" dirty="0">
                <a:solidFill>
                  <a:srgbClr val="00897A"/>
                </a:solidFill>
              </a:rPr>
              <a:t>GNSS </a:t>
            </a:r>
            <a:r>
              <a:rPr lang="en-US" sz="2000" dirty="0" smtClean="0">
                <a:solidFill>
                  <a:srgbClr val="00897A"/>
                </a:solidFill>
              </a:rPr>
              <a:t>Service):  </a:t>
            </a:r>
            <a:r>
              <a:rPr lang="en-US" sz="2000" i="1" dirty="0" smtClean="0">
                <a:solidFill>
                  <a:srgbClr val="00897A"/>
                </a:solidFill>
              </a:rPr>
              <a:t>European densification, use of IGS products, upload of solutions to IGS</a:t>
            </a:r>
            <a:endParaRPr lang="en-US" sz="2000" dirty="0" smtClean="0">
              <a:solidFill>
                <a:srgbClr val="00897A"/>
              </a:solidFill>
            </a:endParaRPr>
          </a:p>
          <a:p>
            <a:pPr>
              <a:lnSpc>
                <a:spcPts val="2400"/>
              </a:lnSpc>
              <a:spcBef>
                <a:spcPts val="0"/>
              </a:spcBef>
              <a:spcAft>
                <a:spcPts val="600"/>
              </a:spcAft>
            </a:pPr>
            <a:r>
              <a:rPr lang="en-US" sz="2000" b="1" i="1" dirty="0">
                <a:solidFill>
                  <a:srgbClr val="00897A"/>
                </a:solidFill>
              </a:rPr>
              <a:t>EPOS</a:t>
            </a:r>
            <a:r>
              <a:rPr lang="en-US" sz="2000" dirty="0">
                <a:solidFill>
                  <a:srgbClr val="00897A"/>
                </a:solidFill>
              </a:rPr>
              <a:t> (European Plate Observatory System) </a:t>
            </a:r>
            <a:r>
              <a:rPr lang="en-US" sz="2000" dirty="0" smtClean="0">
                <a:solidFill>
                  <a:srgbClr val="00897A"/>
                </a:solidFill>
              </a:rPr>
              <a:t>: building block of GNSS component, MoU planned, Interfaces will be defined and implemented during EPOS-IP project</a:t>
            </a:r>
          </a:p>
          <a:p>
            <a:pPr>
              <a:lnSpc>
                <a:spcPts val="2400"/>
              </a:lnSpc>
              <a:spcBef>
                <a:spcPts val="0"/>
              </a:spcBef>
              <a:spcAft>
                <a:spcPts val="600"/>
              </a:spcAft>
            </a:pPr>
            <a:r>
              <a:rPr lang="en-US" sz="2000" b="1" i="1" dirty="0" smtClean="0">
                <a:solidFill>
                  <a:srgbClr val="00897A"/>
                </a:solidFill>
              </a:rPr>
              <a:t>EUMETNET</a:t>
            </a:r>
            <a:r>
              <a:rPr lang="en-US" sz="2000" dirty="0" smtClean="0">
                <a:solidFill>
                  <a:srgbClr val="00897A"/>
                </a:solidFill>
              </a:rPr>
              <a:t> : MoU (data exchange)</a:t>
            </a:r>
          </a:p>
          <a:p>
            <a:pPr>
              <a:lnSpc>
                <a:spcPts val="2400"/>
              </a:lnSpc>
              <a:spcBef>
                <a:spcPts val="0"/>
              </a:spcBef>
              <a:spcAft>
                <a:spcPts val="600"/>
              </a:spcAft>
            </a:pPr>
            <a:r>
              <a:rPr lang="en-US" sz="2000" b="1" i="1" dirty="0" smtClean="0">
                <a:solidFill>
                  <a:srgbClr val="00897A"/>
                </a:solidFill>
              </a:rPr>
              <a:t>EuroGeographics</a:t>
            </a:r>
            <a:r>
              <a:rPr lang="en-US" sz="2000" dirty="0" smtClean="0">
                <a:solidFill>
                  <a:srgbClr val="00897A"/>
                </a:solidFill>
              </a:rPr>
              <a:t> (</a:t>
            </a:r>
            <a:r>
              <a:rPr lang="en-US" sz="2000" dirty="0">
                <a:solidFill>
                  <a:srgbClr val="00897A"/>
                </a:solidFill>
              </a:rPr>
              <a:t>umbrella organization of the European National Mapping and Cartographic </a:t>
            </a:r>
            <a:r>
              <a:rPr lang="en-US" sz="2000" dirty="0" smtClean="0">
                <a:solidFill>
                  <a:srgbClr val="00897A"/>
                </a:solidFill>
              </a:rPr>
              <a:t>Agencies): MoU</a:t>
            </a:r>
          </a:p>
          <a:p>
            <a:pPr>
              <a:lnSpc>
                <a:spcPts val="2400"/>
              </a:lnSpc>
              <a:spcBef>
                <a:spcPts val="0"/>
              </a:spcBef>
              <a:spcAft>
                <a:spcPts val="600"/>
              </a:spcAft>
            </a:pPr>
            <a:r>
              <a:rPr lang="en-US" sz="2000" b="1" i="1" dirty="0" smtClean="0">
                <a:solidFill>
                  <a:srgbClr val="00897A"/>
                </a:solidFill>
              </a:rPr>
              <a:t>CEGRN</a:t>
            </a:r>
            <a:r>
              <a:rPr lang="en-US" sz="2000" dirty="0" smtClean="0">
                <a:solidFill>
                  <a:srgbClr val="00897A"/>
                </a:solidFill>
              </a:rPr>
              <a:t> (</a:t>
            </a:r>
            <a:r>
              <a:rPr lang="en-US" sz="2000" dirty="0">
                <a:solidFill>
                  <a:srgbClr val="00897A"/>
                </a:solidFill>
              </a:rPr>
              <a:t>Central European GPS Geodynamic Reference </a:t>
            </a:r>
            <a:r>
              <a:rPr lang="en-US" sz="2000" dirty="0" smtClean="0">
                <a:solidFill>
                  <a:srgbClr val="00897A"/>
                </a:solidFill>
              </a:rPr>
              <a:t>Network): MoU</a:t>
            </a:r>
          </a:p>
          <a:p>
            <a:pPr>
              <a:lnSpc>
                <a:spcPts val="2400"/>
              </a:lnSpc>
              <a:spcBef>
                <a:spcPts val="0"/>
              </a:spcBef>
            </a:pPr>
            <a:r>
              <a:rPr lang="en-US" sz="2000" dirty="0" smtClean="0">
                <a:solidFill>
                  <a:srgbClr val="00897A"/>
                </a:solidFill>
              </a:rPr>
              <a:t>Participating to some UN WG/Committees </a:t>
            </a:r>
          </a:p>
          <a:p>
            <a:pPr lvl="1">
              <a:lnSpc>
                <a:spcPts val="2400"/>
              </a:lnSpc>
              <a:spcBef>
                <a:spcPts val="0"/>
              </a:spcBef>
            </a:pPr>
            <a:r>
              <a:rPr lang="en-US" sz="1800" dirty="0" smtClean="0">
                <a:solidFill>
                  <a:srgbClr val="00897A"/>
                </a:solidFill>
              </a:rPr>
              <a:t>ICG (International Committee on GNSS)</a:t>
            </a:r>
          </a:p>
          <a:p>
            <a:pPr lvl="1">
              <a:lnSpc>
                <a:spcPts val="2400"/>
              </a:lnSpc>
              <a:spcBef>
                <a:spcPts val="0"/>
              </a:spcBef>
            </a:pPr>
            <a:r>
              <a:rPr lang="en-US" sz="1800" dirty="0" smtClean="0">
                <a:solidFill>
                  <a:srgbClr val="00897A"/>
                </a:solidFill>
              </a:rPr>
              <a:t>UN-GGIM WG on GGRF</a:t>
            </a:r>
          </a:p>
          <a:p>
            <a:pPr>
              <a:lnSpc>
                <a:spcPts val="2400"/>
              </a:lnSpc>
              <a:spcBef>
                <a:spcPts val="0"/>
              </a:spcBef>
              <a:spcAft>
                <a:spcPts val="600"/>
              </a:spcAft>
            </a:pPr>
            <a:endParaRPr lang="en-US" sz="2000" dirty="0" smtClean="0">
              <a:solidFill>
                <a:srgbClr val="00897A"/>
              </a:solidFill>
            </a:endParaRPr>
          </a:p>
        </p:txBody>
      </p:sp>
    </p:spTree>
    <p:extLst>
      <p:ext uri="{BB962C8B-B14F-4D97-AF65-F5344CB8AC3E}">
        <p14:creationId xmlns:p14="http://schemas.microsoft.com/office/powerpoint/2010/main" val="189930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013607" y="4325716"/>
            <a:ext cx="2214577" cy="640702"/>
          </a:xfrm>
          <a:prstGeom prst="round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dirty="0">
                <a:solidFill>
                  <a:srgbClr val="00897A"/>
                </a:solidFill>
                <a:latin typeface="Arial Narrow" pitchFamily="34" charset="0"/>
                <a:cs typeface="Arial" pitchFamily="34" charset="0"/>
              </a:rPr>
              <a:t>Sub-commissions 1.3f</a:t>
            </a:r>
          </a:p>
          <a:p>
            <a:pPr fontAlgn="auto">
              <a:spcBef>
                <a:spcPts val="0"/>
              </a:spcBef>
              <a:spcAft>
                <a:spcPts val="0"/>
              </a:spcAft>
              <a:defRPr/>
            </a:pPr>
            <a:endParaRPr lang="en-US" sz="1600" dirty="0">
              <a:solidFill>
                <a:srgbClr val="00897A"/>
              </a:solidFill>
              <a:latin typeface="Arial Narrow" pitchFamily="34" charset="0"/>
              <a:cs typeface="Arial" pitchFamily="34" charset="0"/>
            </a:endParaRPr>
          </a:p>
        </p:txBody>
      </p:sp>
      <p:sp>
        <p:nvSpPr>
          <p:cNvPr id="12" name="Rounded Rectangle 11"/>
          <p:cNvSpPr/>
          <p:nvPr/>
        </p:nvSpPr>
        <p:spPr bwMode="auto">
          <a:xfrm>
            <a:off x="3797583" y="4563594"/>
            <a:ext cx="2214577" cy="640702"/>
          </a:xfrm>
          <a:prstGeom prst="round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dirty="0">
                <a:solidFill>
                  <a:srgbClr val="00897A"/>
                </a:solidFill>
                <a:latin typeface="Arial Narrow" pitchFamily="34" charset="0"/>
                <a:cs typeface="Arial" pitchFamily="34" charset="0"/>
              </a:rPr>
              <a:t>Sub-commissions 1.3e</a:t>
            </a:r>
          </a:p>
          <a:p>
            <a:pPr fontAlgn="auto">
              <a:spcBef>
                <a:spcPts val="0"/>
              </a:spcBef>
              <a:spcAft>
                <a:spcPts val="0"/>
              </a:spcAft>
              <a:defRPr/>
            </a:pPr>
            <a:endParaRPr lang="en-US" sz="1600" dirty="0">
              <a:solidFill>
                <a:srgbClr val="00897A"/>
              </a:solidFill>
              <a:latin typeface="Arial Narrow" pitchFamily="34" charset="0"/>
              <a:cs typeface="Arial" pitchFamily="34" charset="0"/>
            </a:endParaRPr>
          </a:p>
        </p:txBody>
      </p:sp>
      <p:grpSp>
        <p:nvGrpSpPr>
          <p:cNvPr id="14344" name="Group 32"/>
          <p:cNvGrpSpPr>
            <a:grpSpLocks noGrp="1"/>
          </p:cNvGrpSpPr>
          <p:nvPr/>
        </p:nvGrpSpPr>
        <p:grpSpPr bwMode="auto">
          <a:xfrm>
            <a:off x="1945936" y="1958550"/>
            <a:ext cx="5002328" cy="3918722"/>
            <a:chOff x="2322722" y="12122953"/>
            <a:chExt cx="7251665" cy="5030393"/>
          </a:xfrm>
          <a:solidFill>
            <a:schemeClr val="accent5">
              <a:lumMod val="20000"/>
              <a:lumOff val="80000"/>
            </a:schemeClr>
          </a:solidFill>
        </p:grpSpPr>
        <p:sp>
          <p:nvSpPr>
            <p:cNvPr id="5" name="Rounded Rectangle 4"/>
            <p:cNvSpPr/>
            <p:nvPr/>
          </p:nvSpPr>
          <p:spPr>
            <a:xfrm>
              <a:off x="5712069" y="13475190"/>
              <a:ext cx="3247508" cy="914401"/>
            </a:xfrm>
            <a:prstGeom prst="roundRect">
              <a:avLst/>
            </a:prstGeom>
            <a:grp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dirty="0">
                  <a:solidFill>
                    <a:srgbClr val="00897A"/>
                  </a:solidFill>
                  <a:latin typeface="Arial Narrow" pitchFamily="34" charset="0"/>
                  <a:cs typeface="Arial" pitchFamily="34" charset="0"/>
                </a:rPr>
                <a:t>Sub-commission 1.3 </a:t>
              </a:r>
            </a:p>
            <a:p>
              <a:pPr fontAlgn="auto">
                <a:spcBef>
                  <a:spcPts val="0"/>
                </a:spcBef>
                <a:spcAft>
                  <a:spcPts val="0"/>
                </a:spcAft>
                <a:defRPr/>
              </a:pPr>
              <a:r>
                <a:rPr lang="en-US" sz="1600" dirty="0">
                  <a:solidFill>
                    <a:srgbClr val="00897A"/>
                  </a:solidFill>
                  <a:latin typeface="Arial Narrow" pitchFamily="34" charset="0"/>
                  <a:cs typeface="Arial" pitchFamily="34" charset="0"/>
                </a:rPr>
                <a:t>Regional Reference Frames</a:t>
              </a:r>
            </a:p>
          </p:txBody>
        </p:sp>
        <p:sp>
          <p:nvSpPr>
            <p:cNvPr id="6" name="Rounded Rectangle 5"/>
            <p:cNvSpPr/>
            <p:nvPr/>
          </p:nvSpPr>
          <p:spPr>
            <a:xfrm>
              <a:off x="4876973" y="12122953"/>
              <a:ext cx="4697414" cy="914401"/>
            </a:xfrm>
            <a:prstGeom prst="roundRect">
              <a:avLst/>
            </a:prstGeom>
            <a:grp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dirty="0">
                  <a:solidFill>
                    <a:srgbClr val="00897A"/>
                  </a:solidFill>
                  <a:latin typeface="Arial Narrow" pitchFamily="34" charset="0"/>
                  <a:cs typeface="Arial" pitchFamily="34" charset="0"/>
                </a:rPr>
                <a:t>IAG Commission 1</a:t>
              </a:r>
            </a:p>
            <a:p>
              <a:pPr algn="ctr" fontAlgn="auto">
                <a:spcBef>
                  <a:spcPts val="0"/>
                </a:spcBef>
                <a:spcAft>
                  <a:spcPts val="0"/>
                </a:spcAft>
                <a:defRPr/>
              </a:pPr>
              <a:r>
                <a:rPr lang="en-US" dirty="0">
                  <a:solidFill>
                    <a:srgbClr val="00897A"/>
                  </a:solidFill>
                  <a:latin typeface="Arial Narrow" pitchFamily="34" charset="0"/>
                  <a:cs typeface="Arial" pitchFamily="34" charset="0"/>
                </a:rPr>
                <a:t>Reference Frames</a:t>
              </a:r>
            </a:p>
          </p:txBody>
        </p:sp>
        <p:sp>
          <p:nvSpPr>
            <p:cNvPr id="7" name="Rounded Rectangle 6"/>
            <p:cNvSpPr/>
            <p:nvPr/>
          </p:nvSpPr>
          <p:spPr>
            <a:xfrm>
              <a:off x="6363776" y="15754262"/>
              <a:ext cx="3210611" cy="817551"/>
            </a:xfrm>
            <a:prstGeom prst="roundRect">
              <a:avLst/>
            </a:prstGeom>
            <a:grp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dirty="0">
                  <a:solidFill>
                    <a:srgbClr val="00897A"/>
                  </a:solidFill>
                  <a:latin typeface="Arial Narrow" pitchFamily="34" charset="0"/>
                  <a:cs typeface="Arial" pitchFamily="34" charset="0"/>
                </a:rPr>
                <a:t>Sub-commission 1.3d </a:t>
              </a:r>
            </a:p>
            <a:p>
              <a:pPr fontAlgn="auto">
                <a:spcBef>
                  <a:spcPts val="0"/>
                </a:spcBef>
                <a:spcAft>
                  <a:spcPts val="0"/>
                </a:spcAft>
                <a:defRPr/>
              </a:pPr>
              <a:r>
                <a:rPr lang="en-US" sz="1600" dirty="0">
                  <a:solidFill>
                    <a:srgbClr val="00897A"/>
                  </a:solidFill>
                  <a:latin typeface="Arial Narrow" pitchFamily="34" charset="0"/>
                  <a:cs typeface="Arial" pitchFamily="34" charset="0"/>
                </a:rPr>
                <a:t>Africa                 (AFREF)</a:t>
              </a:r>
            </a:p>
          </p:txBody>
        </p:sp>
        <p:sp>
          <p:nvSpPr>
            <p:cNvPr id="8" name="Rounded Rectangle 7"/>
            <p:cNvSpPr/>
            <p:nvPr/>
          </p:nvSpPr>
          <p:spPr>
            <a:xfrm>
              <a:off x="5019064" y="16238947"/>
              <a:ext cx="2989518" cy="914399"/>
            </a:xfrm>
            <a:prstGeom prst="roundRect">
              <a:avLst/>
            </a:prstGeom>
            <a:grp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dirty="0">
                  <a:solidFill>
                    <a:srgbClr val="00897A"/>
                  </a:solidFill>
                  <a:latin typeface="Arial Narrow" pitchFamily="34" charset="0"/>
                  <a:cs typeface="Arial" pitchFamily="34" charset="0"/>
                </a:rPr>
                <a:t>Sub-commission 1.3c </a:t>
              </a:r>
            </a:p>
            <a:p>
              <a:pPr fontAlgn="auto">
                <a:spcBef>
                  <a:spcPts val="0"/>
                </a:spcBef>
                <a:spcAft>
                  <a:spcPts val="0"/>
                </a:spcAft>
                <a:defRPr/>
              </a:pPr>
              <a:r>
                <a:rPr lang="en-US" sz="1600" dirty="0">
                  <a:solidFill>
                    <a:srgbClr val="00897A"/>
                  </a:solidFill>
                  <a:latin typeface="Arial Narrow" pitchFamily="34" charset="0"/>
                  <a:cs typeface="Arial" pitchFamily="34" charset="0"/>
                </a:rPr>
                <a:t>North America (NAREF)</a:t>
              </a:r>
            </a:p>
          </p:txBody>
        </p:sp>
        <p:sp>
          <p:nvSpPr>
            <p:cNvPr id="10" name="Rounded Rectangle 9"/>
            <p:cNvSpPr/>
            <p:nvPr/>
          </p:nvSpPr>
          <p:spPr>
            <a:xfrm>
              <a:off x="4008279" y="15820368"/>
              <a:ext cx="3269595" cy="914399"/>
            </a:xfrm>
            <a:prstGeom prst="roundRect">
              <a:avLst/>
            </a:prstGeom>
            <a:grp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dirty="0">
                  <a:solidFill>
                    <a:srgbClr val="00897A"/>
                  </a:solidFill>
                  <a:latin typeface="Arial Narrow" pitchFamily="34" charset="0"/>
                  <a:cs typeface="Arial" pitchFamily="34" charset="0"/>
                </a:rPr>
                <a:t>Sub-commission 1.3b</a:t>
              </a:r>
            </a:p>
            <a:p>
              <a:pPr fontAlgn="auto">
                <a:spcBef>
                  <a:spcPts val="0"/>
                </a:spcBef>
                <a:spcAft>
                  <a:spcPts val="0"/>
                </a:spcAft>
                <a:defRPr/>
              </a:pPr>
              <a:r>
                <a:rPr lang="en-US" sz="1600" dirty="0">
                  <a:solidFill>
                    <a:srgbClr val="00897A"/>
                  </a:solidFill>
                  <a:latin typeface="Arial Narrow" pitchFamily="34" charset="0"/>
                  <a:cs typeface="Arial" pitchFamily="34" charset="0"/>
                </a:rPr>
                <a:t>South America (SIRGAS)</a:t>
              </a:r>
            </a:p>
          </p:txBody>
        </p:sp>
        <p:sp>
          <p:nvSpPr>
            <p:cNvPr id="11" name="Rounded Rectangle 10"/>
            <p:cNvSpPr/>
            <p:nvPr/>
          </p:nvSpPr>
          <p:spPr>
            <a:xfrm>
              <a:off x="2322722" y="16206485"/>
              <a:ext cx="2971799" cy="914399"/>
            </a:xfrm>
            <a:prstGeom prst="round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b="1" dirty="0">
                  <a:solidFill>
                    <a:schemeClr val="bg1"/>
                  </a:solidFill>
                  <a:latin typeface="Arial Narrow" pitchFamily="34" charset="0"/>
                  <a:cs typeface="Arial" pitchFamily="34" charset="0"/>
                </a:rPr>
                <a:t>Sub-commission 1.3a </a:t>
              </a:r>
            </a:p>
            <a:p>
              <a:pPr fontAlgn="auto">
                <a:spcBef>
                  <a:spcPts val="0"/>
                </a:spcBef>
                <a:spcAft>
                  <a:spcPts val="0"/>
                </a:spcAft>
                <a:defRPr/>
              </a:pPr>
              <a:r>
                <a:rPr lang="en-US" sz="1600" b="1" dirty="0">
                  <a:solidFill>
                    <a:schemeClr val="bg1"/>
                  </a:solidFill>
                  <a:latin typeface="Arial Narrow" pitchFamily="34" charset="0"/>
                  <a:cs typeface="Arial" pitchFamily="34" charset="0"/>
                </a:rPr>
                <a:t>Europe (EUREF)</a:t>
              </a:r>
            </a:p>
          </p:txBody>
        </p:sp>
      </p:grpSp>
      <p:cxnSp>
        <p:nvCxnSpPr>
          <p:cNvPr id="14" name="Straight Arrow Connector 13"/>
          <p:cNvCxnSpPr/>
          <p:nvPr/>
        </p:nvCxnSpPr>
        <p:spPr>
          <a:xfrm rot="16200000" flipH="1">
            <a:off x="5191051" y="2870382"/>
            <a:ext cx="341313" cy="4762"/>
          </a:xfrm>
          <a:prstGeom prst="straightConnector1">
            <a:avLst/>
          </a:prstGeom>
          <a:ln w="25400">
            <a:solidFill>
              <a:srgbClr val="00897A"/>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20" idx="0"/>
          </p:cNvCxnSpPr>
          <p:nvPr/>
        </p:nvCxnSpPr>
        <p:spPr>
          <a:xfrm flipH="1">
            <a:off x="5120896" y="3724282"/>
            <a:ext cx="387208" cy="601434"/>
          </a:xfrm>
          <a:prstGeom prst="straightConnector1">
            <a:avLst/>
          </a:prstGeom>
          <a:ln w="25400">
            <a:solidFill>
              <a:srgbClr val="00897A"/>
            </a:solidFill>
            <a:tailEnd type="arrow"/>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p:nvPr>
        </p:nvSpPr>
        <p:spPr>
          <a:xfrm>
            <a:off x="611560" y="980728"/>
            <a:ext cx="7772400" cy="431800"/>
          </a:xfrm>
          <a:noFill/>
          <a:ln>
            <a:noFill/>
          </a:ln>
        </p:spPr>
        <p:txBody>
          <a:bodyPr>
            <a:noAutofit/>
          </a:bodyPr>
          <a:lstStyle/>
          <a:p>
            <a:pPr eaLnBrk="1" hangingPunct="1">
              <a:defRPr/>
            </a:pPr>
            <a:r>
              <a:rPr lang="fr-BE" sz="3200" i="1" cap="small" dirty="0" smtClean="0">
                <a:solidFill>
                  <a:srgbClr val="00897A"/>
                </a:solidFill>
              </a:rPr>
              <a:t>International Association of </a:t>
            </a:r>
            <a:r>
              <a:rPr lang="fr-BE" sz="3200" i="1" cap="small" dirty="0" err="1" smtClean="0">
                <a:solidFill>
                  <a:srgbClr val="00897A"/>
                </a:solidFill>
              </a:rPr>
              <a:t>Geodesy</a:t>
            </a:r>
            <a:endParaRPr lang="nl-BE" sz="3200" i="1" cap="small" dirty="0" smtClean="0">
              <a:solidFill>
                <a:srgbClr val="00897A"/>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5107695"/>
            <a:ext cx="720080" cy="720080"/>
          </a:xfrm>
          <a:prstGeom prst="rect">
            <a:avLst/>
          </a:prstGeom>
        </p:spPr>
      </p:pic>
    </p:spTree>
    <p:extLst>
      <p:ext uri="{BB962C8B-B14F-4D97-AF65-F5344CB8AC3E}">
        <p14:creationId xmlns:p14="http://schemas.microsoft.com/office/powerpoint/2010/main" val="3407044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196752"/>
            <a:ext cx="8229600" cy="5040560"/>
          </a:xfrm>
        </p:spPr>
        <p:txBody>
          <a:bodyPr>
            <a:normAutofit/>
          </a:bodyPr>
          <a:lstStyle/>
          <a:p>
            <a:pPr marL="514350" indent="-514350" algn="just">
              <a:buNone/>
            </a:pPr>
            <a:r>
              <a:rPr lang="en-US" sz="2800" b="1" i="1" dirty="0" smtClean="0"/>
              <a:t>3. About a network of networks</a:t>
            </a:r>
          </a:p>
          <a:p>
            <a:pPr marL="914400" lvl="1" indent="-514350" algn="just">
              <a:buNone/>
            </a:pPr>
            <a:r>
              <a:rPr lang="en-US" sz="2400" dirty="0" smtClean="0"/>
              <a:t>3.2 Are there additional interfaces that would be desired?</a:t>
            </a:r>
          </a:p>
          <a:p>
            <a:pPr marL="914400" lvl="1" indent="-514350" algn="just">
              <a:buNone/>
            </a:pPr>
            <a:endParaRPr lang="en-US" sz="2400" dirty="0" smtClean="0"/>
          </a:p>
          <a:p>
            <a:pPr marL="914400" lvl="1" indent="-514350" algn="just">
              <a:buNone/>
            </a:pPr>
            <a:endParaRPr lang="en-US" sz="2400" dirty="0" smtClean="0"/>
          </a:p>
        </p:txBody>
      </p:sp>
      <p:sp>
        <p:nvSpPr>
          <p:cNvPr id="3" name="Content Placeholder 2"/>
          <p:cNvSpPr txBox="1">
            <a:spLocks/>
          </p:cNvSpPr>
          <p:nvPr/>
        </p:nvSpPr>
        <p:spPr>
          <a:xfrm>
            <a:off x="827584" y="2492896"/>
            <a:ext cx="8064896"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Aft>
                <a:spcPts val="1200"/>
              </a:spcAft>
              <a:buNone/>
            </a:pPr>
            <a:r>
              <a:rPr lang="en-US" sz="2400" dirty="0" smtClean="0">
                <a:solidFill>
                  <a:srgbClr val="00897A"/>
                </a:solidFill>
              </a:rPr>
              <a:t>EUREF is</a:t>
            </a:r>
          </a:p>
          <a:p>
            <a:pPr>
              <a:lnSpc>
                <a:spcPts val="2800"/>
              </a:lnSpc>
              <a:spcAft>
                <a:spcPts val="1200"/>
              </a:spcAft>
            </a:pPr>
            <a:r>
              <a:rPr lang="en-US" sz="2400" dirty="0" smtClean="0">
                <a:solidFill>
                  <a:srgbClr val="00897A"/>
                </a:solidFill>
              </a:rPr>
              <a:t>European network</a:t>
            </a:r>
          </a:p>
          <a:p>
            <a:pPr>
              <a:lnSpc>
                <a:spcPts val="2800"/>
              </a:lnSpc>
              <a:spcAft>
                <a:spcPts val="1200"/>
              </a:spcAft>
            </a:pPr>
            <a:r>
              <a:rPr lang="en-US" sz="2400" dirty="0" smtClean="0">
                <a:solidFill>
                  <a:srgbClr val="00897A"/>
                </a:solidFill>
              </a:rPr>
              <a:t>No legal entity (sub-commission from IAG)</a:t>
            </a:r>
          </a:p>
          <a:p>
            <a:pPr marL="0" indent="0">
              <a:lnSpc>
                <a:spcPts val="2800"/>
              </a:lnSpc>
              <a:spcAft>
                <a:spcPts val="1200"/>
              </a:spcAft>
              <a:buNone/>
            </a:pPr>
            <a:r>
              <a:rPr lang="en-US" sz="2400" dirty="0" smtClean="0">
                <a:solidFill>
                  <a:srgbClr val="00897A"/>
                </a:solidFill>
                <a:sym typeface="Wingdings" panose="05000000000000000000" pitchFamily="2" charset="2"/>
              </a:rPr>
              <a:t> </a:t>
            </a:r>
            <a:r>
              <a:rPr lang="en-US" sz="2400" dirty="0" smtClean="0">
                <a:solidFill>
                  <a:srgbClr val="00897A"/>
                </a:solidFill>
              </a:rPr>
              <a:t>No representation in global initiatives</a:t>
            </a:r>
          </a:p>
          <a:p>
            <a:pPr marL="0" indent="0">
              <a:lnSpc>
                <a:spcPts val="2800"/>
              </a:lnSpc>
              <a:spcAft>
                <a:spcPts val="1200"/>
              </a:spcAft>
              <a:buNone/>
            </a:pPr>
            <a:endParaRPr lang="en-US" sz="2400" dirty="0">
              <a:solidFill>
                <a:srgbClr val="00897A"/>
              </a:solidFill>
            </a:endParaRPr>
          </a:p>
          <a:p>
            <a:pPr marL="0" indent="0">
              <a:lnSpc>
                <a:spcPts val="2800"/>
              </a:lnSpc>
              <a:spcAft>
                <a:spcPts val="1200"/>
              </a:spcAft>
              <a:buNone/>
            </a:pPr>
            <a:r>
              <a:rPr lang="en-US" sz="2400" dirty="0" smtClean="0">
                <a:solidFill>
                  <a:srgbClr val="00897A"/>
                </a:solidFill>
              </a:rPr>
              <a:t>More formal recognition would be welcome (national funding)</a:t>
            </a:r>
            <a:endParaRPr lang="en-US" sz="2000" dirty="0" smtClean="0">
              <a:solidFill>
                <a:srgbClr val="00897A"/>
              </a:solidFill>
            </a:endParaRPr>
          </a:p>
          <a:p>
            <a:pPr>
              <a:lnSpc>
                <a:spcPts val="2800"/>
              </a:lnSpc>
              <a:spcAft>
                <a:spcPts val="1200"/>
              </a:spcAft>
            </a:pPr>
            <a:endParaRPr lang="en-US" sz="2400" dirty="0" smtClean="0">
              <a:solidFill>
                <a:srgbClr val="00897A"/>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196752"/>
            <a:ext cx="8229600" cy="5040560"/>
          </a:xfrm>
        </p:spPr>
        <p:txBody>
          <a:bodyPr>
            <a:normAutofit/>
          </a:bodyPr>
          <a:lstStyle/>
          <a:p>
            <a:pPr marL="514350" indent="-514350" algn="just">
              <a:buNone/>
            </a:pPr>
            <a:r>
              <a:rPr lang="en-US" sz="2800" b="1" i="1" dirty="0" smtClean="0"/>
              <a:t>3. About a network of networks</a:t>
            </a:r>
          </a:p>
          <a:p>
            <a:pPr marL="914400" lvl="1" indent="-514350" algn="just">
              <a:buNone/>
            </a:pPr>
            <a:r>
              <a:rPr lang="en-US" sz="2400" dirty="0" smtClean="0"/>
              <a:t>3.3 Do you think that your network can benefit from the existence of an ENEON or a similar network</a:t>
            </a:r>
          </a:p>
          <a:p>
            <a:pPr marL="914400" lvl="1" indent="-514350" algn="just">
              <a:buNone/>
            </a:pPr>
            <a:endParaRPr lang="en-US" sz="1050" dirty="0"/>
          </a:p>
          <a:p>
            <a:pPr marL="1085850" lvl="2" indent="-285750" algn="just">
              <a:spcAft>
                <a:spcPts val="600"/>
              </a:spcAft>
            </a:pPr>
            <a:r>
              <a:rPr lang="en-US" sz="2200" dirty="0" smtClean="0">
                <a:solidFill>
                  <a:srgbClr val="00897A"/>
                </a:solidFill>
              </a:rPr>
              <a:t>Improve visibility of added-value of GNSS observation networks</a:t>
            </a:r>
            <a:endParaRPr lang="en-US" sz="2200" dirty="0">
              <a:solidFill>
                <a:srgbClr val="00897A"/>
              </a:solidFill>
            </a:endParaRPr>
          </a:p>
          <a:p>
            <a:pPr marL="1085850" lvl="2" indent="-285750" algn="just">
              <a:spcAft>
                <a:spcPts val="600"/>
              </a:spcAft>
            </a:pPr>
            <a:r>
              <a:rPr lang="en-US" sz="2200" dirty="0" smtClean="0">
                <a:solidFill>
                  <a:srgbClr val="00897A"/>
                </a:solidFill>
              </a:rPr>
              <a:t>Provide some clarity in the jungle of organizations</a:t>
            </a:r>
          </a:p>
          <a:p>
            <a:pPr marL="1085850" lvl="2" indent="-285750" algn="just">
              <a:spcAft>
                <a:spcPts val="600"/>
              </a:spcAft>
            </a:pPr>
            <a:r>
              <a:rPr lang="en-US" sz="2200" dirty="0" smtClean="0">
                <a:solidFill>
                  <a:srgbClr val="00897A"/>
                </a:solidFill>
              </a:rPr>
              <a:t>Potential role of organization that coordinates activities in different countries</a:t>
            </a:r>
          </a:p>
          <a:p>
            <a:pPr marL="914400" lvl="1" indent="-514350" algn="just">
              <a:buNone/>
            </a:pPr>
            <a:endParaRPr lang="en-US" sz="2400" dirty="0" smtClean="0"/>
          </a:p>
          <a:p>
            <a:pPr marL="914400" lvl="1" indent="-514350" algn="just">
              <a:buNone/>
            </a:pPr>
            <a:r>
              <a:rPr lang="en-US" sz="2400" dirty="0" smtClean="0"/>
              <a:t>3.4 From you point of view how this network of network should be managed?</a:t>
            </a:r>
          </a:p>
        </p:txBody>
      </p:sp>
    </p:spTree>
    <p:extLst>
      <p:ext uri="{BB962C8B-B14F-4D97-AF65-F5344CB8AC3E}">
        <p14:creationId xmlns:p14="http://schemas.microsoft.com/office/powerpoint/2010/main" val="1316234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95536" y="1196752"/>
            <a:ext cx="8229600" cy="5040560"/>
          </a:xfrm>
        </p:spPr>
        <p:txBody>
          <a:bodyPr>
            <a:normAutofit/>
          </a:bodyPr>
          <a:lstStyle/>
          <a:p>
            <a:pPr marL="514350" indent="-514350" algn="just">
              <a:buNone/>
            </a:pPr>
            <a:r>
              <a:rPr lang="en-US" sz="2800" b="1" i="1" dirty="0" smtClean="0"/>
              <a:t>3. About a network of networks</a:t>
            </a:r>
          </a:p>
          <a:p>
            <a:pPr marL="914400" lvl="1" indent="-514350" algn="just">
              <a:buNone/>
            </a:pPr>
            <a:r>
              <a:rPr lang="en-US" sz="2400" dirty="0" smtClean="0"/>
              <a:t>3.5 Is your network contributing to GEO(SS) and how ConnectinGEO can help you in better participating?</a:t>
            </a:r>
            <a:endParaRPr lang="en-US" sz="2400" dirty="0"/>
          </a:p>
        </p:txBody>
      </p:sp>
      <p:sp>
        <p:nvSpPr>
          <p:cNvPr id="3" name="Content Placeholder 2"/>
          <p:cNvSpPr txBox="1">
            <a:spLocks/>
          </p:cNvSpPr>
          <p:nvPr/>
        </p:nvSpPr>
        <p:spPr>
          <a:xfrm>
            <a:off x="1043608" y="3079501"/>
            <a:ext cx="7200800" cy="2365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Aft>
                <a:spcPts val="1200"/>
              </a:spcAft>
              <a:buNone/>
            </a:pPr>
            <a:r>
              <a:rPr lang="en-US" sz="2200" dirty="0" smtClean="0">
                <a:solidFill>
                  <a:srgbClr val="00897A"/>
                </a:solidFill>
              </a:rPr>
              <a:t>Implicit through IAG and IUGG (and EPOS)</a:t>
            </a:r>
          </a:p>
          <a:p>
            <a:pPr marL="0" indent="0">
              <a:lnSpc>
                <a:spcPts val="2800"/>
              </a:lnSpc>
              <a:spcAft>
                <a:spcPts val="1200"/>
              </a:spcAft>
              <a:buNone/>
            </a:pPr>
            <a:r>
              <a:rPr lang="en-US" sz="2200" dirty="0" smtClean="0">
                <a:solidFill>
                  <a:srgbClr val="00897A"/>
                </a:solidFill>
              </a:rPr>
              <a:t>But information about GEO(SS) is not flowing to our organization.</a:t>
            </a:r>
          </a:p>
          <a:p>
            <a:pPr marL="0" indent="0">
              <a:lnSpc>
                <a:spcPts val="2800"/>
              </a:lnSpc>
              <a:spcAft>
                <a:spcPts val="1200"/>
              </a:spcAft>
              <a:buNone/>
            </a:pPr>
            <a:r>
              <a:rPr lang="en-US" sz="2200" dirty="0" smtClean="0">
                <a:solidFill>
                  <a:srgbClr val="00897A"/>
                </a:solidFill>
              </a:rPr>
              <a:t>More direct link with European part of GEO(SS) would be welcome to better acknowledge added-value of GNSS observation network (EPN) maintained by EUREF.</a:t>
            </a:r>
          </a:p>
          <a:p>
            <a:pPr marL="0" indent="0">
              <a:lnSpc>
                <a:spcPts val="2800"/>
              </a:lnSpc>
              <a:spcAft>
                <a:spcPts val="1200"/>
              </a:spcAft>
              <a:buNone/>
            </a:pPr>
            <a:endParaRPr lang="en-US" sz="2200" dirty="0" smtClean="0">
              <a:solidFill>
                <a:srgbClr val="00897A"/>
              </a:solidFill>
            </a:endParaRPr>
          </a:p>
          <a:p>
            <a:pPr marL="0" indent="0">
              <a:lnSpc>
                <a:spcPts val="2800"/>
              </a:lnSpc>
              <a:spcAft>
                <a:spcPts val="1200"/>
              </a:spcAft>
              <a:buNone/>
            </a:pPr>
            <a:endParaRPr lang="en-US" sz="2200" dirty="0">
              <a:solidFill>
                <a:srgbClr val="00897A"/>
              </a:solidFill>
            </a:endParaRPr>
          </a:p>
          <a:p>
            <a:pPr marL="0" indent="0">
              <a:lnSpc>
                <a:spcPts val="2800"/>
              </a:lnSpc>
              <a:spcAft>
                <a:spcPts val="1200"/>
              </a:spcAft>
              <a:buNone/>
            </a:pPr>
            <a:endParaRPr lang="en-US" sz="2200" dirty="0" smtClean="0">
              <a:solidFill>
                <a:srgbClr val="00897A"/>
              </a:solidFill>
            </a:endParaRPr>
          </a:p>
          <a:p>
            <a:pPr>
              <a:lnSpc>
                <a:spcPts val="2800"/>
              </a:lnSpc>
              <a:spcAft>
                <a:spcPts val="1200"/>
              </a:spcAft>
            </a:pPr>
            <a:endParaRPr lang="en-US" sz="2200" dirty="0" smtClean="0">
              <a:solidFill>
                <a:srgbClr val="00897A"/>
              </a:solidFill>
            </a:endParaRPr>
          </a:p>
        </p:txBody>
      </p:sp>
    </p:spTree>
    <p:extLst>
      <p:ext uri="{BB962C8B-B14F-4D97-AF65-F5344CB8AC3E}">
        <p14:creationId xmlns:p14="http://schemas.microsoft.com/office/powerpoint/2010/main" val="1316234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smtClean="0"/>
              <a:t>More information</a:t>
            </a:r>
            <a:endParaRPr lang="fr-FR" sz="3600" dirty="0"/>
          </a:p>
        </p:txBody>
      </p:sp>
      <p:sp>
        <p:nvSpPr>
          <p:cNvPr id="3" name="Content Placeholder 2"/>
          <p:cNvSpPr>
            <a:spLocks noGrp="1"/>
          </p:cNvSpPr>
          <p:nvPr>
            <p:ph idx="1"/>
          </p:nvPr>
        </p:nvSpPr>
        <p:spPr/>
        <p:txBody>
          <a:bodyPr>
            <a:normAutofit/>
          </a:bodyPr>
          <a:lstStyle/>
          <a:p>
            <a:pPr marL="0" indent="0" algn="ctr">
              <a:buNone/>
            </a:pPr>
            <a:r>
              <a:rPr lang="fr-FR" sz="2800" i="1" dirty="0" smtClean="0">
                <a:solidFill>
                  <a:srgbClr val="00897A"/>
                </a:solidFill>
              </a:rPr>
              <a:t>EUREF Permanent Network Central Bureau</a:t>
            </a:r>
          </a:p>
          <a:p>
            <a:pPr marL="0" indent="0" algn="ctr">
              <a:buNone/>
            </a:pPr>
            <a:r>
              <a:rPr lang="fr-FR" sz="2800" i="1" dirty="0" smtClean="0">
                <a:solidFill>
                  <a:srgbClr val="00897A"/>
                </a:solidFill>
              </a:rPr>
              <a:t>Royal </a:t>
            </a:r>
            <a:r>
              <a:rPr lang="fr-FR" sz="2800" i="1" dirty="0" err="1" smtClean="0">
                <a:solidFill>
                  <a:srgbClr val="00897A"/>
                </a:solidFill>
              </a:rPr>
              <a:t>Observatory</a:t>
            </a:r>
            <a:r>
              <a:rPr lang="fr-FR" sz="2800" i="1" dirty="0" smtClean="0">
                <a:solidFill>
                  <a:srgbClr val="00897A"/>
                </a:solidFill>
              </a:rPr>
              <a:t> of </a:t>
            </a:r>
            <a:r>
              <a:rPr lang="fr-FR" sz="2800" i="1" dirty="0" err="1" smtClean="0">
                <a:solidFill>
                  <a:srgbClr val="00897A"/>
                </a:solidFill>
              </a:rPr>
              <a:t>Belgium</a:t>
            </a:r>
            <a:endParaRPr lang="fr-FR" sz="2800" i="1" dirty="0" smtClean="0">
              <a:solidFill>
                <a:srgbClr val="00897A"/>
              </a:solidFill>
              <a:hlinkClick r:id="rId2"/>
            </a:endParaRPr>
          </a:p>
          <a:p>
            <a:pPr marL="0" indent="0" algn="ctr">
              <a:buNone/>
            </a:pPr>
            <a:endParaRPr lang="fr-FR" sz="2800" dirty="0">
              <a:hlinkClick r:id="rId2"/>
            </a:endParaRPr>
          </a:p>
          <a:p>
            <a:pPr marL="0" indent="0" algn="ctr">
              <a:buNone/>
            </a:pPr>
            <a:r>
              <a:rPr lang="fr-FR" sz="2800" dirty="0" smtClean="0">
                <a:hlinkClick r:id="rId2"/>
              </a:rPr>
              <a:t>http://www.epncb.oma.be</a:t>
            </a:r>
            <a:endParaRPr lang="fr-FR" sz="2800" dirty="0" smtClean="0"/>
          </a:p>
          <a:p>
            <a:pPr marL="0" indent="0" algn="ctr">
              <a:buNone/>
            </a:pPr>
            <a:r>
              <a:rPr lang="fr-FR" sz="2800" dirty="0" smtClean="0">
                <a:hlinkClick r:id="rId3"/>
              </a:rPr>
              <a:t>epncb@oma.be</a:t>
            </a:r>
            <a:r>
              <a:rPr lang="fr-FR" sz="2800" dirty="0" smtClean="0"/>
              <a:t> or </a:t>
            </a:r>
            <a:r>
              <a:rPr lang="fr-FR" sz="2800" dirty="0" smtClean="0">
                <a:hlinkClick r:id="rId4"/>
              </a:rPr>
              <a:t>C.Bruyninx@oma.be</a:t>
            </a:r>
            <a:endParaRPr lang="fr-FR" sz="2800" dirty="0" smtClean="0"/>
          </a:p>
          <a:p>
            <a:pPr marL="0" indent="0" algn="ctr">
              <a:buNone/>
            </a:pPr>
            <a:endParaRPr lang="fr-FR" sz="2800" dirty="0"/>
          </a:p>
          <a:p>
            <a:pPr marL="0" indent="0" algn="ctr">
              <a:buNone/>
            </a:pPr>
            <a:r>
              <a:rPr lang="fr-FR" sz="2800" smtClean="0"/>
              <a:t>http://www.euref.eu/ </a:t>
            </a:r>
            <a:endParaRPr lang="fr-FR" sz="2800" dirty="0"/>
          </a:p>
        </p:txBody>
      </p:sp>
    </p:spTree>
    <p:extLst>
      <p:ext uri="{BB962C8B-B14F-4D97-AF65-F5344CB8AC3E}">
        <p14:creationId xmlns:p14="http://schemas.microsoft.com/office/powerpoint/2010/main" val="14140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7" name="Picture 7" descr="L:\br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2171700" cy="2904608"/>
          </a:xfrm>
          <a:prstGeom prst="rect">
            <a:avLst/>
          </a:prstGeom>
          <a:noFill/>
          <a:ln w="12700">
            <a:solidFill>
              <a:srgbClr val="00897A"/>
            </a:solidFill>
          </a:ln>
          <a:extLst>
            <a:ext uri="{909E8E84-426E-40DD-AFC4-6F175D3DCCD1}">
              <a14:hiddenFill xmlns:a14="http://schemas.microsoft.com/office/drawing/2010/main">
                <a:solidFill>
                  <a:srgbClr val="FFFFFF"/>
                </a:solidFill>
              </a14:hiddenFill>
            </a:ext>
          </a:extLst>
        </p:spPr>
      </p:pic>
      <p:sp>
        <p:nvSpPr>
          <p:cNvPr id="102408" name="Text Box 8"/>
          <p:cNvSpPr txBox="1">
            <a:spLocks noChangeArrowheads="1"/>
          </p:cNvSpPr>
          <p:nvPr/>
        </p:nvSpPr>
        <p:spPr bwMode="auto">
          <a:xfrm>
            <a:off x="470967" y="4228331"/>
            <a:ext cx="1270284" cy="33855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600" i="1" dirty="0">
                <a:solidFill>
                  <a:srgbClr val="00897A"/>
                </a:solidFill>
              </a:rPr>
              <a:t>Brest, France</a:t>
            </a:r>
          </a:p>
        </p:txBody>
      </p:sp>
      <p:pic>
        <p:nvPicPr>
          <p:cNvPr id="102411" name="Picture 11" descr="L:\va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149080"/>
            <a:ext cx="3528515" cy="2352343"/>
          </a:xfrm>
          <a:prstGeom prst="rect">
            <a:avLst/>
          </a:prstGeom>
          <a:noFill/>
          <a:ln w="12700">
            <a:solidFill>
              <a:srgbClr val="00897A"/>
            </a:solidFill>
          </a:ln>
          <a:extLst>
            <a:ext uri="{909E8E84-426E-40DD-AFC4-6F175D3DCCD1}">
              <a14:hiddenFill xmlns:a14="http://schemas.microsoft.com/office/drawing/2010/main">
                <a:solidFill>
                  <a:srgbClr val="FFFFFF"/>
                </a:solidFill>
              </a14:hiddenFill>
            </a:ext>
          </a:extLst>
        </p:spPr>
      </p:pic>
      <p:pic>
        <p:nvPicPr>
          <p:cNvPr id="102412" name="Picture 12" descr="L:\mat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124744"/>
            <a:ext cx="3240360" cy="2430270"/>
          </a:xfrm>
          <a:prstGeom prst="rect">
            <a:avLst/>
          </a:prstGeom>
          <a:noFill/>
          <a:ln w="12700">
            <a:solidFill>
              <a:srgbClr val="00897A"/>
            </a:solidFill>
          </a:ln>
          <a:extLst>
            <a:ext uri="{909E8E84-426E-40DD-AFC4-6F175D3DCCD1}">
              <a14:hiddenFill xmlns:a14="http://schemas.microsoft.com/office/drawing/2010/main">
                <a:solidFill>
                  <a:srgbClr val="FFFFFF"/>
                </a:solidFill>
              </a14:hiddenFill>
            </a:ext>
          </a:extLst>
        </p:spPr>
      </p:pic>
      <p:sp>
        <p:nvSpPr>
          <p:cNvPr id="102413" name="Text Box 13"/>
          <p:cNvSpPr txBox="1">
            <a:spLocks noChangeArrowheads="1"/>
          </p:cNvSpPr>
          <p:nvPr/>
        </p:nvSpPr>
        <p:spPr bwMode="auto">
          <a:xfrm>
            <a:off x="4427984" y="3582473"/>
            <a:ext cx="1264898" cy="33855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600" i="1" dirty="0">
                <a:solidFill>
                  <a:srgbClr val="00897A"/>
                </a:solidFill>
              </a:rPr>
              <a:t>Matera, Italy</a:t>
            </a:r>
          </a:p>
        </p:txBody>
      </p:sp>
      <p:sp>
        <p:nvSpPr>
          <p:cNvPr id="102414" name="Text Box 14"/>
          <p:cNvSpPr txBox="1">
            <a:spLocks noChangeArrowheads="1"/>
          </p:cNvSpPr>
          <p:nvPr/>
        </p:nvSpPr>
        <p:spPr bwMode="auto">
          <a:xfrm>
            <a:off x="6248400" y="6477502"/>
            <a:ext cx="1397755" cy="33855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600" i="1" dirty="0">
                <a:solidFill>
                  <a:srgbClr val="00897A"/>
                </a:solidFill>
              </a:rPr>
              <a:t>Vaasa, Finland</a:t>
            </a:r>
          </a:p>
        </p:txBody>
      </p:sp>
      <p:sp>
        <p:nvSpPr>
          <p:cNvPr id="102416" name="Text Box 16"/>
          <p:cNvSpPr txBox="1">
            <a:spLocks noChangeArrowheads="1"/>
          </p:cNvSpPr>
          <p:nvPr/>
        </p:nvSpPr>
        <p:spPr bwMode="auto">
          <a:xfrm>
            <a:off x="107504" y="6236202"/>
            <a:ext cx="1925638" cy="482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60000"/>
              </a:lnSpc>
            </a:pPr>
            <a:r>
              <a:rPr lang="en-US" altLang="en-US" sz="1600" i="1" dirty="0" err="1">
                <a:solidFill>
                  <a:srgbClr val="00897A"/>
                </a:solidFill>
              </a:rPr>
              <a:t>Sajarevo</a:t>
            </a:r>
            <a:r>
              <a:rPr lang="en-US" altLang="en-US" sz="1600" i="1" dirty="0">
                <a:solidFill>
                  <a:srgbClr val="00897A"/>
                </a:solidFill>
              </a:rPr>
              <a:t>, </a:t>
            </a:r>
          </a:p>
          <a:p>
            <a:r>
              <a:rPr lang="en-US" altLang="en-US" sz="1600" i="1" dirty="0">
                <a:solidFill>
                  <a:srgbClr val="00897A"/>
                </a:solidFill>
              </a:rPr>
              <a:t>Bosnia/Hercegovina</a:t>
            </a:r>
          </a:p>
        </p:txBody>
      </p:sp>
      <p:pic>
        <p:nvPicPr>
          <p:cNvPr id="102415" name="Picture 15" descr="L:\srjv1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664546"/>
            <a:ext cx="2739008" cy="2054256"/>
          </a:xfrm>
          <a:prstGeom prst="rect">
            <a:avLst/>
          </a:prstGeom>
          <a:noFill/>
          <a:ln w="12700">
            <a:solidFill>
              <a:srgbClr val="00897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49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700808"/>
            <a:ext cx="8460432" cy="4525963"/>
          </a:xfrm>
        </p:spPr>
        <p:txBody>
          <a:bodyPr>
            <a:normAutofit/>
          </a:bodyPr>
          <a:lstStyle/>
          <a:p>
            <a:pPr marL="0" indent="0">
              <a:buNone/>
            </a:pPr>
            <a:r>
              <a:rPr lang="en-US" sz="2400" dirty="0" smtClean="0">
                <a:solidFill>
                  <a:srgbClr val="00897A"/>
                </a:solidFill>
              </a:rPr>
              <a:t>EUREF distributes </a:t>
            </a:r>
            <a:r>
              <a:rPr lang="en-US" sz="2400" dirty="0">
                <a:solidFill>
                  <a:srgbClr val="00897A"/>
                </a:solidFill>
              </a:rPr>
              <a:t>GNSS </a:t>
            </a:r>
            <a:r>
              <a:rPr lang="en-US" sz="2400" dirty="0" smtClean="0">
                <a:solidFill>
                  <a:srgbClr val="00897A"/>
                </a:solidFill>
              </a:rPr>
              <a:t>observation data, meta-data </a:t>
            </a:r>
            <a:r>
              <a:rPr lang="en-US" sz="2400" dirty="0">
                <a:solidFill>
                  <a:srgbClr val="00897A"/>
                </a:solidFill>
              </a:rPr>
              <a:t>and derived </a:t>
            </a:r>
            <a:r>
              <a:rPr lang="en-US" sz="2400" dirty="0" smtClean="0">
                <a:solidFill>
                  <a:srgbClr val="00897A"/>
                </a:solidFill>
              </a:rPr>
              <a:t>products to </a:t>
            </a:r>
            <a:endParaRPr lang="en-US" sz="2400" dirty="0">
              <a:solidFill>
                <a:srgbClr val="00897A"/>
              </a:solidFill>
            </a:endParaRPr>
          </a:p>
          <a:p>
            <a:pPr lvl="1"/>
            <a:r>
              <a:rPr lang="en-US" sz="2400" dirty="0" smtClean="0">
                <a:solidFill>
                  <a:srgbClr val="00897A"/>
                </a:solidFill>
              </a:rPr>
              <a:t>Maintain and provide access to the European Terrestrial Reference System (</a:t>
            </a:r>
            <a:r>
              <a:rPr lang="en-US" sz="2400" b="1" dirty="0" smtClean="0">
                <a:solidFill>
                  <a:srgbClr val="00897A"/>
                </a:solidFill>
              </a:rPr>
              <a:t>ETRS89</a:t>
            </a:r>
            <a:r>
              <a:rPr lang="en-US" sz="2400" dirty="0" smtClean="0">
                <a:solidFill>
                  <a:srgbClr val="00897A"/>
                </a:solidFill>
              </a:rPr>
              <a:t>) = </a:t>
            </a:r>
            <a:r>
              <a:rPr lang="en-US" sz="2400" b="1" dirty="0" smtClean="0">
                <a:solidFill>
                  <a:srgbClr val="00897A"/>
                </a:solidFill>
              </a:rPr>
              <a:t>INSPIRE</a:t>
            </a:r>
            <a:r>
              <a:rPr lang="en-US" sz="2400" dirty="0" smtClean="0">
                <a:solidFill>
                  <a:srgbClr val="00897A"/>
                </a:solidFill>
              </a:rPr>
              <a:t> </a:t>
            </a:r>
            <a:r>
              <a:rPr lang="en-GB" sz="2400" dirty="0">
                <a:solidFill>
                  <a:srgbClr val="00897A"/>
                </a:solidFill>
              </a:rPr>
              <a:t>datum for three-dimensional and two-dimensional coordinate reference systems</a:t>
            </a:r>
          </a:p>
          <a:p>
            <a:pPr marL="457200" lvl="1" indent="0">
              <a:buNone/>
            </a:pPr>
            <a:endParaRPr lang="en-US" sz="2400" dirty="0" smtClean="0">
              <a:solidFill>
                <a:srgbClr val="00897A"/>
              </a:solidFill>
            </a:endParaRPr>
          </a:p>
          <a:p>
            <a:pPr lvl="1"/>
            <a:r>
              <a:rPr lang="en-US" sz="2400" dirty="0" smtClean="0">
                <a:solidFill>
                  <a:srgbClr val="00897A"/>
                </a:solidFill>
              </a:rPr>
              <a:t>Support multi-disciplinary applications, such as</a:t>
            </a:r>
          </a:p>
          <a:p>
            <a:pPr lvl="2"/>
            <a:r>
              <a:rPr lang="en-US" sz="2200" dirty="0" smtClean="0">
                <a:solidFill>
                  <a:srgbClr val="00897A"/>
                </a:solidFill>
              </a:rPr>
              <a:t>Ground deformation monitoring</a:t>
            </a:r>
          </a:p>
          <a:p>
            <a:pPr lvl="2"/>
            <a:r>
              <a:rPr lang="en-US" sz="2200" dirty="0" smtClean="0">
                <a:solidFill>
                  <a:srgbClr val="00897A"/>
                </a:solidFill>
              </a:rPr>
              <a:t>Numerical weather prediction</a:t>
            </a:r>
          </a:p>
          <a:p>
            <a:pPr lvl="2"/>
            <a:r>
              <a:rPr lang="en-US" sz="2200" dirty="0" smtClean="0">
                <a:solidFill>
                  <a:srgbClr val="00897A"/>
                </a:solidFill>
              </a:rPr>
              <a:t>Space weather applications (ionospheric monitoring)</a:t>
            </a:r>
          </a:p>
        </p:txBody>
      </p:sp>
    </p:spTree>
    <p:extLst>
      <p:ext uri="{BB962C8B-B14F-4D97-AF65-F5344CB8AC3E}">
        <p14:creationId xmlns:p14="http://schemas.microsoft.com/office/powerpoint/2010/main" val="1877303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07504" y="1052736"/>
            <a:ext cx="8229600" cy="1224136"/>
          </a:xfrm>
        </p:spPr>
        <p:txBody>
          <a:bodyPr>
            <a:normAutofit/>
          </a:bodyPr>
          <a:lstStyle/>
          <a:p>
            <a:pPr marL="514350" indent="-514350">
              <a:buNone/>
            </a:pPr>
            <a:r>
              <a:rPr lang="en-US" sz="2800" b="1" i="1" dirty="0" smtClean="0"/>
              <a:t>1. About your network</a:t>
            </a:r>
          </a:p>
          <a:p>
            <a:pPr marL="914400" lvl="1" indent="-514350" algn="just">
              <a:buNone/>
            </a:pPr>
            <a:r>
              <a:rPr lang="en-US" sz="2400" dirty="0" smtClean="0"/>
              <a:t>1.2 How large is your user base?</a:t>
            </a:r>
          </a:p>
        </p:txBody>
      </p:sp>
      <p:sp>
        <p:nvSpPr>
          <p:cNvPr id="5" name="Content Placeholder 2"/>
          <p:cNvSpPr txBox="1">
            <a:spLocks/>
          </p:cNvSpPr>
          <p:nvPr/>
        </p:nvSpPr>
        <p:spPr>
          <a:xfrm>
            <a:off x="827584" y="2332037"/>
            <a:ext cx="80283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00897A"/>
                </a:solidFill>
              </a:rPr>
              <a:t>National Mapping </a:t>
            </a:r>
            <a:r>
              <a:rPr lang="en-US" sz="2400" dirty="0" smtClean="0">
                <a:solidFill>
                  <a:srgbClr val="00897A"/>
                </a:solidFill>
              </a:rPr>
              <a:t>Agencies &amp; surveyors</a:t>
            </a:r>
            <a:endParaRPr lang="en-US" sz="2400" dirty="0">
              <a:solidFill>
                <a:srgbClr val="00897A"/>
              </a:solidFill>
            </a:endParaRPr>
          </a:p>
          <a:p>
            <a:pPr lvl="1"/>
            <a:r>
              <a:rPr lang="en-US" sz="2000" dirty="0">
                <a:solidFill>
                  <a:srgbClr val="00897A"/>
                </a:solidFill>
              </a:rPr>
              <a:t>A</a:t>
            </a:r>
            <a:r>
              <a:rPr lang="en-US" sz="2000" dirty="0" smtClean="0">
                <a:solidFill>
                  <a:srgbClr val="00897A"/>
                </a:solidFill>
              </a:rPr>
              <a:t>ccess to European reference frame</a:t>
            </a:r>
          </a:p>
          <a:p>
            <a:pPr marL="457200" lvl="1" indent="0">
              <a:buNone/>
            </a:pPr>
            <a:endParaRPr lang="en-US" sz="1800" dirty="0" smtClean="0">
              <a:solidFill>
                <a:srgbClr val="00897A"/>
              </a:solidFill>
            </a:endParaRPr>
          </a:p>
          <a:p>
            <a:r>
              <a:rPr lang="en-US" sz="2400" dirty="0" smtClean="0">
                <a:solidFill>
                  <a:srgbClr val="00897A"/>
                </a:solidFill>
              </a:rPr>
              <a:t>Researchers </a:t>
            </a:r>
          </a:p>
          <a:p>
            <a:pPr lvl="1"/>
            <a:r>
              <a:rPr lang="en-US" sz="2000" dirty="0">
                <a:solidFill>
                  <a:srgbClr val="00897A"/>
                </a:solidFill>
              </a:rPr>
              <a:t>Geophysicists (ground deformation monitoring)</a:t>
            </a:r>
          </a:p>
          <a:p>
            <a:pPr lvl="1"/>
            <a:r>
              <a:rPr lang="en-US" sz="2000" dirty="0" smtClean="0">
                <a:solidFill>
                  <a:srgbClr val="00897A"/>
                </a:solidFill>
              </a:rPr>
              <a:t>Meteorologists </a:t>
            </a:r>
            <a:r>
              <a:rPr lang="en-US" sz="2000" dirty="0">
                <a:solidFill>
                  <a:srgbClr val="00897A"/>
                </a:solidFill>
              </a:rPr>
              <a:t>(</a:t>
            </a:r>
            <a:r>
              <a:rPr lang="en-US" sz="2000" dirty="0" err="1">
                <a:solidFill>
                  <a:srgbClr val="00897A"/>
                </a:solidFill>
              </a:rPr>
              <a:t>nowcasting</a:t>
            </a:r>
            <a:r>
              <a:rPr lang="en-US" sz="2000" dirty="0">
                <a:solidFill>
                  <a:srgbClr val="00897A"/>
                </a:solidFill>
              </a:rPr>
              <a:t> &amp; numerical weather </a:t>
            </a:r>
            <a:r>
              <a:rPr lang="en-US" sz="2000" dirty="0" smtClean="0">
                <a:solidFill>
                  <a:srgbClr val="00897A"/>
                </a:solidFill>
              </a:rPr>
              <a:t>prediction</a:t>
            </a:r>
            <a:r>
              <a:rPr lang="en-US" sz="2000" dirty="0">
                <a:solidFill>
                  <a:srgbClr val="00897A"/>
                </a:solidFill>
              </a:rPr>
              <a:t>) </a:t>
            </a:r>
            <a:r>
              <a:rPr lang="en-US" sz="2000" dirty="0" smtClean="0">
                <a:solidFill>
                  <a:srgbClr val="00897A"/>
                </a:solidFill>
              </a:rPr>
              <a:t>&amp; climatologists</a:t>
            </a:r>
          </a:p>
          <a:p>
            <a:pPr lvl="1"/>
            <a:r>
              <a:rPr lang="en-US" sz="2000" dirty="0" smtClean="0">
                <a:solidFill>
                  <a:srgbClr val="00897A"/>
                </a:solidFill>
              </a:rPr>
              <a:t>Space weather (ionospheric monitoring)</a:t>
            </a:r>
          </a:p>
          <a:p>
            <a:pPr lvl="1"/>
            <a:endParaRPr lang="en-US" sz="1800" dirty="0">
              <a:solidFill>
                <a:srgbClr val="00897A"/>
              </a:solidFill>
            </a:endParaRPr>
          </a:p>
          <a:p>
            <a:r>
              <a:rPr lang="en-US" sz="2000" dirty="0" smtClean="0">
                <a:solidFill>
                  <a:srgbClr val="00897A"/>
                </a:solidFill>
              </a:rPr>
              <a:t>Contributors</a:t>
            </a:r>
            <a:endParaRPr lang="en-US" sz="2000" dirty="0">
              <a:solidFill>
                <a:srgbClr val="00897A"/>
              </a:solidFill>
            </a:endParaRPr>
          </a:p>
        </p:txBody>
      </p:sp>
    </p:spTree>
    <p:extLst>
      <p:ext uri="{BB962C8B-B14F-4D97-AF65-F5344CB8AC3E}">
        <p14:creationId xmlns:p14="http://schemas.microsoft.com/office/powerpoint/2010/main" val="369176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4"/>
          <p:cNvSpPr>
            <a:spLocks noGrp="1"/>
          </p:cNvSpPr>
          <p:nvPr>
            <p:ph idx="1"/>
          </p:nvPr>
        </p:nvSpPr>
        <p:spPr>
          <a:xfrm>
            <a:off x="184471" y="4653136"/>
            <a:ext cx="4571208" cy="2088232"/>
          </a:xfrm>
        </p:spPr>
        <p:txBody>
          <a:bodyPr>
            <a:normAutofit/>
          </a:bodyPr>
          <a:lstStyle/>
          <a:p>
            <a:pPr marL="0" indent="0">
              <a:buNone/>
            </a:pPr>
            <a:r>
              <a:rPr lang="en-US" sz="2000" dirty="0" smtClean="0">
                <a:solidFill>
                  <a:srgbClr val="00897A"/>
                </a:solidFill>
              </a:rPr>
              <a:t>CORE = 270+ </a:t>
            </a:r>
            <a:r>
              <a:rPr lang="en-US" sz="2000" dirty="0">
                <a:solidFill>
                  <a:srgbClr val="00897A"/>
                </a:solidFill>
              </a:rPr>
              <a:t>GNSS stations, ~20 analysis centers, ~10 data centers, </a:t>
            </a:r>
            <a:endParaRPr lang="en-US" sz="2000" dirty="0" smtClean="0">
              <a:solidFill>
                <a:srgbClr val="00897A"/>
              </a:solidFill>
            </a:endParaRPr>
          </a:p>
          <a:p>
            <a:pPr marL="0" indent="0">
              <a:buNone/>
            </a:pPr>
            <a:r>
              <a:rPr lang="en-US" sz="2000" dirty="0" smtClean="0">
                <a:solidFill>
                  <a:srgbClr val="00897A"/>
                </a:solidFill>
              </a:rPr>
              <a:t>100</a:t>
            </a:r>
            <a:r>
              <a:rPr lang="en-US" sz="2000" dirty="0">
                <a:solidFill>
                  <a:srgbClr val="00897A"/>
                </a:solidFill>
              </a:rPr>
              <a:t>+ agencies: universities, research agencies, </a:t>
            </a:r>
            <a:r>
              <a:rPr lang="fr-BE" sz="2000" dirty="0" smtClean="0">
                <a:solidFill>
                  <a:srgbClr val="00897A"/>
                </a:solidFill>
              </a:rPr>
              <a:t>National </a:t>
            </a:r>
            <a:r>
              <a:rPr lang="fr-BE" sz="2000" dirty="0" err="1">
                <a:solidFill>
                  <a:srgbClr val="00897A"/>
                </a:solidFill>
              </a:rPr>
              <a:t>Mapping</a:t>
            </a:r>
            <a:r>
              <a:rPr lang="fr-BE" sz="2000" dirty="0">
                <a:solidFill>
                  <a:srgbClr val="00897A"/>
                </a:solidFill>
              </a:rPr>
              <a:t> and </a:t>
            </a:r>
            <a:r>
              <a:rPr lang="fr-BE" sz="2000" dirty="0" err="1">
                <a:solidFill>
                  <a:srgbClr val="00897A"/>
                </a:solidFill>
              </a:rPr>
              <a:t>Carthographic</a:t>
            </a:r>
            <a:r>
              <a:rPr lang="fr-BE" sz="2000" dirty="0">
                <a:solidFill>
                  <a:srgbClr val="00897A"/>
                </a:solidFill>
              </a:rPr>
              <a:t> </a:t>
            </a:r>
            <a:r>
              <a:rPr lang="fr-BE" sz="2000" dirty="0" err="1" smtClean="0">
                <a:solidFill>
                  <a:srgbClr val="00897A"/>
                </a:solidFill>
              </a:rPr>
              <a:t>Agencies</a:t>
            </a:r>
            <a:r>
              <a:rPr lang="fr-BE" sz="2000" dirty="0" smtClean="0">
                <a:solidFill>
                  <a:srgbClr val="00897A"/>
                </a:solidFill>
              </a:rPr>
              <a:t>, </a:t>
            </a:r>
            <a:r>
              <a:rPr lang="fr-BE" sz="2000" dirty="0" err="1" smtClean="0">
                <a:solidFill>
                  <a:srgbClr val="00897A"/>
                </a:solidFill>
              </a:rPr>
              <a:t>Private</a:t>
            </a:r>
            <a:r>
              <a:rPr lang="fr-BE" sz="2000" dirty="0" smtClean="0">
                <a:solidFill>
                  <a:srgbClr val="00897A"/>
                </a:solidFill>
              </a:rPr>
              <a:t> Compagnies</a:t>
            </a:r>
            <a:endParaRPr lang="fr-BE" sz="2400" dirty="0">
              <a:solidFill>
                <a:srgbClr val="00897A"/>
              </a:solidFill>
            </a:endParaRPr>
          </a:p>
          <a:p>
            <a:pPr>
              <a:lnSpc>
                <a:spcPct val="90000"/>
              </a:lnSpc>
              <a:defRPr/>
            </a:pPr>
            <a:endParaRPr lang="fr-BE" sz="2400" dirty="0">
              <a:solidFill>
                <a:srgbClr val="00897A"/>
              </a:solidFill>
            </a:endParaRPr>
          </a:p>
          <a:p>
            <a:pPr>
              <a:lnSpc>
                <a:spcPct val="90000"/>
              </a:lnSpc>
              <a:defRPr/>
            </a:pPr>
            <a:endParaRPr lang="fr-BE" sz="2400" dirty="0">
              <a:solidFill>
                <a:srgbClr val="00897A"/>
              </a:solidFill>
            </a:endParaRPr>
          </a:p>
        </p:txBody>
      </p:sp>
      <p:pic>
        <p:nvPicPr>
          <p:cNvPr id="4" name="Picture 3" descr="EUREF Permanent GNSS Network &gt; Network &amp; Data &gt; Maps - Mozilla Firefox"/>
          <p:cNvPicPr>
            <a:picLocks noChangeAspect="1"/>
          </p:cNvPicPr>
          <p:nvPr/>
        </p:nvPicPr>
        <p:blipFill rotWithShape="1">
          <a:blip r:embed="rId3">
            <a:extLst>
              <a:ext uri="{28A0092B-C50C-407E-A947-70E740481C1C}">
                <a14:useLocalDpi xmlns:a14="http://schemas.microsoft.com/office/drawing/2010/main" val="0"/>
              </a:ext>
            </a:extLst>
          </a:blip>
          <a:srcRect l="32360" t="48195" r="4480" b="2400"/>
          <a:stretch/>
        </p:blipFill>
        <p:spPr>
          <a:xfrm>
            <a:off x="285703" y="1628800"/>
            <a:ext cx="4214289" cy="2944021"/>
          </a:xfrm>
          <a:prstGeom prst="rect">
            <a:avLst/>
          </a:prstGeom>
        </p:spPr>
      </p:pic>
      <p:pic>
        <p:nvPicPr>
          <p:cNvPr id="5" name="Picture 4" descr="EUREF Permanent GNSS Network - Densification &gt; Network &amp; &gt; Maps - Mozilla Firefox"/>
          <p:cNvPicPr>
            <a:picLocks noChangeAspect="1"/>
          </p:cNvPicPr>
          <p:nvPr/>
        </p:nvPicPr>
        <p:blipFill rotWithShape="1">
          <a:blip r:embed="rId4">
            <a:extLst>
              <a:ext uri="{28A0092B-C50C-407E-A947-70E740481C1C}">
                <a14:useLocalDpi xmlns:a14="http://schemas.microsoft.com/office/drawing/2010/main" val="0"/>
              </a:ext>
            </a:extLst>
          </a:blip>
          <a:srcRect l="25638" t="21667" r="7151" b="4505"/>
          <a:stretch/>
        </p:blipFill>
        <p:spPr>
          <a:xfrm>
            <a:off x="4788024" y="2427454"/>
            <a:ext cx="3984687" cy="3983398"/>
          </a:xfrm>
          <a:prstGeom prst="rect">
            <a:avLst/>
          </a:prstGeom>
        </p:spPr>
      </p:pic>
      <p:sp>
        <p:nvSpPr>
          <p:cNvPr id="6" name="TextBox 5"/>
          <p:cNvSpPr txBox="1"/>
          <p:nvPr/>
        </p:nvSpPr>
        <p:spPr>
          <a:xfrm>
            <a:off x="1187624" y="1196752"/>
            <a:ext cx="2433615" cy="461665"/>
          </a:xfrm>
          <a:prstGeom prst="rect">
            <a:avLst/>
          </a:prstGeom>
          <a:noFill/>
        </p:spPr>
        <p:txBody>
          <a:bodyPr wrap="none" rtlCol="0">
            <a:spAutoFit/>
          </a:bodyPr>
          <a:lstStyle/>
          <a:p>
            <a:r>
              <a:rPr lang="fr-FR" sz="2400" i="1" dirty="0" smtClean="0">
                <a:solidFill>
                  <a:srgbClr val="00897A"/>
                </a:solidFill>
              </a:rPr>
              <a:t>EPN </a:t>
            </a:r>
            <a:r>
              <a:rPr lang="fr-FR" sz="2400" i="1" dirty="0" err="1" smtClean="0">
                <a:solidFill>
                  <a:srgbClr val="00897A"/>
                </a:solidFill>
              </a:rPr>
              <a:t>Core</a:t>
            </a:r>
            <a:r>
              <a:rPr lang="fr-FR" sz="2400" i="1" dirty="0" smtClean="0">
                <a:solidFill>
                  <a:srgbClr val="00897A"/>
                </a:solidFill>
              </a:rPr>
              <a:t> network</a:t>
            </a:r>
            <a:endParaRPr lang="fr-FR" sz="2400" i="1" dirty="0">
              <a:solidFill>
                <a:srgbClr val="00897A"/>
              </a:solidFill>
            </a:endParaRPr>
          </a:p>
        </p:txBody>
      </p:sp>
      <p:sp>
        <p:nvSpPr>
          <p:cNvPr id="7" name="TextBox 6"/>
          <p:cNvSpPr txBox="1"/>
          <p:nvPr/>
        </p:nvSpPr>
        <p:spPr>
          <a:xfrm>
            <a:off x="5188385" y="1988840"/>
            <a:ext cx="3488071" cy="461665"/>
          </a:xfrm>
          <a:prstGeom prst="rect">
            <a:avLst/>
          </a:prstGeom>
          <a:noFill/>
        </p:spPr>
        <p:txBody>
          <a:bodyPr wrap="none" rtlCol="0">
            <a:spAutoFit/>
          </a:bodyPr>
          <a:lstStyle/>
          <a:p>
            <a:r>
              <a:rPr lang="fr-FR" sz="2400" i="1" dirty="0" smtClean="0">
                <a:solidFill>
                  <a:srgbClr val="00897A"/>
                </a:solidFill>
              </a:rPr>
              <a:t>EPN Densification network</a:t>
            </a:r>
            <a:endParaRPr lang="fr-FR" sz="2400" i="1" dirty="0">
              <a:solidFill>
                <a:srgbClr val="00897A"/>
              </a:solidFill>
            </a:endParaRPr>
          </a:p>
        </p:txBody>
      </p:sp>
      <p:sp>
        <p:nvSpPr>
          <p:cNvPr id="9" name="Rectangle 8"/>
          <p:cNvSpPr/>
          <p:nvPr/>
        </p:nvSpPr>
        <p:spPr>
          <a:xfrm>
            <a:off x="5875624" y="6372036"/>
            <a:ext cx="2113592" cy="369332"/>
          </a:xfrm>
          <a:prstGeom prst="rect">
            <a:avLst/>
          </a:prstGeom>
        </p:spPr>
        <p:txBody>
          <a:bodyPr wrap="none">
            <a:spAutoFit/>
          </a:bodyPr>
          <a:lstStyle/>
          <a:p>
            <a:r>
              <a:rPr lang="en-US" dirty="0" smtClean="0">
                <a:solidFill>
                  <a:srgbClr val="00897A"/>
                </a:solidFill>
              </a:rPr>
              <a:t>2500+ </a:t>
            </a:r>
            <a:r>
              <a:rPr lang="en-US" dirty="0">
                <a:solidFill>
                  <a:srgbClr val="00897A"/>
                </a:solidFill>
              </a:rPr>
              <a:t>GNSS </a:t>
            </a:r>
            <a:r>
              <a:rPr lang="en-US" dirty="0" smtClean="0">
                <a:solidFill>
                  <a:srgbClr val="00897A"/>
                </a:solidFill>
              </a:rPr>
              <a:t>stations</a:t>
            </a:r>
            <a:endParaRPr lang="fr-FR" dirty="0"/>
          </a:p>
        </p:txBody>
      </p:sp>
    </p:spTree>
    <p:extLst>
      <p:ext uri="{BB962C8B-B14F-4D97-AF65-F5344CB8AC3E}">
        <p14:creationId xmlns:p14="http://schemas.microsoft.com/office/powerpoint/2010/main" val="5916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55576" y="1484784"/>
            <a:ext cx="79563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00897A"/>
                </a:solidFill>
              </a:rPr>
              <a:t>Access statistics</a:t>
            </a:r>
          </a:p>
          <a:p>
            <a:pPr marL="0" indent="0">
              <a:buNone/>
            </a:pPr>
            <a:endParaRPr lang="en-US" sz="2400" dirty="0" smtClean="0">
              <a:solidFill>
                <a:srgbClr val="00897A"/>
              </a:solidFill>
            </a:endParaRPr>
          </a:p>
          <a:p>
            <a:r>
              <a:rPr lang="en-US" sz="2400" dirty="0" smtClean="0">
                <a:solidFill>
                  <a:srgbClr val="00897A"/>
                </a:solidFill>
              </a:rPr>
              <a:t>Data (core network), meta-data and products made available through distributed data centers: no access statistics available</a:t>
            </a:r>
          </a:p>
          <a:p>
            <a:endParaRPr lang="en-US" sz="2400" dirty="0" smtClean="0">
              <a:solidFill>
                <a:srgbClr val="00897A"/>
              </a:solidFill>
            </a:endParaRPr>
          </a:p>
          <a:p>
            <a:r>
              <a:rPr lang="en-US" sz="2400" dirty="0" smtClean="0">
                <a:solidFill>
                  <a:srgbClr val="00897A"/>
                </a:solidFill>
              </a:rPr>
              <a:t>EPN Central Bureau:</a:t>
            </a:r>
          </a:p>
          <a:p>
            <a:pPr lvl="1"/>
            <a:r>
              <a:rPr lang="en-US" sz="2000" dirty="0" smtClean="0">
                <a:solidFill>
                  <a:srgbClr val="00897A"/>
                </a:solidFill>
              </a:rPr>
              <a:t>Web site: 200.000 hits/month from 4000+ unique visitors </a:t>
            </a:r>
          </a:p>
          <a:p>
            <a:pPr lvl="1"/>
            <a:r>
              <a:rPr lang="en-US" sz="2000" dirty="0" smtClean="0">
                <a:solidFill>
                  <a:srgbClr val="00897A"/>
                </a:solidFill>
              </a:rPr>
              <a:t>FTP site: 1 - 2.5 </a:t>
            </a:r>
            <a:r>
              <a:rPr lang="en-US" sz="2000" dirty="0" err="1" smtClean="0">
                <a:solidFill>
                  <a:srgbClr val="00897A"/>
                </a:solidFill>
              </a:rPr>
              <a:t>milj</a:t>
            </a:r>
            <a:r>
              <a:rPr lang="en-US" sz="2000" dirty="0" smtClean="0">
                <a:solidFill>
                  <a:srgbClr val="00897A"/>
                </a:solidFill>
              </a:rPr>
              <a:t>. hits/month (300 - 1200Gb/month)</a:t>
            </a:r>
          </a:p>
          <a:p>
            <a:pPr lvl="1"/>
            <a:endParaRPr lang="en-US" sz="2000" dirty="0" smtClean="0">
              <a:solidFill>
                <a:srgbClr val="00897A"/>
              </a:solidFill>
            </a:endParaRPr>
          </a:p>
        </p:txBody>
      </p:sp>
    </p:spTree>
    <p:extLst>
      <p:ext uri="{BB962C8B-B14F-4D97-AF65-F5344CB8AC3E}">
        <p14:creationId xmlns:p14="http://schemas.microsoft.com/office/powerpoint/2010/main" val="1074296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07504" y="1052736"/>
            <a:ext cx="8229600" cy="1224136"/>
          </a:xfrm>
        </p:spPr>
        <p:txBody>
          <a:bodyPr>
            <a:normAutofit/>
          </a:bodyPr>
          <a:lstStyle/>
          <a:p>
            <a:pPr marL="514350" indent="-514350">
              <a:buNone/>
            </a:pPr>
            <a:r>
              <a:rPr lang="en-US" b="1" i="1" dirty="0" smtClean="0"/>
              <a:t>1. About your network</a:t>
            </a:r>
          </a:p>
          <a:p>
            <a:pPr marL="914400" lvl="1" indent="-514350" algn="just">
              <a:buNone/>
            </a:pPr>
            <a:r>
              <a:rPr lang="en-US" dirty="0"/>
              <a:t>1.3 What form of commitment do you have?</a:t>
            </a:r>
          </a:p>
        </p:txBody>
      </p:sp>
      <p:sp>
        <p:nvSpPr>
          <p:cNvPr id="5" name="Content Placeholder 2"/>
          <p:cNvSpPr txBox="1">
            <a:spLocks/>
          </p:cNvSpPr>
          <p:nvPr/>
        </p:nvSpPr>
        <p:spPr>
          <a:xfrm>
            <a:off x="827584" y="2564903"/>
            <a:ext cx="7488832" cy="4165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00897A"/>
                </a:solidFill>
              </a:rPr>
              <a:t>Voluntary partnership</a:t>
            </a:r>
          </a:p>
          <a:p>
            <a:endParaRPr lang="en-US" sz="1100" dirty="0">
              <a:solidFill>
                <a:srgbClr val="00897A"/>
              </a:solidFill>
            </a:endParaRPr>
          </a:p>
          <a:p>
            <a:r>
              <a:rPr lang="en-US" sz="2400" dirty="0" smtClean="0">
                <a:solidFill>
                  <a:srgbClr val="00897A"/>
                </a:solidFill>
              </a:rPr>
              <a:t>Commitment letter signed by Agency</a:t>
            </a:r>
          </a:p>
          <a:p>
            <a:endParaRPr lang="en-US" sz="1100" dirty="0" smtClean="0">
              <a:solidFill>
                <a:srgbClr val="00897A"/>
              </a:solidFill>
            </a:endParaRPr>
          </a:p>
          <a:p>
            <a:r>
              <a:rPr lang="en-US" sz="2400" dirty="0" smtClean="0">
                <a:solidFill>
                  <a:srgbClr val="00897A"/>
                </a:solidFill>
              </a:rPr>
              <a:t>How does it work?</a:t>
            </a:r>
          </a:p>
          <a:p>
            <a:pPr lvl="1"/>
            <a:r>
              <a:rPr lang="en-US" sz="2000" dirty="0">
                <a:solidFill>
                  <a:srgbClr val="00897A"/>
                </a:solidFill>
              </a:rPr>
              <a:t>Reliability through redundancy (avoiding single point of failure)</a:t>
            </a:r>
          </a:p>
          <a:p>
            <a:pPr lvl="1"/>
            <a:r>
              <a:rPr lang="en-US" sz="2000" dirty="0" smtClean="0">
                <a:solidFill>
                  <a:srgbClr val="00897A"/>
                </a:solidFill>
              </a:rPr>
              <a:t>Quality </a:t>
            </a:r>
            <a:r>
              <a:rPr lang="en-US" sz="2000" dirty="0">
                <a:solidFill>
                  <a:srgbClr val="00897A"/>
                </a:solidFill>
              </a:rPr>
              <a:t>above </a:t>
            </a:r>
            <a:r>
              <a:rPr lang="en-US" sz="2000" dirty="0" smtClean="0">
                <a:solidFill>
                  <a:srgbClr val="00897A"/>
                </a:solidFill>
              </a:rPr>
              <a:t>quantity</a:t>
            </a:r>
            <a:endParaRPr lang="en-US" sz="2000" dirty="0">
              <a:solidFill>
                <a:srgbClr val="00897A"/>
              </a:solidFill>
            </a:endParaRPr>
          </a:p>
          <a:p>
            <a:pPr lvl="2"/>
            <a:r>
              <a:rPr lang="en-US" sz="1800" dirty="0" smtClean="0">
                <a:solidFill>
                  <a:srgbClr val="00897A"/>
                </a:solidFill>
              </a:rPr>
              <a:t>Extensive guidelines (operating standards, data flow, …)</a:t>
            </a:r>
          </a:p>
          <a:p>
            <a:pPr lvl="2"/>
            <a:r>
              <a:rPr lang="en-US" sz="1800" dirty="0" smtClean="0">
                <a:solidFill>
                  <a:srgbClr val="00897A"/>
                </a:solidFill>
              </a:rPr>
              <a:t>Quality requirements </a:t>
            </a:r>
            <a:r>
              <a:rPr lang="en-US" sz="1800" dirty="0" smtClean="0">
                <a:solidFill>
                  <a:srgbClr val="00897A"/>
                </a:solidFill>
                <a:sym typeface="Wingdings" panose="05000000000000000000" pitchFamily="2" charset="2"/>
              </a:rPr>
              <a:t> contributing is a synonym of quality</a:t>
            </a:r>
            <a:endParaRPr lang="en-US" sz="1800" dirty="0" smtClean="0">
              <a:solidFill>
                <a:srgbClr val="00897A"/>
              </a:solidFill>
            </a:endParaRPr>
          </a:p>
        </p:txBody>
      </p:sp>
    </p:spTree>
    <p:extLst>
      <p:ext uri="{BB962C8B-B14F-4D97-AF65-F5344CB8AC3E}">
        <p14:creationId xmlns:p14="http://schemas.microsoft.com/office/powerpoint/2010/main" val="2074211355"/>
      </p:ext>
    </p:extLst>
  </p:cSld>
  <p:clrMapOvr>
    <a:masterClrMapping/>
  </p:clrMapOvr>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10350</TotalTime>
  <Words>1324</Words>
  <Application>Microsoft Office PowerPoint</Application>
  <PresentationFormat>On-screen Show (4:3)</PresentationFormat>
  <Paragraphs>251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Tema de l'Office</vt:lpstr>
      <vt:lpstr>PowerPoint Presentation</vt:lpstr>
      <vt:lpstr>1. About your network 1.1 Brief introduction about you and the network you are representing and the topic</vt:lpstr>
      <vt:lpstr>International Association of Geodesy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Anonymous Reviewer</cp:lastModifiedBy>
  <cp:revision>155</cp:revision>
  <dcterms:created xsi:type="dcterms:W3CDTF">2015-04-08T16:36:35Z</dcterms:created>
  <dcterms:modified xsi:type="dcterms:W3CDTF">2015-09-20T19:09:06Z</dcterms:modified>
</cp:coreProperties>
</file>