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279" r:id="rId3"/>
    <p:sldId id="275" r:id="rId4"/>
    <p:sldId id="319" r:id="rId5"/>
    <p:sldId id="299" r:id="rId6"/>
    <p:sldId id="300" r:id="rId7"/>
    <p:sldId id="317" r:id="rId8"/>
    <p:sldId id="302" r:id="rId9"/>
    <p:sldId id="303" r:id="rId10"/>
    <p:sldId id="304" r:id="rId11"/>
    <p:sldId id="318" r:id="rId12"/>
    <p:sldId id="305" r:id="rId13"/>
    <p:sldId id="322" r:id="rId14"/>
    <p:sldId id="307" r:id="rId15"/>
    <p:sldId id="308" r:id="rId16"/>
    <p:sldId id="320" r:id="rId17"/>
    <p:sldId id="321" r:id="rId18"/>
    <p:sldId id="323" r:id="rId19"/>
    <p:sldId id="326" r:id="rId20"/>
    <p:sldId id="324" r:id="rId21"/>
    <p:sldId id="325" r:id="rId22"/>
    <p:sldId id="278" r:id="rId23"/>
  </p:sldIdLst>
  <p:sldSz cx="9144000" cy="6858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tte Serral" initials="I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97A"/>
    <a:srgbClr val="66FFFF"/>
    <a:srgbClr val="E1FFFB"/>
    <a:srgbClr val="008000"/>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717" autoAdjust="0"/>
  </p:normalViewPr>
  <p:slideViewPr>
    <p:cSldViewPr>
      <p:cViewPr varScale="1">
        <p:scale>
          <a:sx n="49" d="100"/>
          <a:sy n="49" d="100"/>
        </p:scale>
        <p:origin x="-120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86"/>
    </p:cViewPr>
  </p:sorterViewPr>
  <p:notesViewPr>
    <p:cSldViewPr>
      <p:cViewPr varScale="1">
        <p:scale>
          <a:sx n="60" d="100"/>
          <a:sy n="60" d="100"/>
        </p:scale>
        <p:origin x="-3318" y="-84"/>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D752CFBB-2AE0-4AB0-96B1-B5AC2990DFA9}" type="datetimeFigureOut">
              <a:rPr lang="ca-ES" smtClean="0"/>
              <a:pPr/>
              <a:t>22/09/2015</a:t>
            </a:fld>
            <a:endParaRPr lang="ca-ES" dirty="0"/>
          </a:p>
        </p:txBody>
      </p:sp>
      <p:sp>
        <p:nvSpPr>
          <p:cNvPr id="4" name="Contenidor de peu de pà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5" name="Contenidor de número de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BD5B466F-2CD0-4192-82B6-BA2C3E70A01A}" type="slidenum">
              <a:rPr lang="ca-ES" smtClean="0"/>
              <a:pPr/>
              <a:t>‹nr.›</a:t>
            </a:fld>
            <a:endParaRPr lang="ca-ES" dirty="0"/>
          </a:p>
        </p:txBody>
      </p:sp>
    </p:spTree>
    <p:extLst>
      <p:ext uri="{BB962C8B-B14F-4D97-AF65-F5344CB8AC3E}">
        <p14:creationId xmlns="" xmlns:p14="http://schemas.microsoft.com/office/powerpoint/2010/main" val="1373682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ca-ES" dirty="0"/>
          </a:p>
        </p:txBody>
      </p:sp>
      <p:sp>
        <p:nvSpPr>
          <p:cNvPr id="3" name="Contenidor de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9858F2E4-9B16-4549-A3A8-A0296B9B64C2}" type="datetimeFigureOut">
              <a:rPr lang="ca-ES" smtClean="0"/>
              <a:pPr/>
              <a:t>22/09/2015</a:t>
            </a:fld>
            <a:endParaRPr lang="ca-ES" dirty="0"/>
          </a:p>
        </p:txBody>
      </p:sp>
      <p:sp>
        <p:nvSpPr>
          <p:cNvPr id="4" name="Contenidor d'imatge d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ca-ES" dirty="0"/>
          </a:p>
        </p:txBody>
      </p:sp>
      <p:sp>
        <p:nvSpPr>
          <p:cNvPr id="5" name="Contenidor de notes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endParaRPr lang="ca-ES" dirty="0"/>
          </a:p>
        </p:txBody>
      </p:sp>
      <p:sp>
        <p:nvSpPr>
          <p:cNvPr id="7" name="Contenidor de número de diapositiva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fld id="{FF5B015D-B3B7-4963-BD5B-E3D7315FBFBD}" type="slidenum">
              <a:rPr lang="ca-ES" smtClean="0"/>
              <a:pPr/>
              <a:t>‹nr.›</a:t>
            </a:fld>
            <a:endParaRPr lang="ca-ES" dirty="0"/>
          </a:p>
        </p:txBody>
      </p:sp>
    </p:spTree>
    <p:extLst>
      <p:ext uri="{BB962C8B-B14F-4D97-AF65-F5344CB8AC3E}">
        <p14:creationId xmlns="" xmlns:p14="http://schemas.microsoft.com/office/powerpoint/2010/main" val="338719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B807C32E-B70F-49F5-BD64-B7C15D96526B}" type="slidenum">
              <a:rPr lang="en-GB" altLang="en-US" sz="1200"/>
              <a:pPr algn="r"/>
              <a:t>2</a:t>
            </a:fld>
            <a:endParaRPr lang="en-GB" altLang="en-US" sz="1200"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r>
              <a:rPr lang="cs-CZ" altLang="en-US" sz="1000" dirty="0" err="1" smtClean="0">
                <a:solidFill>
                  <a:srgbClr val="FF0000"/>
                </a:solidFill>
              </a:rPr>
              <a:t>Eionet</a:t>
            </a:r>
            <a:r>
              <a:rPr lang="cs-CZ" altLang="en-US" sz="1000" dirty="0" smtClean="0">
                <a:solidFill>
                  <a:srgbClr val="FF0000"/>
                </a:solidFill>
              </a:rPr>
              <a:t> </a:t>
            </a:r>
            <a:r>
              <a:rPr lang="cs-CZ" altLang="en-US" sz="1000" dirty="0" err="1" smtClean="0">
                <a:solidFill>
                  <a:srgbClr val="FF0000"/>
                </a:solidFill>
              </a:rPr>
              <a:t>is</a:t>
            </a:r>
            <a:r>
              <a:rPr lang="cs-CZ" altLang="en-US" sz="1000" dirty="0" smtClean="0">
                <a:solidFill>
                  <a:srgbClr val="FF0000"/>
                </a:solidFill>
              </a:rPr>
              <a:t> a </a:t>
            </a:r>
            <a:r>
              <a:rPr lang="cs-CZ" altLang="en-US" sz="1000" dirty="0" err="1" smtClean="0">
                <a:solidFill>
                  <a:srgbClr val="FF0000"/>
                </a:solidFill>
              </a:rPr>
              <a:t>partnership</a:t>
            </a:r>
            <a:r>
              <a:rPr lang="cs-CZ" altLang="en-US" sz="1000" dirty="0" smtClean="0">
                <a:solidFill>
                  <a:srgbClr val="FF0000"/>
                </a:solidFill>
              </a:rPr>
              <a:t> network of the EEA and </a:t>
            </a:r>
            <a:r>
              <a:rPr lang="cs-CZ" altLang="en-US" sz="1000" dirty="0" err="1" smtClean="0">
                <a:solidFill>
                  <a:srgbClr val="FF0000"/>
                </a:solidFill>
              </a:rPr>
              <a:t>its</a:t>
            </a:r>
            <a:r>
              <a:rPr lang="cs-CZ" altLang="en-US" sz="1000" dirty="0" smtClean="0">
                <a:solidFill>
                  <a:srgbClr val="FF0000"/>
                </a:solidFill>
              </a:rPr>
              <a:t> 39 </a:t>
            </a:r>
            <a:r>
              <a:rPr lang="cs-CZ" altLang="en-US" sz="1000" dirty="0" err="1" smtClean="0">
                <a:solidFill>
                  <a:srgbClr val="FF0000"/>
                </a:solidFill>
              </a:rPr>
              <a:t>countries</a:t>
            </a:r>
            <a:r>
              <a:rPr lang="cs-CZ" altLang="en-US" sz="1000" dirty="0" smtClean="0">
                <a:solidFill>
                  <a:srgbClr val="FF0000"/>
                </a:solidFill>
              </a:rPr>
              <a:t>.</a:t>
            </a:r>
          </a:p>
          <a:p>
            <a:pPr defTabSz="947684" fontAlgn="base">
              <a:lnSpc>
                <a:spcPct val="90000"/>
              </a:lnSpc>
              <a:spcBef>
                <a:spcPct val="0"/>
              </a:spcBef>
              <a:spcAft>
                <a:spcPct val="0"/>
              </a:spcAft>
              <a:defRPr/>
            </a:pPr>
            <a:r>
              <a:rPr lang="cs-CZ" altLang="en-US" sz="1000" dirty="0" err="1" smtClean="0">
                <a:solidFill>
                  <a:srgbClr val="FF0000"/>
                </a:solidFill>
              </a:rPr>
              <a:t>Eionet</a:t>
            </a:r>
            <a:r>
              <a:rPr lang="cs-CZ" altLang="en-US" sz="1000" dirty="0" smtClean="0">
                <a:solidFill>
                  <a:srgbClr val="FF0000"/>
                </a:solidFill>
              </a:rPr>
              <a:t> </a:t>
            </a:r>
            <a:r>
              <a:rPr lang="cs-CZ" altLang="en-US" sz="1000" dirty="0" err="1" smtClean="0">
                <a:solidFill>
                  <a:srgbClr val="FF0000"/>
                </a:solidFill>
              </a:rPr>
              <a:t>aims</a:t>
            </a:r>
            <a:r>
              <a:rPr lang="cs-CZ" altLang="en-US" sz="1000" dirty="0" smtClean="0">
                <a:solidFill>
                  <a:srgbClr val="FF0000"/>
                </a:solidFill>
              </a:rPr>
              <a:t> to </a:t>
            </a:r>
            <a:r>
              <a:rPr lang="cs-CZ" altLang="en-US" sz="1000" dirty="0" err="1" smtClean="0">
                <a:solidFill>
                  <a:srgbClr val="FF0000"/>
                </a:solidFill>
              </a:rPr>
              <a:t>provide</a:t>
            </a:r>
            <a:r>
              <a:rPr lang="cs-CZ" altLang="en-US" sz="1000" dirty="0" smtClean="0">
                <a:solidFill>
                  <a:srgbClr val="FF0000"/>
                </a:solidFill>
              </a:rPr>
              <a:t> data, </a:t>
            </a:r>
            <a:r>
              <a:rPr lang="cs-CZ" altLang="en-US" sz="1000" dirty="0" err="1" smtClean="0">
                <a:solidFill>
                  <a:srgbClr val="FF0000"/>
                </a:solidFill>
              </a:rPr>
              <a:t>information</a:t>
            </a:r>
            <a:r>
              <a:rPr lang="cs-CZ" altLang="en-US" sz="1000" dirty="0" smtClean="0">
                <a:solidFill>
                  <a:srgbClr val="FF0000"/>
                </a:solidFill>
              </a:rPr>
              <a:t> and </a:t>
            </a:r>
            <a:r>
              <a:rPr lang="cs-CZ" altLang="en-US" sz="1000" dirty="0" err="1" smtClean="0">
                <a:solidFill>
                  <a:srgbClr val="FF0000"/>
                </a:solidFill>
              </a:rPr>
              <a:t>expertise</a:t>
            </a:r>
            <a:r>
              <a:rPr lang="cs-CZ" altLang="en-US" sz="1000" dirty="0" smtClean="0">
                <a:solidFill>
                  <a:srgbClr val="FF0000"/>
                </a:solidFill>
              </a:rPr>
              <a:t> for </a:t>
            </a:r>
            <a:r>
              <a:rPr lang="cs-CZ" altLang="en-US" sz="1000" dirty="0" err="1" smtClean="0">
                <a:solidFill>
                  <a:srgbClr val="FF0000"/>
                </a:solidFill>
              </a:rPr>
              <a:t>assessing</a:t>
            </a:r>
            <a:r>
              <a:rPr lang="cs-CZ" altLang="en-US" sz="1000" dirty="0" smtClean="0">
                <a:solidFill>
                  <a:srgbClr val="FF0000"/>
                </a:solidFill>
              </a:rPr>
              <a:t> the </a:t>
            </a:r>
            <a:r>
              <a:rPr lang="cs-CZ" altLang="en-US" sz="1000" dirty="0" err="1" smtClean="0">
                <a:solidFill>
                  <a:srgbClr val="FF0000"/>
                </a:solidFill>
              </a:rPr>
              <a:t>state</a:t>
            </a:r>
            <a:r>
              <a:rPr lang="cs-CZ" altLang="en-US" sz="1000" dirty="0" smtClean="0">
                <a:solidFill>
                  <a:srgbClr val="FF0000"/>
                </a:solidFill>
              </a:rPr>
              <a:t> of Environment in </a:t>
            </a:r>
            <a:r>
              <a:rPr lang="cs-CZ" altLang="en-US" sz="1000" dirty="0" err="1" smtClean="0">
                <a:solidFill>
                  <a:srgbClr val="FF0000"/>
                </a:solidFill>
              </a:rPr>
              <a:t>Europe</a:t>
            </a:r>
            <a:r>
              <a:rPr lang="cs-CZ" altLang="en-US" sz="1000" dirty="0" smtClean="0">
                <a:solidFill>
                  <a:srgbClr val="FF0000"/>
                </a:solidFill>
              </a:rPr>
              <a:t>.</a:t>
            </a:r>
          </a:p>
          <a:p>
            <a:pPr defTabSz="947684" fontAlgn="base">
              <a:lnSpc>
                <a:spcPct val="90000"/>
              </a:lnSpc>
              <a:spcBef>
                <a:spcPct val="0"/>
              </a:spcBef>
              <a:spcAft>
                <a:spcPct val="0"/>
              </a:spcAft>
              <a:defRPr/>
            </a:pPr>
            <a:r>
              <a:rPr lang="en-GB" altLang="en-US" sz="1000" dirty="0" smtClean="0">
                <a:solidFill>
                  <a:srgbClr val="FF0000"/>
                </a:solidFill>
              </a:rPr>
              <a:t>Last version from 2009 including changes overtime (=codified) can be found via link. Fundamentals did not change. </a:t>
            </a:r>
            <a:endParaRPr lang="cs-CZ" altLang="en-US" sz="1000" dirty="0" smtClean="0">
              <a:solidFill>
                <a:srgbClr val="FF0000"/>
              </a:solidFill>
            </a:endParaRPr>
          </a:p>
          <a:p>
            <a:pPr defTabSz="947684" fontAlgn="base">
              <a:lnSpc>
                <a:spcPct val="90000"/>
              </a:lnSpc>
              <a:spcBef>
                <a:spcPct val="0"/>
              </a:spcBef>
              <a:spcAft>
                <a:spcPct val="0"/>
              </a:spcAft>
              <a:defRPr/>
            </a:pPr>
            <a:r>
              <a:rPr lang="cs-CZ" altLang="en-US" sz="1000" dirty="0" err="1" smtClean="0">
                <a:solidFill>
                  <a:srgbClr val="FF0000"/>
                </a:solidFill>
              </a:rPr>
              <a:t>Amended</a:t>
            </a:r>
            <a:r>
              <a:rPr lang="cs-CZ" altLang="en-US" sz="1000" dirty="0" smtClean="0">
                <a:solidFill>
                  <a:srgbClr val="FF0000"/>
                </a:solidFill>
              </a:rPr>
              <a:t>/</a:t>
            </a:r>
            <a:r>
              <a:rPr lang="cs-CZ" altLang="en-US" sz="1000" dirty="0" err="1" smtClean="0">
                <a:solidFill>
                  <a:srgbClr val="FF0000"/>
                </a:solidFill>
              </a:rPr>
              <a:t>revised</a:t>
            </a:r>
            <a:endParaRPr lang="cs-CZ" altLang="en-US" sz="1000" dirty="0" smtClean="0">
              <a:solidFill>
                <a:srgbClr val="FF0000"/>
              </a:solidFill>
            </a:endParaRPr>
          </a:p>
          <a:p>
            <a:pPr defTabSz="947684" fontAlgn="base">
              <a:lnSpc>
                <a:spcPct val="90000"/>
              </a:lnSpc>
              <a:spcBef>
                <a:spcPct val="0"/>
              </a:spcBef>
              <a:spcAft>
                <a:spcPct val="0"/>
              </a:spcAft>
              <a:defRPr/>
            </a:pPr>
            <a:r>
              <a:rPr lang="cs-CZ" altLang="en-US" sz="1000" dirty="0" smtClean="0">
                <a:solidFill>
                  <a:srgbClr val="FF0000"/>
                </a:solidFill>
              </a:rPr>
              <a:t>Non-EU: </a:t>
            </a:r>
            <a:r>
              <a:rPr lang="cs-CZ" altLang="en-US" sz="1000" dirty="0" err="1" smtClean="0">
                <a:solidFill>
                  <a:srgbClr val="FF0000"/>
                </a:solidFill>
              </a:rPr>
              <a:t>Norway</a:t>
            </a:r>
            <a:r>
              <a:rPr lang="cs-CZ" altLang="en-US" sz="1000" dirty="0" smtClean="0">
                <a:solidFill>
                  <a:srgbClr val="FF0000"/>
                </a:solidFill>
              </a:rPr>
              <a:t>, </a:t>
            </a:r>
            <a:r>
              <a:rPr lang="cs-CZ" altLang="en-US" sz="1000" dirty="0" err="1" smtClean="0">
                <a:solidFill>
                  <a:srgbClr val="FF0000"/>
                </a:solidFill>
              </a:rPr>
              <a:t>Lichtenstein</a:t>
            </a:r>
            <a:r>
              <a:rPr lang="cs-CZ" altLang="en-US" sz="1000" dirty="0" smtClean="0">
                <a:solidFill>
                  <a:srgbClr val="FF0000"/>
                </a:solidFill>
              </a:rPr>
              <a:t>, </a:t>
            </a:r>
            <a:r>
              <a:rPr lang="cs-CZ" altLang="en-US" sz="1000" dirty="0" err="1" smtClean="0">
                <a:solidFill>
                  <a:srgbClr val="FF0000"/>
                </a:solidFill>
              </a:rPr>
              <a:t>Switzerland</a:t>
            </a:r>
            <a:r>
              <a:rPr lang="cs-CZ" altLang="en-US" sz="1000" dirty="0" smtClean="0">
                <a:solidFill>
                  <a:srgbClr val="FF0000"/>
                </a:solidFill>
              </a:rPr>
              <a:t>, </a:t>
            </a:r>
            <a:r>
              <a:rPr lang="cs-CZ" altLang="en-US" sz="1000" dirty="0" err="1" smtClean="0">
                <a:solidFill>
                  <a:srgbClr val="FF0000"/>
                </a:solidFill>
              </a:rPr>
              <a:t>Iceland</a:t>
            </a:r>
            <a:r>
              <a:rPr lang="cs-CZ" altLang="en-US" sz="1000" dirty="0" smtClean="0">
                <a:solidFill>
                  <a:srgbClr val="FF0000"/>
                </a:solidFill>
              </a:rPr>
              <a:t> and </a:t>
            </a:r>
            <a:r>
              <a:rPr lang="cs-CZ" altLang="en-US" sz="1000" dirty="0" err="1" smtClean="0">
                <a:solidFill>
                  <a:srgbClr val="FF0000"/>
                </a:solidFill>
              </a:rPr>
              <a:t>Turkey</a:t>
            </a:r>
            <a:r>
              <a:rPr lang="cs-CZ" altLang="en-US" sz="1000" dirty="0" smtClean="0">
                <a:solidFill>
                  <a:srgbClr val="FF0000"/>
                </a:solidFill>
              </a:rPr>
              <a:t>.</a:t>
            </a:r>
            <a:endParaRPr lang="en-GB" altLang="en-US" sz="1000" dirty="0" smtClean="0">
              <a:solidFill>
                <a:srgbClr val="FF0000"/>
              </a:solidFill>
            </a:endParaRPr>
          </a:p>
          <a:p>
            <a:pPr eaLnBrk="1" hangingPunct="1">
              <a:lnSpc>
                <a:spcPct val="90000"/>
              </a:lnSpc>
              <a:spcBef>
                <a:spcPct val="0"/>
              </a:spcBef>
            </a:pPr>
            <a:endParaRPr lang="en-GB" altLang="en-US" sz="1000" dirty="0" smtClean="0"/>
          </a:p>
        </p:txBody>
      </p:sp>
    </p:spTree>
    <p:extLst>
      <p:ext uri="{BB962C8B-B14F-4D97-AF65-F5344CB8AC3E}">
        <p14:creationId xmlns="" xmlns:p14="http://schemas.microsoft.com/office/powerpoint/2010/main" val="56388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9599" y="4861155"/>
            <a:ext cx="5680103" cy="4784228"/>
          </a:xfrm>
        </p:spPr>
        <p:txBody>
          <a:bodyPr/>
          <a:lstStyle/>
          <a:p>
            <a:pPr>
              <a:defRPr/>
            </a:pPr>
            <a:r>
              <a:rPr lang="en-GB" b="1" dirty="0" smtClean="0">
                <a:latin typeface="+mn-lt"/>
                <a:ea typeface="+mn-ea"/>
                <a:cs typeface="+mn-cs"/>
              </a:rPr>
              <a:t>The strategic areas and EEA/</a:t>
            </a:r>
            <a:r>
              <a:rPr lang="en-GB" b="1" dirty="0" err="1" smtClean="0">
                <a:latin typeface="+mn-lt"/>
                <a:ea typeface="+mn-ea"/>
                <a:cs typeface="+mn-cs"/>
              </a:rPr>
              <a:t>Eionet</a:t>
            </a:r>
            <a:r>
              <a:rPr lang="en-GB" b="1" dirty="0" smtClean="0">
                <a:latin typeface="+mn-lt"/>
                <a:ea typeface="+mn-ea"/>
                <a:cs typeface="+mn-cs"/>
              </a:rPr>
              <a:t> core processes</a:t>
            </a:r>
          </a:p>
          <a:p>
            <a:pPr>
              <a:defRPr/>
            </a:pPr>
            <a:endParaRPr lang="en-GB" dirty="0" smtClean="0">
              <a:latin typeface="+mn-lt"/>
              <a:ea typeface="+mn-ea"/>
              <a:cs typeface="+mn-cs"/>
            </a:endParaRPr>
          </a:p>
          <a:p>
            <a:pPr marL="177691" indent="-177691">
              <a:buFont typeface="Arial" panose="020B0604020202020204" pitchFamily="34" charset="0"/>
              <a:buChar char="•"/>
              <a:defRPr/>
            </a:pPr>
            <a:r>
              <a:rPr lang="en-GB" dirty="0" smtClean="0">
                <a:latin typeface="+mn-lt"/>
                <a:ea typeface="+mn-ea"/>
                <a:cs typeface="+mn-cs"/>
              </a:rPr>
              <a:t>The figure illustrates more explicitly how SA1-3 fit within the overall business model of the EEA/</a:t>
            </a:r>
            <a:r>
              <a:rPr lang="en-GB" dirty="0" err="1" smtClean="0">
                <a:latin typeface="+mn-lt"/>
                <a:ea typeface="+mn-ea"/>
                <a:cs typeface="+mn-cs"/>
              </a:rPr>
              <a:t>Eionet</a:t>
            </a:r>
            <a:r>
              <a:rPr lang="en-GB" dirty="0" smtClean="0">
                <a:latin typeface="+mn-lt"/>
                <a:ea typeface="+mn-ea"/>
                <a:cs typeface="+mn-cs"/>
              </a:rPr>
              <a:t>.</a:t>
            </a:r>
          </a:p>
          <a:p>
            <a:pPr marL="177691" indent="-177691">
              <a:buFont typeface="Arial" panose="020B0604020202020204" pitchFamily="34" charset="0"/>
              <a:buChar char="•"/>
              <a:defRPr/>
            </a:pPr>
            <a:endParaRPr lang="en-GB" dirty="0" smtClean="0">
              <a:ea typeface="ＭＳ Ｐゴシック" charset="0"/>
            </a:endParaRPr>
          </a:p>
          <a:p>
            <a:pPr marL="177691" indent="-177691">
              <a:buFont typeface="Arial" panose="020B0604020202020204" pitchFamily="34" charset="0"/>
              <a:buChar char="•"/>
              <a:defRPr/>
            </a:pPr>
            <a:r>
              <a:rPr lang="en-GB" dirty="0" smtClean="0">
                <a:ea typeface="ＭＳ Ｐゴシック" charset="0"/>
              </a:rPr>
              <a:t>Across </a:t>
            </a:r>
            <a:r>
              <a:rPr lang="en-GB" dirty="0">
                <a:ea typeface="ＭＳ Ｐゴシック" charset="0"/>
              </a:rPr>
              <a:t>the</a:t>
            </a:r>
            <a:r>
              <a:rPr lang="en-GB" dirty="0" smtClean="0">
                <a:ea typeface="ＭＳ Ｐゴシック" charset="0"/>
              </a:rPr>
              <a:t> top </a:t>
            </a:r>
            <a:r>
              <a:rPr lang="en-GB" dirty="0">
                <a:ea typeface="ＭＳ Ｐゴシック" charset="0"/>
              </a:rPr>
              <a:t>of the figure is the </a:t>
            </a:r>
            <a:r>
              <a:rPr lang="en-GB" b="1" dirty="0">
                <a:ea typeface="ＭＳ Ｐゴシック" charset="0"/>
              </a:rPr>
              <a:t>overall process </a:t>
            </a:r>
            <a:r>
              <a:rPr lang="en-GB" dirty="0">
                <a:ea typeface="ＭＳ Ｐゴシック" charset="0"/>
              </a:rPr>
              <a:t>from Monitoring (in the broadest sense) through Data, Indicators and Assessments to Knowledge. This value-adding chain is at the heart of the work of the EEA and </a:t>
            </a:r>
            <a:r>
              <a:rPr lang="en-GB" dirty="0" err="1">
                <a:ea typeface="ＭＳ Ｐゴシック" charset="0"/>
              </a:rPr>
              <a:t>Eionet</a:t>
            </a:r>
            <a:r>
              <a:rPr lang="en-GB" dirty="0">
                <a:ea typeface="ＭＳ Ｐゴシック" charset="0"/>
              </a:rPr>
              <a:t>.  </a:t>
            </a:r>
            <a:endParaRPr lang="en-GB" dirty="0" smtClean="0">
              <a:ea typeface="ＭＳ Ｐゴシック" charset="0"/>
            </a:endParaRPr>
          </a:p>
          <a:p>
            <a:pPr marL="177691" indent="-177691">
              <a:buFont typeface="Arial" panose="020B0604020202020204" pitchFamily="34" charset="0"/>
              <a:buChar char="•"/>
              <a:defRPr/>
            </a:pPr>
            <a:endParaRPr lang="en-GB" dirty="0" smtClean="0">
              <a:ea typeface="ＭＳ Ｐゴシック" charset="0"/>
            </a:endParaRPr>
          </a:p>
          <a:p>
            <a:pPr marL="177691" indent="-177691">
              <a:buFont typeface="Arial" panose="020B0604020202020204" pitchFamily="34" charset="0"/>
              <a:buChar char="•"/>
              <a:defRPr/>
            </a:pPr>
            <a:r>
              <a:rPr lang="en-GB" dirty="0" smtClean="0">
                <a:ea typeface="ＭＳ Ｐゴシック" charset="0"/>
              </a:rPr>
              <a:t>As </a:t>
            </a:r>
            <a:r>
              <a:rPr lang="en-GB" dirty="0">
                <a:ea typeface="ＭＳ Ｐゴシック" charset="0"/>
              </a:rPr>
              <a:t>an enabler for the other two strategic areas, it is important to note that SA3’s support function stretches along the entirety of the MDIAK chain and across the whole policy cycle. The most obvious example of this is the </a:t>
            </a:r>
            <a:r>
              <a:rPr lang="en-GB" dirty="0" err="1">
                <a:ea typeface="ＭＳ Ｐゴシック" charset="0"/>
              </a:rPr>
              <a:t>Eionet</a:t>
            </a:r>
            <a:r>
              <a:rPr lang="en-GB" dirty="0">
                <a:ea typeface="ＭＳ Ｐゴシック" charset="0"/>
              </a:rPr>
              <a:t>, which shares the entire business model together with the EEA, but is also in essence based on networking, information systems, content-sharing and communications as these elements play a role in all links in the chain. </a:t>
            </a:r>
          </a:p>
        </p:txBody>
      </p:sp>
      <p:sp>
        <p:nvSpPr>
          <p:cNvPr id="43012" name="Slide Number Placeholder 3"/>
          <p:cNvSpPr>
            <a:spLocks noGrp="1"/>
          </p:cNvSpPr>
          <p:nvPr>
            <p:ph type="sldNum" sz="quarter" idx="5"/>
          </p:nvPr>
        </p:nvSpPr>
        <p:spPr>
          <a:noFill/>
        </p:spPr>
        <p:txBody>
          <a:bodyPr/>
          <a:lstStyle/>
          <a:p>
            <a:fld id="{69A85D7F-CFFE-4210-811E-A15CB1B23013}" type="slidenum">
              <a:rPr lang="en-GB" altLang="en-US" smtClean="0">
                <a:latin typeface="Arial" charset="0"/>
                <a:ea typeface="MS PGothic" pitchFamily="34" charset="-128"/>
              </a:rPr>
              <a:pPr/>
              <a:t>13</a:t>
            </a:fld>
            <a:endParaRPr lang="en-GB" altLang="en-US" smtClean="0">
              <a:latin typeface="Arial" charset="0"/>
              <a:ea typeface="MS PGothic" pitchFamily="34" charset="-128"/>
            </a:endParaRPr>
          </a:p>
        </p:txBody>
      </p:sp>
    </p:spTree>
    <p:extLst>
      <p:ext uri="{BB962C8B-B14F-4D97-AF65-F5344CB8AC3E}">
        <p14:creationId xmlns="" xmlns:p14="http://schemas.microsoft.com/office/powerpoint/2010/main" val="58395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4CC235C4-FF4E-4313-9BEC-A8659DB08EFC}" type="slidenum">
              <a:rPr lang="en-GB" altLang="en-US" sz="1200"/>
              <a:pPr algn="r"/>
              <a:t>14</a:t>
            </a:fld>
            <a:endParaRPr lang="en-GB" altLang="en-US" sz="1200" dirty="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endParaRPr lang="en-GB" altLang="en-US" sz="1000" dirty="0" smtClean="0"/>
          </a:p>
        </p:txBody>
      </p:sp>
    </p:spTree>
    <p:extLst>
      <p:ext uri="{BB962C8B-B14F-4D97-AF65-F5344CB8AC3E}">
        <p14:creationId xmlns="" xmlns:p14="http://schemas.microsoft.com/office/powerpoint/2010/main" val="372284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15</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16</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17</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18</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19</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C54F91B-8CB3-4C17-ADB1-A74FD16BC445}" type="slidenum">
              <a:rPr lang="en-GB" altLang="en-US" sz="1200"/>
              <a:pPr algn="r"/>
              <a:t>20</a:t>
            </a:fld>
            <a:endParaRPr lang="en-GB" altLang="en-US" sz="1200" dirty="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defTabSz="947684" fontAlgn="base">
              <a:lnSpc>
                <a:spcPct val="90000"/>
              </a:lnSpc>
              <a:spcBef>
                <a:spcPct val="0"/>
              </a:spcBef>
              <a:spcAft>
                <a:spcPct val="0"/>
              </a:spcAft>
              <a:defRPr/>
            </a:pPr>
            <a:endParaRPr lang="en-GB" altLang="en-US" sz="1000" dirty="0" smtClean="0"/>
          </a:p>
        </p:txBody>
      </p:sp>
    </p:spTree>
    <p:extLst>
      <p:ext uri="{BB962C8B-B14F-4D97-AF65-F5344CB8AC3E}">
        <p14:creationId xmlns="" xmlns:p14="http://schemas.microsoft.com/office/powerpoint/2010/main" val="304181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83D52EA-5FE8-4B4B-A63D-6B59946CB356}" type="slidenum">
              <a:rPr lang="en-GB" altLang="en-US" sz="1200"/>
              <a:pPr algn="r"/>
              <a:t>21</a:t>
            </a:fld>
            <a:endParaRPr lang="en-GB" altLang="en-US" sz="1200" dirty="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cs-CZ" altLang="en-US" sz="1000" dirty="0" smtClean="0">
                <a:latin typeface="Calibri" pitchFamily="34" charset="0"/>
              </a:rPr>
              <a:t>The </a:t>
            </a:r>
            <a:r>
              <a:rPr lang="cs-CZ" altLang="en-US" sz="1000" dirty="0" err="1" smtClean="0">
                <a:latin typeface="Calibri" pitchFamily="34" charset="0"/>
              </a:rPr>
              <a:t>concept</a:t>
            </a:r>
            <a:r>
              <a:rPr lang="cs-CZ" altLang="en-US" sz="1000" dirty="0" smtClean="0">
                <a:latin typeface="Calibri" pitchFamily="34" charset="0"/>
              </a:rPr>
              <a:t>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contains</a:t>
            </a:r>
            <a:r>
              <a:rPr lang="cs-CZ" altLang="en-US" sz="1000" dirty="0" smtClean="0">
                <a:latin typeface="Calibri" pitchFamily="34" charset="0"/>
              </a:rPr>
              <a:t> the </a:t>
            </a:r>
            <a:r>
              <a:rPr lang="cs-CZ" altLang="en-US" sz="1000" dirty="0" err="1" smtClean="0">
                <a:latin typeface="Calibri" pitchFamily="34" charset="0"/>
              </a:rPr>
              <a:t>following</a:t>
            </a:r>
            <a:r>
              <a:rPr lang="cs-CZ" altLang="en-US" sz="1000" dirty="0" smtClean="0">
                <a:latin typeface="Calibri" pitchFamily="34" charset="0"/>
              </a:rPr>
              <a:t> </a:t>
            </a:r>
            <a:r>
              <a:rPr lang="cs-CZ" altLang="en-US" sz="1000" dirty="0" err="1" smtClean="0">
                <a:latin typeface="Calibri" pitchFamily="34" charset="0"/>
              </a:rPr>
              <a:t>elements</a:t>
            </a:r>
            <a:r>
              <a:rPr lang="cs-CZ" altLang="en-US" sz="1000" dirty="0" smtClean="0">
                <a:latin typeface="Calibri" pitchFamily="34" charset="0"/>
              </a:rPr>
              <a:t>: </a:t>
            </a:r>
            <a:r>
              <a:rPr lang="cs-CZ" altLang="en-US" sz="1000" dirty="0" err="1" smtClean="0">
                <a:latin typeface="Calibri" pitchFamily="34" charset="0"/>
              </a:rPr>
              <a:t>Cooperation</a:t>
            </a:r>
            <a:r>
              <a:rPr lang="cs-CZ" altLang="en-US" sz="1000" dirty="0" smtClean="0">
                <a:latin typeface="Calibri" pitchFamily="34" charset="0"/>
              </a:rPr>
              <a:t>, </a:t>
            </a:r>
            <a:r>
              <a:rPr lang="cs-CZ" altLang="en-US" sz="1000" dirty="0" err="1" smtClean="0">
                <a:latin typeface="Calibri" pitchFamily="34" charset="0"/>
              </a:rPr>
              <a:t>Content</a:t>
            </a:r>
            <a:r>
              <a:rPr lang="cs-CZ" altLang="en-US" sz="1000" dirty="0" smtClean="0">
                <a:latin typeface="Calibri" pitchFamily="34" charset="0"/>
              </a:rPr>
              <a:t> and </a:t>
            </a:r>
            <a:r>
              <a:rPr lang="cs-CZ" altLang="en-US" sz="1000" dirty="0" err="1" smtClean="0">
                <a:latin typeface="Calibri" pitchFamily="34" charset="0"/>
              </a:rPr>
              <a:t>Infrastructure</a:t>
            </a:r>
            <a:r>
              <a:rPr lang="cs-CZ" altLang="en-US" sz="1000" dirty="0" smtClean="0">
                <a:latin typeface="Calibri" pitchFamily="34" charset="0"/>
              </a:rPr>
              <a:t>. </a:t>
            </a:r>
          </a:p>
          <a:p>
            <a:pPr lvl="0">
              <a:spcBef>
                <a:spcPct val="50000"/>
              </a:spcBef>
            </a:pPr>
            <a:r>
              <a:rPr lang="cs-CZ" altLang="en-US" sz="1000" dirty="0" err="1" smtClean="0">
                <a:latin typeface="Calibri" pitchFamily="34" charset="0"/>
              </a:rPr>
              <a:t>Let‘s</a:t>
            </a:r>
            <a:r>
              <a:rPr lang="cs-CZ" altLang="en-US" sz="1000" dirty="0" smtClean="0">
                <a:latin typeface="Calibri" pitchFamily="34" charset="0"/>
              </a:rPr>
              <a:t> start </a:t>
            </a:r>
            <a:r>
              <a:rPr lang="cs-CZ" altLang="en-US" sz="1000" dirty="0" err="1" smtClean="0">
                <a:latin typeface="Calibri" pitchFamily="34" charset="0"/>
              </a:rPr>
              <a:t>with</a:t>
            </a:r>
            <a:r>
              <a:rPr lang="cs-CZ" altLang="en-US" sz="1000" dirty="0" smtClean="0">
                <a:latin typeface="Calibri" pitchFamily="34" charset="0"/>
              </a:rPr>
              <a:t> </a:t>
            </a:r>
            <a:r>
              <a:rPr lang="cs-CZ" altLang="en-US" sz="1000" dirty="0" err="1" smtClean="0">
                <a:latin typeface="Calibri" pitchFamily="34" charset="0"/>
              </a:rPr>
              <a:t>Cooperation</a:t>
            </a:r>
            <a:r>
              <a:rPr lang="cs-CZ" altLang="en-US" sz="1000" dirty="0" smtClean="0">
                <a:latin typeface="Calibri" pitchFamily="34" charset="0"/>
              </a:rPr>
              <a:t>. To </a:t>
            </a:r>
            <a:r>
              <a:rPr lang="cs-CZ" altLang="en-US" sz="1000" dirty="0" err="1" smtClean="0">
                <a:latin typeface="Calibri" pitchFamily="34" charset="0"/>
              </a:rPr>
              <a:t>better</a:t>
            </a:r>
            <a:r>
              <a:rPr lang="cs-CZ" altLang="en-US" sz="1000" dirty="0" smtClean="0">
                <a:latin typeface="Calibri" pitchFamily="34" charset="0"/>
              </a:rPr>
              <a:t> </a:t>
            </a:r>
            <a:r>
              <a:rPr lang="cs-CZ" altLang="en-US" sz="1000" dirty="0" err="1" smtClean="0">
                <a:latin typeface="Calibri" pitchFamily="34" charset="0"/>
              </a:rPr>
              <a:t>understand</a:t>
            </a:r>
            <a:r>
              <a:rPr lang="cs-CZ" altLang="en-US" sz="1000" dirty="0" smtClean="0">
                <a:latin typeface="Calibri" pitchFamily="34" charset="0"/>
              </a:rPr>
              <a:t> </a:t>
            </a:r>
            <a:r>
              <a:rPr lang="cs-CZ" altLang="en-US" sz="1000" dirty="0" err="1" smtClean="0">
                <a:latin typeface="Calibri" pitchFamily="34" charset="0"/>
              </a:rPr>
              <a:t>relationships</a:t>
            </a:r>
            <a:r>
              <a:rPr lang="cs-CZ" altLang="en-US" sz="1000" dirty="0" smtClean="0">
                <a:latin typeface="Calibri" pitchFamily="34" charset="0"/>
              </a:rPr>
              <a:t> </a:t>
            </a:r>
            <a:r>
              <a:rPr lang="cs-CZ" altLang="en-US" sz="1000" dirty="0" err="1" smtClean="0">
                <a:latin typeface="Calibri" pitchFamily="34" charset="0"/>
              </a:rPr>
              <a:t>between</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and </a:t>
            </a:r>
            <a:r>
              <a:rPr lang="cs-CZ" altLang="en-US" sz="1000" dirty="0" err="1" smtClean="0">
                <a:latin typeface="Calibri" pitchFamily="34" charset="0"/>
              </a:rPr>
              <a:t>other</a:t>
            </a:r>
            <a:r>
              <a:rPr lang="cs-CZ" altLang="en-US" sz="1000" dirty="0" smtClean="0">
                <a:latin typeface="Calibri" pitchFamily="34" charset="0"/>
              </a:rPr>
              <a:t> </a:t>
            </a:r>
            <a:r>
              <a:rPr lang="cs-CZ" altLang="en-US" sz="1000" dirty="0" err="1" smtClean="0">
                <a:latin typeface="Calibri" pitchFamily="34" charset="0"/>
              </a:rPr>
              <a:t>stakeholders</a:t>
            </a:r>
            <a:r>
              <a:rPr lang="cs-CZ" altLang="en-US" sz="1000" dirty="0" smtClean="0">
                <a:latin typeface="Calibri" pitchFamily="34" charset="0"/>
              </a:rPr>
              <a:t>, </a:t>
            </a:r>
            <a:r>
              <a:rPr lang="cs-CZ" altLang="en-US" sz="1000" dirty="0" err="1" smtClean="0">
                <a:latin typeface="Calibri" pitchFamily="34" charset="0"/>
              </a:rPr>
              <a:t>we</a:t>
            </a:r>
            <a:r>
              <a:rPr lang="cs-CZ" altLang="en-US" sz="1000" dirty="0" smtClean="0">
                <a:latin typeface="Calibri" pitchFamily="34" charset="0"/>
              </a:rPr>
              <a:t> </a:t>
            </a:r>
            <a:r>
              <a:rPr lang="cs-CZ" altLang="en-US" sz="1000" dirty="0" err="1" smtClean="0">
                <a:latin typeface="Calibri" pitchFamily="34" charset="0"/>
              </a:rPr>
              <a:t>need</a:t>
            </a:r>
            <a:r>
              <a:rPr lang="cs-CZ" altLang="en-US" sz="1000" dirty="0" smtClean="0">
                <a:latin typeface="Calibri" pitchFamily="34" charset="0"/>
              </a:rPr>
              <a:t> to </a:t>
            </a:r>
            <a:r>
              <a:rPr lang="cs-CZ" altLang="en-US" sz="1000" dirty="0" err="1" smtClean="0">
                <a:latin typeface="Calibri" pitchFamily="34" charset="0"/>
              </a:rPr>
              <a:t>understand</a:t>
            </a:r>
            <a:r>
              <a:rPr lang="cs-CZ" altLang="en-US" sz="1000" dirty="0" smtClean="0">
                <a:latin typeface="Calibri" pitchFamily="34" charset="0"/>
              </a:rPr>
              <a:t> </a:t>
            </a:r>
            <a:r>
              <a:rPr lang="cs-CZ" altLang="en-US" sz="1000" dirty="0" err="1" smtClean="0">
                <a:latin typeface="Calibri" pitchFamily="34" charset="0"/>
              </a:rPr>
              <a:t>what</a:t>
            </a:r>
            <a:r>
              <a:rPr lang="cs-CZ" altLang="en-US" sz="1000" dirty="0" smtClean="0">
                <a:latin typeface="Calibri" pitchFamily="34" charset="0"/>
              </a:rPr>
              <a:t> the </a:t>
            </a:r>
            <a:r>
              <a:rPr lang="cs-CZ" altLang="en-US" sz="1000" dirty="0" err="1" smtClean="0">
                <a:latin typeface="Calibri" pitchFamily="34" charset="0"/>
              </a:rPr>
              <a:t>Eionet</a:t>
            </a:r>
            <a:r>
              <a:rPr lang="cs-CZ" altLang="en-US" sz="1000" dirty="0" smtClean="0">
                <a:latin typeface="Calibri" pitchFamily="34" charset="0"/>
              </a:rPr>
              <a:t> role </a:t>
            </a:r>
            <a:r>
              <a:rPr lang="cs-CZ" altLang="en-US" sz="1000" dirty="0" err="1" smtClean="0">
                <a:latin typeface="Calibri" pitchFamily="34" charset="0"/>
              </a:rPr>
              <a:t>is</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role has </a:t>
            </a:r>
            <a:r>
              <a:rPr lang="cs-CZ" altLang="en-US" sz="1000" dirty="0" err="1" smtClean="0">
                <a:latin typeface="Calibri" pitchFamily="34" charset="0"/>
              </a:rPr>
              <a:t>two</a:t>
            </a:r>
            <a:r>
              <a:rPr lang="cs-CZ" altLang="en-US" sz="1000" dirty="0" smtClean="0">
                <a:latin typeface="Calibri" pitchFamily="34" charset="0"/>
              </a:rPr>
              <a:t> </a:t>
            </a:r>
            <a:r>
              <a:rPr lang="cs-CZ" altLang="en-US" sz="1000" dirty="0" err="1" smtClean="0">
                <a:latin typeface="Calibri" pitchFamily="34" charset="0"/>
              </a:rPr>
              <a:t>dimensions</a:t>
            </a:r>
            <a:r>
              <a:rPr lang="cs-CZ" altLang="en-US" sz="1000" dirty="0" smtClean="0">
                <a:latin typeface="Calibri" pitchFamily="34" charset="0"/>
              </a:rPr>
              <a:t> – </a:t>
            </a:r>
            <a:r>
              <a:rPr lang="cs-CZ" altLang="en-US" sz="1000" dirty="0" err="1" smtClean="0">
                <a:latin typeface="Calibri" pitchFamily="34" charset="0"/>
              </a:rPr>
              <a:t>vertical</a:t>
            </a:r>
            <a:r>
              <a:rPr lang="cs-CZ" altLang="en-US" sz="1000" dirty="0" smtClean="0">
                <a:latin typeface="Calibri" pitchFamily="34" charset="0"/>
              </a:rPr>
              <a:t> and </a:t>
            </a:r>
            <a:r>
              <a:rPr lang="cs-CZ" altLang="en-US" sz="1000" dirty="0" err="1" smtClean="0">
                <a:latin typeface="Calibri" pitchFamily="34" charset="0"/>
              </a:rPr>
              <a:t>horizontal</a:t>
            </a:r>
            <a:r>
              <a:rPr lang="cs-CZ" altLang="en-US" sz="1000" dirty="0" smtClean="0">
                <a:latin typeface="Calibri" pitchFamily="34" charset="0"/>
              </a:rPr>
              <a:t>. On the </a:t>
            </a:r>
            <a:r>
              <a:rPr lang="cs-CZ" altLang="en-US" sz="1000" dirty="0" err="1" smtClean="0">
                <a:latin typeface="Calibri" pitchFamily="34" charset="0"/>
              </a:rPr>
              <a:t>vertical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the </a:t>
            </a:r>
            <a:r>
              <a:rPr lang="cs-CZ" altLang="en-US" sz="1000" dirty="0" err="1" smtClean="0">
                <a:latin typeface="Calibri" pitchFamily="34" charset="0"/>
              </a:rPr>
              <a:t>main</a:t>
            </a:r>
            <a:r>
              <a:rPr lang="cs-CZ" altLang="en-US" sz="1000" dirty="0" smtClean="0">
                <a:latin typeface="Calibri" pitchFamily="34" charset="0"/>
              </a:rPr>
              <a:t> role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is</a:t>
            </a:r>
            <a:r>
              <a:rPr lang="cs-CZ" altLang="en-US" sz="1000" dirty="0" smtClean="0">
                <a:latin typeface="Calibri" pitchFamily="34" charset="0"/>
              </a:rPr>
              <a:t> the </a:t>
            </a:r>
            <a:r>
              <a:rPr lang="cs-CZ" altLang="en-US" sz="1000" dirty="0" err="1" smtClean="0">
                <a:latin typeface="Calibri" pitchFamily="34" charset="0"/>
              </a:rPr>
              <a:t>cooperation</a:t>
            </a:r>
            <a:r>
              <a:rPr lang="cs-CZ" altLang="en-US" sz="1000" dirty="0" smtClean="0">
                <a:latin typeface="Calibri" pitchFamily="34" charset="0"/>
              </a:rPr>
              <a:t> of the </a:t>
            </a:r>
            <a:r>
              <a:rPr lang="cs-CZ" altLang="en-US" sz="1000" dirty="0" err="1" smtClean="0">
                <a:latin typeface="Calibri" pitchFamily="34" charset="0"/>
              </a:rPr>
              <a:t>countries</a:t>
            </a:r>
            <a:r>
              <a:rPr lang="cs-CZ" altLang="en-US" sz="1000" dirty="0" smtClean="0">
                <a:latin typeface="Calibri" pitchFamily="34" charset="0"/>
              </a:rPr>
              <a:t> </a:t>
            </a:r>
            <a:r>
              <a:rPr lang="cs-CZ" altLang="en-US" sz="1000" dirty="0" err="1" smtClean="0">
                <a:latin typeface="Calibri" pitchFamily="34" charset="0"/>
              </a:rPr>
              <a:t>towards</a:t>
            </a:r>
            <a:r>
              <a:rPr lang="cs-CZ" altLang="en-US" sz="1000" dirty="0" smtClean="0">
                <a:latin typeface="Calibri" pitchFamily="34" charset="0"/>
              </a:rPr>
              <a:t> European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supports</a:t>
            </a:r>
            <a:r>
              <a:rPr lang="cs-CZ" altLang="en-US" sz="1000" dirty="0" smtClean="0">
                <a:latin typeface="Calibri" pitchFamily="34" charset="0"/>
              </a:rPr>
              <a:t> </a:t>
            </a:r>
            <a:r>
              <a:rPr lang="en-US" altLang="en-US" sz="1000" dirty="0" smtClean="0">
                <a:latin typeface="Calibri" pitchFamily="34" charset="0"/>
              </a:rPr>
              <a:t>EEA’s implementation of the Multi-Annual and Annual Work </a:t>
            </a:r>
            <a:r>
              <a:rPr lang="en-US" altLang="en-US" sz="1000" dirty="0" err="1" smtClean="0">
                <a:latin typeface="Calibri" pitchFamily="34" charset="0"/>
              </a:rPr>
              <a:t>Programme</a:t>
            </a:r>
            <a:r>
              <a:rPr lang="en-US" altLang="en-US" sz="1000" dirty="0" smtClean="0">
                <a:latin typeface="Calibri" pitchFamily="34" charset="0"/>
              </a:rPr>
              <a:t>(s) (MAWP - AWP)</a:t>
            </a:r>
            <a:r>
              <a:rPr lang="cs-CZ" altLang="en-US" sz="1000" dirty="0" smtClean="0">
                <a:latin typeface="Calibri" pitchFamily="34" charset="0"/>
              </a:rPr>
              <a:t> by for </a:t>
            </a:r>
            <a:r>
              <a:rPr lang="cs-CZ" altLang="en-US" sz="1000" dirty="0" err="1" smtClean="0">
                <a:latin typeface="Calibri" pitchFamily="34" charset="0"/>
              </a:rPr>
              <a:t>example</a:t>
            </a:r>
            <a:r>
              <a:rPr lang="cs-CZ" altLang="en-US" sz="1000" dirty="0" smtClean="0">
                <a:latin typeface="Calibri" pitchFamily="34" charset="0"/>
              </a:rPr>
              <a:t>:</a:t>
            </a:r>
            <a:endParaRPr lang="en-US" altLang="en-US" sz="1000" dirty="0" smtClean="0">
              <a:latin typeface="Calibri" pitchFamily="34" charset="0"/>
            </a:endParaRPr>
          </a:p>
          <a:p>
            <a:pPr marL="829224" lvl="1" indent="-355382">
              <a:spcBef>
                <a:spcPct val="50000"/>
              </a:spcBef>
              <a:buFont typeface="Courier New" pitchFamily="49" charset="0"/>
              <a:buChar char="o"/>
            </a:pPr>
            <a:r>
              <a:rPr lang="en-US" altLang="en-US" sz="1000" dirty="0" smtClean="0">
                <a:latin typeface="Calibri" pitchFamily="34" charset="0"/>
              </a:rPr>
              <a:t>Coordinating national data</a:t>
            </a:r>
            <a:r>
              <a:rPr lang="cs-CZ" altLang="en-US" sz="1000" dirty="0" smtClean="0">
                <a:latin typeface="Calibri" pitchFamily="34" charset="0"/>
              </a:rPr>
              <a:t> and </a:t>
            </a:r>
            <a:r>
              <a:rPr lang="en-US" altLang="en-US" sz="1000" dirty="0" smtClean="0">
                <a:latin typeface="Calibri" pitchFamily="34" charset="0"/>
              </a:rPr>
              <a:t>information flows</a:t>
            </a:r>
            <a:r>
              <a:rPr lang="cs-CZ" altLang="en-US" sz="1000" dirty="0" smtClean="0">
                <a:latin typeface="Calibri" pitchFamily="34" charset="0"/>
              </a:rPr>
              <a:t>;</a:t>
            </a:r>
            <a:endParaRPr lang="en-US" altLang="en-US" sz="1000" dirty="0" smtClean="0">
              <a:latin typeface="Calibri" pitchFamily="34" charset="0"/>
            </a:endParaRPr>
          </a:p>
          <a:p>
            <a:pPr marL="829224" lvl="1" indent="-355382">
              <a:spcBef>
                <a:spcPct val="50000"/>
              </a:spcBef>
              <a:buFont typeface="Courier New" pitchFamily="49" charset="0"/>
              <a:buChar char="o"/>
            </a:pPr>
            <a:r>
              <a:rPr lang="en-US" altLang="en-US" sz="1000" dirty="0" smtClean="0">
                <a:latin typeface="Calibri" pitchFamily="34" charset="0"/>
              </a:rPr>
              <a:t>Providing country-level expertise</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The </a:t>
            </a:r>
            <a:r>
              <a:rPr lang="cs-CZ" altLang="en-US" sz="1000" dirty="0" err="1" smtClean="0">
                <a:latin typeface="Calibri" pitchFamily="34" charset="0"/>
              </a:rPr>
              <a:t>other</a:t>
            </a:r>
            <a:r>
              <a:rPr lang="cs-CZ" altLang="en-US" sz="1000" dirty="0" smtClean="0">
                <a:latin typeface="Calibri" pitchFamily="34" charset="0"/>
              </a:rPr>
              <a:t> role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at</a:t>
            </a:r>
            <a:r>
              <a:rPr lang="cs-CZ" altLang="en-US" sz="1000" dirty="0" smtClean="0">
                <a:latin typeface="Calibri" pitchFamily="34" charset="0"/>
              </a:rPr>
              <a:t> </a:t>
            </a:r>
            <a:r>
              <a:rPr lang="cs-CZ" altLang="en-US" sz="1000" dirty="0" err="1" smtClean="0">
                <a:latin typeface="Calibri" pitchFamily="34" charset="0"/>
              </a:rPr>
              <a:t>vertical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is</a:t>
            </a:r>
            <a:r>
              <a:rPr lang="cs-CZ" altLang="en-US" sz="1000" dirty="0" smtClean="0">
                <a:latin typeface="Calibri" pitchFamily="34" charset="0"/>
              </a:rPr>
              <a:t> to </a:t>
            </a:r>
            <a:r>
              <a:rPr lang="cs-CZ" altLang="en-US" sz="1000" dirty="0" err="1" smtClean="0">
                <a:latin typeface="Calibri" pitchFamily="34" charset="0"/>
              </a:rPr>
              <a:t>connect</a:t>
            </a:r>
            <a:r>
              <a:rPr lang="cs-CZ" altLang="en-US" sz="1000" dirty="0" smtClean="0">
                <a:latin typeface="Calibri" pitchFamily="34" charset="0"/>
              </a:rPr>
              <a:t> </a:t>
            </a:r>
            <a:r>
              <a:rPr lang="cs-CZ" altLang="en-US" sz="1000" dirty="0" err="1" smtClean="0">
                <a:latin typeface="Calibri" pitchFamily="34" charset="0"/>
              </a:rPr>
              <a:t>countries</a:t>
            </a:r>
            <a:r>
              <a:rPr lang="cs-CZ" altLang="en-US" sz="1000" dirty="0" smtClean="0">
                <a:latin typeface="Calibri" pitchFamily="34" charset="0"/>
              </a:rPr>
              <a:t> </a:t>
            </a:r>
            <a:r>
              <a:rPr lang="cs-CZ" altLang="en-US" sz="1000" dirty="0" err="1" smtClean="0">
                <a:latin typeface="Calibri" pitchFamily="34" charset="0"/>
              </a:rPr>
              <a:t>with</a:t>
            </a:r>
            <a:r>
              <a:rPr lang="cs-CZ" altLang="en-US" sz="1000" dirty="0" smtClean="0">
                <a:latin typeface="Calibri" pitchFamily="34" charset="0"/>
              </a:rPr>
              <a:t> </a:t>
            </a:r>
            <a:r>
              <a:rPr lang="en-US" altLang="en-US" sz="1000" dirty="0" smtClean="0">
                <a:latin typeface="Calibri" pitchFamily="34" charset="0"/>
              </a:rPr>
              <a:t>other international/European institutions and networks</a:t>
            </a:r>
            <a:r>
              <a:rPr lang="cs-CZ" altLang="en-US" sz="1000" dirty="0" smtClean="0">
                <a:latin typeface="Calibri" pitchFamily="34" charset="0"/>
              </a:rPr>
              <a:t>.</a:t>
            </a:r>
          </a:p>
          <a:p>
            <a:pPr eaLnBrk="1" hangingPunct="1">
              <a:lnSpc>
                <a:spcPct val="90000"/>
              </a:lnSpc>
              <a:spcBef>
                <a:spcPct val="0"/>
              </a:spcBef>
            </a:pPr>
            <a:r>
              <a:rPr lang="cs-CZ" altLang="en-US" sz="1000" dirty="0" smtClean="0">
                <a:latin typeface="Calibri" pitchFamily="34" charset="0"/>
              </a:rPr>
              <a:t>On the </a:t>
            </a:r>
            <a:r>
              <a:rPr lang="cs-CZ" altLang="en-US" sz="1000" dirty="0" err="1" smtClean="0">
                <a:latin typeface="Calibri" pitchFamily="34" charset="0"/>
              </a:rPr>
              <a:t>horizontal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helps</a:t>
            </a:r>
            <a:r>
              <a:rPr lang="cs-CZ" altLang="en-US" sz="1000" dirty="0" smtClean="0">
                <a:latin typeface="Calibri" pitchFamily="34" charset="0"/>
              </a:rPr>
              <a:t> to </a:t>
            </a:r>
            <a:r>
              <a:rPr lang="cs-CZ" altLang="en-US" sz="1000" dirty="0" err="1" smtClean="0">
                <a:latin typeface="Calibri" pitchFamily="34" charset="0"/>
              </a:rPr>
              <a:t>connect</a:t>
            </a:r>
            <a:r>
              <a:rPr lang="cs-CZ" altLang="en-US" sz="1000" dirty="0" smtClean="0">
                <a:latin typeface="Calibri" pitchFamily="34" charset="0"/>
              </a:rPr>
              <a:t> </a:t>
            </a:r>
            <a:r>
              <a:rPr lang="en-US" altLang="en-US" sz="1000" dirty="0" smtClean="0">
                <a:latin typeface="Calibri" pitchFamily="34" charset="0"/>
              </a:rPr>
              <a:t>national environmental institutions and networks </a:t>
            </a:r>
            <a:r>
              <a:rPr lang="cs-CZ" altLang="en-US" sz="1000" dirty="0" err="1" smtClean="0">
                <a:latin typeface="Calibri" pitchFamily="34" charset="0"/>
              </a:rPr>
              <a:t>among</a:t>
            </a:r>
            <a:r>
              <a:rPr lang="cs-CZ" altLang="en-US" sz="1000" dirty="0" smtClean="0">
                <a:latin typeface="Calibri" pitchFamily="34" charset="0"/>
              </a:rPr>
              <a:t> EEA</a:t>
            </a:r>
            <a:r>
              <a:rPr lang="en-US" altLang="en-US" sz="1000" dirty="0" smtClean="0">
                <a:latin typeface="Calibri" pitchFamily="34" charset="0"/>
              </a:rPr>
              <a:t> countries</a:t>
            </a:r>
            <a:r>
              <a:rPr lang="cs-CZ" altLang="en-US" sz="1000" dirty="0" smtClean="0">
                <a:latin typeface="Calibri" pitchFamily="34" charset="0"/>
              </a:rPr>
              <a:t> (</a:t>
            </a:r>
            <a:r>
              <a:rPr lang="cs-CZ" altLang="en-US" sz="1000" dirty="0" err="1" smtClean="0">
                <a:latin typeface="Calibri" pitchFamily="34" charset="0"/>
              </a:rPr>
              <a:t>e.g</a:t>
            </a:r>
            <a:r>
              <a:rPr lang="cs-CZ" altLang="en-US" sz="1000" dirty="0" smtClean="0">
                <a:latin typeface="Calibri" pitchFamily="34" charset="0"/>
              </a:rPr>
              <a:t>. East </a:t>
            </a:r>
            <a:r>
              <a:rPr lang="cs-CZ" altLang="en-US" sz="1000" dirty="0" err="1" smtClean="0">
                <a:latin typeface="Calibri" pitchFamily="34" charset="0"/>
              </a:rPr>
              <a:t>with</a:t>
            </a:r>
            <a:r>
              <a:rPr lang="cs-CZ" altLang="en-US" sz="1000" dirty="0" smtClean="0">
                <a:latin typeface="Calibri" pitchFamily="34" charset="0"/>
              </a:rPr>
              <a:t> </a:t>
            </a:r>
            <a:r>
              <a:rPr lang="cs-CZ" altLang="en-US" sz="1000" dirty="0" err="1" smtClean="0">
                <a:latin typeface="Calibri" pitchFamily="34" charset="0"/>
              </a:rPr>
              <a:t>West</a:t>
            </a:r>
            <a:r>
              <a:rPr lang="cs-CZ" altLang="en-US" sz="1000" dirty="0" smtClean="0">
                <a:latin typeface="Calibri" pitchFamily="34" charset="0"/>
              </a:rPr>
              <a:t>).</a:t>
            </a:r>
          </a:p>
          <a:p>
            <a:pPr eaLnBrk="1" hangingPunct="1">
              <a:lnSpc>
                <a:spcPct val="90000"/>
              </a:lnSpc>
              <a:spcBef>
                <a:spcPct val="0"/>
              </a:spcBef>
            </a:pPr>
            <a:endParaRPr lang="cs-CZ" altLang="en-US" sz="1000" dirty="0" smtClean="0">
              <a:latin typeface="Calibri" pitchFamily="34" charset="0"/>
            </a:endParaRPr>
          </a:p>
          <a:p>
            <a:pPr eaLnBrk="1" hangingPunct="1">
              <a:lnSpc>
                <a:spcPct val="90000"/>
              </a:lnSpc>
              <a:spcBef>
                <a:spcPct val="0"/>
              </a:spcBef>
            </a:pPr>
            <a:r>
              <a:rPr lang="en-US" altLang="en-US" sz="1000" dirty="0" smtClean="0">
                <a:latin typeface="Calibri" pitchFamily="34" charset="0"/>
              </a:rPr>
              <a:t>EC DGs</a:t>
            </a:r>
            <a:r>
              <a:rPr lang="cs-CZ" altLang="en-US" sz="1000" dirty="0" smtClean="0">
                <a:latin typeface="Calibri" pitchFamily="34" charset="0"/>
              </a:rPr>
              <a:t>: </a:t>
            </a:r>
            <a:r>
              <a:rPr lang="cs-CZ" altLang="en-US" sz="1000" dirty="0" err="1" smtClean="0">
                <a:latin typeface="Calibri" pitchFamily="34" charset="0"/>
              </a:rPr>
              <a:t>some</a:t>
            </a:r>
            <a:r>
              <a:rPr lang="cs-CZ" altLang="en-US" sz="1000" dirty="0" smtClean="0">
                <a:latin typeface="Calibri" pitchFamily="34" charset="0"/>
              </a:rPr>
              <a:t> </a:t>
            </a:r>
            <a:r>
              <a:rPr lang="nl-BE" altLang="en-US" sz="1000" i="1" dirty="0" smtClean="0">
                <a:latin typeface="Calibri" pitchFamily="34" charset="0"/>
              </a:rPr>
              <a:t>institutions (=</a:t>
            </a:r>
            <a:r>
              <a:rPr lang="cs-CZ" altLang="en-US" sz="1000" i="1" dirty="0" err="1" smtClean="0">
                <a:latin typeface="Calibri" pitchFamily="34" charset="0"/>
              </a:rPr>
              <a:t>organisations</a:t>
            </a:r>
            <a:r>
              <a:rPr lang="nl-BE" altLang="en-US" sz="1000" i="1" dirty="0" smtClean="0">
                <a:latin typeface="Calibri" pitchFamily="34" charset="0"/>
              </a:rPr>
              <a:t>)</a:t>
            </a:r>
            <a:r>
              <a:rPr lang="cs-CZ" altLang="en-US" sz="1000" i="1" dirty="0" smtClean="0">
                <a:latin typeface="Calibri" pitchFamily="34" charset="0"/>
              </a:rPr>
              <a:t> </a:t>
            </a:r>
            <a:r>
              <a:rPr lang="cs-CZ" altLang="en-US" sz="1000" dirty="0" smtClean="0">
                <a:latin typeface="Calibri" pitchFamily="34" charset="0"/>
              </a:rPr>
              <a:t>are part of </a:t>
            </a:r>
            <a:r>
              <a:rPr lang="cs-CZ" altLang="en-US" sz="1000" dirty="0" err="1" smtClean="0">
                <a:latin typeface="Calibri" pitchFamily="34" charset="0"/>
              </a:rPr>
              <a:t>Eionet</a:t>
            </a:r>
            <a:r>
              <a:rPr lang="cs-CZ" altLang="en-US" sz="1000" dirty="0" smtClean="0">
                <a:latin typeface="Calibri" pitchFamily="34" charset="0"/>
              </a:rPr>
              <a:t> and </a:t>
            </a:r>
            <a:r>
              <a:rPr lang="nl-BE" altLang="en-US" sz="1000" i="1" dirty="0" smtClean="0">
                <a:latin typeface="Calibri" pitchFamily="34" charset="0"/>
              </a:rPr>
              <a:t>EC</a:t>
            </a:r>
            <a:r>
              <a:rPr lang="nl-BE" altLang="en-US" sz="1000" dirty="0" smtClean="0">
                <a:latin typeface="Calibri" pitchFamily="34" charset="0"/>
              </a:rPr>
              <a:t> </a:t>
            </a:r>
            <a:r>
              <a:rPr lang="cs-CZ" altLang="en-US" sz="1000" dirty="0" err="1" smtClean="0">
                <a:latin typeface="Calibri" pitchFamily="34" charset="0"/>
              </a:rPr>
              <a:t>working</a:t>
            </a:r>
            <a:r>
              <a:rPr lang="cs-CZ" altLang="en-US" sz="1000" dirty="0" smtClean="0">
                <a:latin typeface="Calibri" pitchFamily="34" charset="0"/>
              </a:rPr>
              <a:t> </a:t>
            </a:r>
            <a:r>
              <a:rPr lang="cs-CZ" altLang="en-US" sz="1000" dirty="0" err="1" smtClean="0">
                <a:latin typeface="Calibri" pitchFamily="34" charset="0"/>
              </a:rPr>
              <a:t>groups</a:t>
            </a:r>
            <a:r>
              <a:rPr lang="cs-CZ" altLang="en-US" sz="1000" dirty="0" smtClean="0">
                <a:latin typeface="Calibri" pitchFamily="34" charset="0"/>
              </a:rPr>
              <a:t> </a:t>
            </a:r>
          </a:p>
          <a:p>
            <a:pPr eaLnBrk="1" hangingPunct="1">
              <a:lnSpc>
                <a:spcPct val="90000"/>
              </a:lnSpc>
              <a:spcBef>
                <a:spcPct val="0"/>
              </a:spcBef>
            </a:pPr>
            <a:r>
              <a:rPr lang="en-US" altLang="en-US" sz="1000" dirty="0" smtClean="0">
                <a:latin typeface="Calibri" pitchFamily="34" charset="0"/>
              </a:rPr>
              <a:t>JRC</a:t>
            </a:r>
            <a:r>
              <a:rPr lang="cs-CZ" altLang="en-US" sz="1000" dirty="0" smtClean="0">
                <a:latin typeface="Calibri" pitchFamily="34" charset="0"/>
              </a:rPr>
              <a:t>: NRC </a:t>
            </a:r>
            <a:r>
              <a:rPr lang="cs-CZ" altLang="en-US" sz="1000" dirty="0" err="1" smtClean="0">
                <a:latin typeface="Calibri" pitchFamily="34" charset="0"/>
              </a:rPr>
              <a:t>Soil</a:t>
            </a:r>
            <a:r>
              <a:rPr lang="cs-CZ" altLang="en-US" sz="1000" dirty="0" smtClean="0">
                <a:latin typeface="Calibri" pitchFamily="34" charset="0"/>
              </a:rPr>
              <a:t>, </a:t>
            </a:r>
            <a:r>
              <a:rPr lang="cs-CZ" altLang="en-US" sz="1000" dirty="0" err="1" smtClean="0">
                <a:latin typeface="Calibri" pitchFamily="34" charset="0"/>
              </a:rPr>
              <a:t>forest</a:t>
            </a:r>
            <a:r>
              <a:rPr lang="cs-CZ" altLang="en-US" sz="1000" dirty="0" smtClean="0">
                <a:latin typeface="Calibri" pitchFamily="34" charset="0"/>
              </a:rPr>
              <a:t> data</a:t>
            </a:r>
          </a:p>
          <a:p>
            <a:pPr eaLnBrk="1" hangingPunct="1">
              <a:lnSpc>
                <a:spcPct val="90000"/>
              </a:lnSpc>
              <a:spcBef>
                <a:spcPct val="0"/>
              </a:spcBef>
            </a:pPr>
            <a:r>
              <a:rPr lang="en-US" altLang="en-US" sz="1000" dirty="0" smtClean="0">
                <a:latin typeface="Calibri" pitchFamily="34" charset="0"/>
              </a:rPr>
              <a:t>ESTAT</a:t>
            </a:r>
            <a:r>
              <a:rPr lang="cs-CZ" altLang="en-US" sz="1000" dirty="0" smtClean="0">
                <a:latin typeface="Calibri" pitchFamily="34" charset="0"/>
              </a:rPr>
              <a:t>: </a:t>
            </a:r>
            <a:r>
              <a:rPr lang="cs-CZ" altLang="en-US" sz="1000" dirty="0" err="1" smtClean="0">
                <a:latin typeface="Calibri" pitchFamily="34" charset="0"/>
              </a:rPr>
              <a:t>Dimesa</a:t>
            </a:r>
            <a:r>
              <a:rPr lang="cs-CZ" altLang="en-US" sz="1000" dirty="0" smtClean="0">
                <a:latin typeface="Calibri" pitchFamily="34" charset="0"/>
              </a:rPr>
              <a:t> ( </a:t>
            </a:r>
            <a:r>
              <a:rPr lang="cs-CZ" altLang="en-US" sz="1000" dirty="0" err="1" smtClean="0">
                <a:latin typeface="Calibri" pitchFamily="34" charset="0"/>
              </a:rPr>
              <a:t>Directors</a:t>
            </a:r>
            <a:r>
              <a:rPr lang="cs-CZ" altLang="en-US" sz="1000" dirty="0" smtClean="0">
                <a:latin typeface="Calibri" pitchFamily="34" charset="0"/>
              </a:rPr>
              <a:t> meeting on </a:t>
            </a:r>
            <a:r>
              <a:rPr lang="cs-CZ" altLang="en-US" sz="1000" dirty="0" err="1" smtClean="0">
                <a:latin typeface="Calibri" pitchFamily="34" charset="0"/>
              </a:rPr>
              <a:t>environmental</a:t>
            </a:r>
            <a:r>
              <a:rPr lang="cs-CZ" altLang="en-US" sz="1000" dirty="0" smtClean="0">
                <a:latin typeface="Calibri" pitchFamily="34" charset="0"/>
              </a:rPr>
              <a:t> </a:t>
            </a:r>
            <a:r>
              <a:rPr lang="cs-CZ" altLang="en-US" sz="1000" dirty="0" err="1" smtClean="0">
                <a:latin typeface="Calibri" pitchFamily="34" charset="0"/>
              </a:rPr>
              <a:t>statistics</a:t>
            </a:r>
            <a:r>
              <a:rPr lang="cs-CZ" altLang="en-US" sz="1000" dirty="0" smtClean="0">
                <a:latin typeface="Calibri" pitchFamily="34" charset="0"/>
              </a:rPr>
              <a:t> and </a:t>
            </a:r>
            <a:r>
              <a:rPr lang="cs-CZ" altLang="en-US" sz="1000" dirty="0" err="1" smtClean="0">
                <a:latin typeface="Calibri" pitchFamily="34" charset="0"/>
              </a:rPr>
              <a:t>accounts</a:t>
            </a:r>
            <a:r>
              <a:rPr lang="cs-CZ" altLang="en-US" sz="1000" dirty="0" smtClean="0">
                <a:latin typeface="Calibri" pitchFamily="34" charset="0"/>
              </a:rPr>
              <a:t>); data for </a:t>
            </a:r>
            <a:r>
              <a:rPr lang="cs-CZ" altLang="en-US" sz="1000" dirty="0" err="1" smtClean="0">
                <a:latin typeface="Calibri" pitchFamily="34" charset="0"/>
              </a:rPr>
              <a:t>waste</a:t>
            </a:r>
            <a:r>
              <a:rPr lang="cs-CZ" altLang="en-US" sz="1000" dirty="0" smtClean="0">
                <a:latin typeface="Calibri" pitchFamily="34" charset="0"/>
              </a:rPr>
              <a:t> and </a:t>
            </a:r>
            <a:r>
              <a:rPr lang="en-GB" sz="1000" dirty="0" smtClean="0">
                <a:latin typeface="Arial" charset="0"/>
                <a:ea typeface="MS PGothic" pitchFamily="34" charset="-128"/>
                <a:cs typeface="Arial" charset="0"/>
              </a:rPr>
              <a:t>natural resources and products</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UN: UNEP, UNECE</a:t>
            </a:r>
          </a:p>
          <a:p>
            <a:pPr eaLnBrk="1" hangingPunct="1">
              <a:lnSpc>
                <a:spcPct val="90000"/>
              </a:lnSpc>
              <a:spcBef>
                <a:spcPct val="0"/>
              </a:spcBef>
            </a:pPr>
            <a:r>
              <a:rPr lang="cs-CZ" altLang="en-US" sz="1000" dirty="0" smtClean="0">
                <a:latin typeface="Calibri" pitchFamily="34" charset="0"/>
              </a:rPr>
              <a:t>UNEP: United </a:t>
            </a:r>
            <a:r>
              <a:rPr lang="cs-CZ" altLang="en-US" sz="1000" dirty="0" err="1" smtClean="0">
                <a:latin typeface="Calibri" pitchFamily="34" charset="0"/>
              </a:rPr>
              <a:t>Nations</a:t>
            </a:r>
            <a:r>
              <a:rPr lang="cs-CZ" altLang="en-US" sz="1000" dirty="0" smtClean="0">
                <a:latin typeface="Calibri" pitchFamily="34" charset="0"/>
              </a:rPr>
              <a:t> Environment </a:t>
            </a:r>
            <a:r>
              <a:rPr lang="cs-CZ" altLang="en-US" sz="1000" dirty="0" err="1" smtClean="0">
                <a:latin typeface="Calibri" pitchFamily="34" charset="0"/>
              </a:rPr>
              <a:t>Programme</a:t>
            </a:r>
            <a:r>
              <a:rPr lang="cs-CZ" altLang="en-US" sz="1000" dirty="0" smtClean="0">
                <a:latin typeface="Calibri" pitchFamily="34" charset="0"/>
              </a:rPr>
              <a:t> </a:t>
            </a:r>
          </a:p>
          <a:p>
            <a:pPr eaLnBrk="1" hangingPunct="1">
              <a:lnSpc>
                <a:spcPct val="90000"/>
              </a:lnSpc>
              <a:spcBef>
                <a:spcPct val="0"/>
              </a:spcBef>
            </a:pPr>
            <a:r>
              <a:rPr lang="cs-CZ" altLang="en-US" sz="1000" dirty="0" smtClean="0">
                <a:latin typeface="Calibri" pitchFamily="34" charset="0"/>
              </a:rPr>
              <a:t>UNECE: </a:t>
            </a:r>
            <a:r>
              <a:rPr lang="en-GB" sz="1000" dirty="0" smtClean="0"/>
              <a:t>United Nations Economic Commission for Europe </a:t>
            </a:r>
            <a:endParaRPr lang="en-GB" altLang="en-US" sz="1000" dirty="0" smtClean="0"/>
          </a:p>
        </p:txBody>
      </p:sp>
    </p:spTree>
    <p:extLst>
      <p:ext uri="{BB962C8B-B14F-4D97-AF65-F5344CB8AC3E}">
        <p14:creationId xmlns="" xmlns:p14="http://schemas.microsoft.com/office/powerpoint/2010/main" val="178625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2FFDFE08-6BEA-40D8-BCF1-005B346E066C}" type="slidenum">
              <a:rPr lang="en-GB" altLang="en-US" sz="1200"/>
              <a:pPr algn="r"/>
              <a:t>4</a:t>
            </a:fld>
            <a:endParaRPr lang="en-GB" altLang="en-US" sz="1200" dirty="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endParaRPr lang="en-GB" alt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E83D52EA-5FE8-4B4B-A63D-6B59946CB356}" type="slidenum">
              <a:rPr lang="en-GB" altLang="en-US" sz="1200"/>
              <a:pPr algn="r"/>
              <a:t>5</a:t>
            </a:fld>
            <a:endParaRPr lang="en-GB" altLang="en-US" sz="1200" dirty="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cs-CZ" altLang="en-US" sz="1000" dirty="0" smtClean="0">
                <a:latin typeface="Calibri" pitchFamily="34" charset="0"/>
              </a:rPr>
              <a:t>The </a:t>
            </a:r>
            <a:r>
              <a:rPr lang="cs-CZ" altLang="en-US" sz="1000" dirty="0" err="1" smtClean="0">
                <a:latin typeface="Calibri" pitchFamily="34" charset="0"/>
              </a:rPr>
              <a:t>concept</a:t>
            </a:r>
            <a:r>
              <a:rPr lang="cs-CZ" altLang="en-US" sz="1000" dirty="0" smtClean="0">
                <a:latin typeface="Calibri" pitchFamily="34" charset="0"/>
              </a:rPr>
              <a:t>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contains</a:t>
            </a:r>
            <a:r>
              <a:rPr lang="cs-CZ" altLang="en-US" sz="1000" dirty="0" smtClean="0">
                <a:latin typeface="Calibri" pitchFamily="34" charset="0"/>
              </a:rPr>
              <a:t> the </a:t>
            </a:r>
            <a:r>
              <a:rPr lang="cs-CZ" altLang="en-US" sz="1000" dirty="0" err="1" smtClean="0">
                <a:latin typeface="Calibri" pitchFamily="34" charset="0"/>
              </a:rPr>
              <a:t>following</a:t>
            </a:r>
            <a:r>
              <a:rPr lang="cs-CZ" altLang="en-US" sz="1000" dirty="0" smtClean="0">
                <a:latin typeface="Calibri" pitchFamily="34" charset="0"/>
              </a:rPr>
              <a:t> </a:t>
            </a:r>
            <a:r>
              <a:rPr lang="cs-CZ" altLang="en-US" sz="1000" dirty="0" err="1" smtClean="0">
                <a:latin typeface="Calibri" pitchFamily="34" charset="0"/>
              </a:rPr>
              <a:t>elements</a:t>
            </a:r>
            <a:r>
              <a:rPr lang="cs-CZ" altLang="en-US" sz="1000" dirty="0" smtClean="0">
                <a:latin typeface="Calibri" pitchFamily="34" charset="0"/>
              </a:rPr>
              <a:t>: </a:t>
            </a:r>
            <a:r>
              <a:rPr lang="cs-CZ" altLang="en-US" sz="1000" dirty="0" err="1" smtClean="0">
                <a:latin typeface="Calibri" pitchFamily="34" charset="0"/>
              </a:rPr>
              <a:t>Cooperation</a:t>
            </a:r>
            <a:r>
              <a:rPr lang="cs-CZ" altLang="en-US" sz="1000" dirty="0" smtClean="0">
                <a:latin typeface="Calibri" pitchFamily="34" charset="0"/>
              </a:rPr>
              <a:t>, </a:t>
            </a:r>
            <a:r>
              <a:rPr lang="cs-CZ" altLang="en-US" sz="1000" dirty="0" err="1" smtClean="0">
                <a:latin typeface="Calibri" pitchFamily="34" charset="0"/>
              </a:rPr>
              <a:t>Content</a:t>
            </a:r>
            <a:r>
              <a:rPr lang="cs-CZ" altLang="en-US" sz="1000" dirty="0" smtClean="0">
                <a:latin typeface="Calibri" pitchFamily="34" charset="0"/>
              </a:rPr>
              <a:t> and </a:t>
            </a:r>
            <a:r>
              <a:rPr lang="cs-CZ" altLang="en-US" sz="1000" dirty="0" err="1" smtClean="0">
                <a:latin typeface="Calibri" pitchFamily="34" charset="0"/>
              </a:rPr>
              <a:t>Infrastructure</a:t>
            </a:r>
            <a:r>
              <a:rPr lang="cs-CZ" altLang="en-US" sz="1000" dirty="0" smtClean="0">
                <a:latin typeface="Calibri" pitchFamily="34" charset="0"/>
              </a:rPr>
              <a:t>. </a:t>
            </a:r>
          </a:p>
          <a:p>
            <a:pPr lvl="0">
              <a:spcBef>
                <a:spcPct val="50000"/>
              </a:spcBef>
            </a:pPr>
            <a:r>
              <a:rPr lang="cs-CZ" altLang="en-US" sz="1000" dirty="0" err="1" smtClean="0">
                <a:latin typeface="Calibri" pitchFamily="34" charset="0"/>
              </a:rPr>
              <a:t>Let‘s</a:t>
            </a:r>
            <a:r>
              <a:rPr lang="cs-CZ" altLang="en-US" sz="1000" dirty="0" smtClean="0">
                <a:latin typeface="Calibri" pitchFamily="34" charset="0"/>
              </a:rPr>
              <a:t> start </a:t>
            </a:r>
            <a:r>
              <a:rPr lang="cs-CZ" altLang="en-US" sz="1000" dirty="0" err="1" smtClean="0">
                <a:latin typeface="Calibri" pitchFamily="34" charset="0"/>
              </a:rPr>
              <a:t>with</a:t>
            </a:r>
            <a:r>
              <a:rPr lang="cs-CZ" altLang="en-US" sz="1000" dirty="0" smtClean="0">
                <a:latin typeface="Calibri" pitchFamily="34" charset="0"/>
              </a:rPr>
              <a:t> </a:t>
            </a:r>
            <a:r>
              <a:rPr lang="cs-CZ" altLang="en-US" sz="1000" dirty="0" err="1" smtClean="0">
                <a:latin typeface="Calibri" pitchFamily="34" charset="0"/>
              </a:rPr>
              <a:t>Cooperation</a:t>
            </a:r>
            <a:r>
              <a:rPr lang="cs-CZ" altLang="en-US" sz="1000" dirty="0" smtClean="0">
                <a:latin typeface="Calibri" pitchFamily="34" charset="0"/>
              </a:rPr>
              <a:t>. To </a:t>
            </a:r>
            <a:r>
              <a:rPr lang="cs-CZ" altLang="en-US" sz="1000" dirty="0" err="1" smtClean="0">
                <a:latin typeface="Calibri" pitchFamily="34" charset="0"/>
              </a:rPr>
              <a:t>better</a:t>
            </a:r>
            <a:r>
              <a:rPr lang="cs-CZ" altLang="en-US" sz="1000" dirty="0" smtClean="0">
                <a:latin typeface="Calibri" pitchFamily="34" charset="0"/>
              </a:rPr>
              <a:t> </a:t>
            </a:r>
            <a:r>
              <a:rPr lang="cs-CZ" altLang="en-US" sz="1000" dirty="0" err="1" smtClean="0">
                <a:latin typeface="Calibri" pitchFamily="34" charset="0"/>
              </a:rPr>
              <a:t>understand</a:t>
            </a:r>
            <a:r>
              <a:rPr lang="cs-CZ" altLang="en-US" sz="1000" dirty="0" smtClean="0">
                <a:latin typeface="Calibri" pitchFamily="34" charset="0"/>
              </a:rPr>
              <a:t> </a:t>
            </a:r>
            <a:r>
              <a:rPr lang="cs-CZ" altLang="en-US" sz="1000" dirty="0" err="1" smtClean="0">
                <a:latin typeface="Calibri" pitchFamily="34" charset="0"/>
              </a:rPr>
              <a:t>relationships</a:t>
            </a:r>
            <a:r>
              <a:rPr lang="cs-CZ" altLang="en-US" sz="1000" dirty="0" smtClean="0">
                <a:latin typeface="Calibri" pitchFamily="34" charset="0"/>
              </a:rPr>
              <a:t> </a:t>
            </a:r>
            <a:r>
              <a:rPr lang="cs-CZ" altLang="en-US" sz="1000" dirty="0" err="1" smtClean="0">
                <a:latin typeface="Calibri" pitchFamily="34" charset="0"/>
              </a:rPr>
              <a:t>between</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and </a:t>
            </a:r>
            <a:r>
              <a:rPr lang="cs-CZ" altLang="en-US" sz="1000" dirty="0" err="1" smtClean="0">
                <a:latin typeface="Calibri" pitchFamily="34" charset="0"/>
              </a:rPr>
              <a:t>other</a:t>
            </a:r>
            <a:r>
              <a:rPr lang="cs-CZ" altLang="en-US" sz="1000" dirty="0" smtClean="0">
                <a:latin typeface="Calibri" pitchFamily="34" charset="0"/>
              </a:rPr>
              <a:t> </a:t>
            </a:r>
            <a:r>
              <a:rPr lang="cs-CZ" altLang="en-US" sz="1000" dirty="0" err="1" smtClean="0">
                <a:latin typeface="Calibri" pitchFamily="34" charset="0"/>
              </a:rPr>
              <a:t>stakeholders</a:t>
            </a:r>
            <a:r>
              <a:rPr lang="cs-CZ" altLang="en-US" sz="1000" dirty="0" smtClean="0">
                <a:latin typeface="Calibri" pitchFamily="34" charset="0"/>
              </a:rPr>
              <a:t>, </a:t>
            </a:r>
            <a:r>
              <a:rPr lang="cs-CZ" altLang="en-US" sz="1000" dirty="0" err="1" smtClean="0">
                <a:latin typeface="Calibri" pitchFamily="34" charset="0"/>
              </a:rPr>
              <a:t>we</a:t>
            </a:r>
            <a:r>
              <a:rPr lang="cs-CZ" altLang="en-US" sz="1000" dirty="0" smtClean="0">
                <a:latin typeface="Calibri" pitchFamily="34" charset="0"/>
              </a:rPr>
              <a:t> </a:t>
            </a:r>
            <a:r>
              <a:rPr lang="cs-CZ" altLang="en-US" sz="1000" dirty="0" err="1" smtClean="0">
                <a:latin typeface="Calibri" pitchFamily="34" charset="0"/>
              </a:rPr>
              <a:t>need</a:t>
            </a:r>
            <a:r>
              <a:rPr lang="cs-CZ" altLang="en-US" sz="1000" dirty="0" smtClean="0">
                <a:latin typeface="Calibri" pitchFamily="34" charset="0"/>
              </a:rPr>
              <a:t> to </a:t>
            </a:r>
            <a:r>
              <a:rPr lang="cs-CZ" altLang="en-US" sz="1000" dirty="0" err="1" smtClean="0">
                <a:latin typeface="Calibri" pitchFamily="34" charset="0"/>
              </a:rPr>
              <a:t>understand</a:t>
            </a:r>
            <a:r>
              <a:rPr lang="cs-CZ" altLang="en-US" sz="1000" dirty="0" smtClean="0">
                <a:latin typeface="Calibri" pitchFamily="34" charset="0"/>
              </a:rPr>
              <a:t> </a:t>
            </a:r>
            <a:r>
              <a:rPr lang="cs-CZ" altLang="en-US" sz="1000" dirty="0" err="1" smtClean="0">
                <a:latin typeface="Calibri" pitchFamily="34" charset="0"/>
              </a:rPr>
              <a:t>what</a:t>
            </a:r>
            <a:r>
              <a:rPr lang="cs-CZ" altLang="en-US" sz="1000" dirty="0" smtClean="0">
                <a:latin typeface="Calibri" pitchFamily="34" charset="0"/>
              </a:rPr>
              <a:t> the </a:t>
            </a:r>
            <a:r>
              <a:rPr lang="cs-CZ" altLang="en-US" sz="1000" dirty="0" err="1" smtClean="0">
                <a:latin typeface="Calibri" pitchFamily="34" charset="0"/>
              </a:rPr>
              <a:t>Eionet</a:t>
            </a:r>
            <a:r>
              <a:rPr lang="cs-CZ" altLang="en-US" sz="1000" dirty="0" smtClean="0">
                <a:latin typeface="Calibri" pitchFamily="34" charset="0"/>
              </a:rPr>
              <a:t> role </a:t>
            </a:r>
            <a:r>
              <a:rPr lang="cs-CZ" altLang="en-US" sz="1000" dirty="0" err="1" smtClean="0">
                <a:latin typeface="Calibri" pitchFamily="34" charset="0"/>
              </a:rPr>
              <a:t>is</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role has </a:t>
            </a:r>
            <a:r>
              <a:rPr lang="cs-CZ" altLang="en-US" sz="1000" dirty="0" err="1" smtClean="0">
                <a:latin typeface="Calibri" pitchFamily="34" charset="0"/>
              </a:rPr>
              <a:t>two</a:t>
            </a:r>
            <a:r>
              <a:rPr lang="cs-CZ" altLang="en-US" sz="1000" dirty="0" smtClean="0">
                <a:latin typeface="Calibri" pitchFamily="34" charset="0"/>
              </a:rPr>
              <a:t> </a:t>
            </a:r>
            <a:r>
              <a:rPr lang="cs-CZ" altLang="en-US" sz="1000" dirty="0" err="1" smtClean="0">
                <a:latin typeface="Calibri" pitchFamily="34" charset="0"/>
              </a:rPr>
              <a:t>dimensions</a:t>
            </a:r>
            <a:r>
              <a:rPr lang="cs-CZ" altLang="en-US" sz="1000" dirty="0" smtClean="0">
                <a:latin typeface="Calibri" pitchFamily="34" charset="0"/>
              </a:rPr>
              <a:t> – </a:t>
            </a:r>
            <a:r>
              <a:rPr lang="cs-CZ" altLang="en-US" sz="1000" dirty="0" err="1" smtClean="0">
                <a:latin typeface="Calibri" pitchFamily="34" charset="0"/>
              </a:rPr>
              <a:t>vertical</a:t>
            </a:r>
            <a:r>
              <a:rPr lang="cs-CZ" altLang="en-US" sz="1000" dirty="0" smtClean="0">
                <a:latin typeface="Calibri" pitchFamily="34" charset="0"/>
              </a:rPr>
              <a:t> and </a:t>
            </a:r>
            <a:r>
              <a:rPr lang="cs-CZ" altLang="en-US" sz="1000" dirty="0" err="1" smtClean="0">
                <a:latin typeface="Calibri" pitchFamily="34" charset="0"/>
              </a:rPr>
              <a:t>horizontal</a:t>
            </a:r>
            <a:r>
              <a:rPr lang="cs-CZ" altLang="en-US" sz="1000" dirty="0" smtClean="0">
                <a:latin typeface="Calibri" pitchFamily="34" charset="0"/>
              </a:rPr>
              <a:t>. On the </a:t>
            </a:r>
            <a:r>
              <a:rPr lang="cs-CZ" altLang="en-US" sz="1000" dirty="0" err="1" smtClean="0">
                <a:latin typeface="Calibri" pitchFamily="34" charset="0"/>
              </a:rPr>
              <a:t>vertical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the </a:t>
            </a:r>
            <a:r>
              <a:rPr lang="cs-CZ" altLang="en-US" sz="1000" dirty="0" err="1" smtClean="0">
                <a:latin typeface="Calibri" pitchFamily="34" charset="0"/>
              </a:rPr>
              <a:t>main</a:t>
            </a:r>
            <a:r>
              <a:rPr lang="cs-CZ" altLang="en-US" sz="1000" dirty="0" smtClean="0">
                <a:latin typeface="Calibri" pitchFamily="34" charset="0"/>
              </a:rPr>
              <a:t> role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is</a:t>
            </a:r>
            <a:r>
              <a:rPr lang="cs-CZ" altLang="en-US" sz="1000" dirty="0" smtClean="0">
                <a:latin typeface="Calibri" pitchFamily="34" charset="0"/>
              </a:rPr>
              <a:t> the </a:t>
            </a:r>
            <a:r>
              <a:rPr lang="cs-CZ" altLang="en-US" sz="1000" dirty="0" err="1" smtClean="0">
                <a:latin typeface="Calibri" pitchFamily="34" charset="0"/>
              </a:rPr>
              <a:t>cooperation</a:t>
            </a:r>
            <a:r>
              <a:rPr lang="cs-CZ" altLang="en-US" sz="1000" dirty="0" smtClean="0">
                <a:latin typeface="Calibri" pitchFamily="34" charset="0"/>
              </a:rPr>
              <a:t> of the </a:t>
            </a:r>
            <a:r>
              <a:rPr lang="cs-CZ" altLang="en-US" sz="1000" dirty="0" err="1" smtClean="0">
                <a:latin typeface="Calibri" pitchFamily="34" charset="0"/>
              </a:rPr>
              <a:t>countries</a:t>
            </a:r>
            <a:r>
              <a:rPr lang="cs-CZ" altLang="en-US" sz="1000" dirty="0" smtClean="0">
                <a:latin typeface="Calibri" pitchFamily="34" charset="0"/>
              </a:rPr>
              <a:t> </a:t>
            </a:r>
            <a:r>
              <a:rPr lang="cs-CZ" altLang="en-US" sz="1000" dirty="0" err="1" smtClean="0">
                <a:latin typeface="Calibri" pitchFamily="34" charset="0"/>
              </a:rPr>
              <a:t>towards</a:t>
            </a:r>
            <a:r>
              <a:rPr lang="cs-CZ" altLang="en-US" sz="1000" dirty="0" smtClean="0">
                <a:latin typeface="Calibri" pitchFamily="34" charset="0"/>
              </a:rPr>
              <a:t> European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supports</a:t>
            </a:r>
            <a:r>
              <a:rPr lang="cs-CZ" altLang="en-US" sz="1000" dirty="0" smtClean="0">
                <a:latin typeface="Calibri" pitchFamily="34" charset="0"/>
              </a:rPr>
              <a:t> </a:t>
            </a:r>
            <a:r>
              <a:rPr lang="en-US" altLang="en-US" sz="1000" dirty="0" smtClean="0">
                <a:latin typeface="Calibri" pitchFamily="34" charset="0"/>
              </a:rPr>
              <a:t>EEA’s implementation of the Multi-Annual and Annual Work </a:t>
            </a:r>
            <a:r>
              <a:rPr lang="en-US" altLang="en-US" sz="1000" dirty="0" err="1" smtClean="0">
                <a:latin typeface="Calibri" pitchFamily="34" charset="0"/>
              </a:rPr>
              <a:t>Programme</a:t>
            </a:r>
            <a:r>
              <a:rPr lang="en-US" altLang="en-US" sz="1000" dirty="0" smtClean="0">
                <a:latin typeface="Calibri" pitchFamily="34" charset="0"/>
              </a:rPr>
              <a:t>(s) (MAWP - AWP)</a:t>
            </a:r>
            <a:r>
              <a:rPr lang="cs-CZ" altLang="en-US" sz="1000" dirty="0" smtClean="0">
                <a:latin typeface="Calibri" pitchFamily="34" charset="0"/>
              </a:rPr>
              <a:t> by for </a:t>
            </a:r>
            <a:r>
              <a:rPr lang="cs-CZ" altLang="en-US" sz="1000" dirty="0" err="1" smtClean="0">
                <a:latin typeface="Calibri" pitchFamily="34" charset="0"/>
              </a:rPr>
              <a:t>example</a:t>
            </a:r>
            <a:r>
              <a:rPr lang="cs-CZ" altLang="en-US" sz="1000" dirty="0" smtClean="0">
                <a:latin typeface="Calibri" pitchFamily="34" charset="0"/>
              </a:rPr>
              <a:t>:</a:t>
            </a:r>
            <a:endParaRPr lang="en-US" altLang="en-US" sz="1000" dirty="0" smtClean="0">
              <a:latin typeface="Calibri" pitchFamily="34" charset="0"/>
            </a:endParaRPr>
          </a:p>
          <a:p>
            <a:pPr marL="829224" lvl="1" indent="-355382">
              <a:spcBef>
                <a:spcPct val="50000"/>
              </a:spcBef>
              <a:buFont typeface="Courier New" pitchFamily="49" charset="0"/>
              <a:buChar char="o"/>
            </a:pPr>
            <a:r>
              <a:rPr lang="en-US" altLang="en-US" sz="1000" dirty="0" smtClean="0">
                <a:latin typeface="Calibri" pitchFamily="34" charset="0"/>
              </a:rPr>
              <a:t>Coordinating national data</a:t>
            </a:r>
            <a:r>
              <a:rPr lang="cs-CZ" altLang="en-US" sz="1000" dirty="0" smtClean="0">
                <a:latin typeface="Calibri" pitchFamily="34" charset="0"/>
              </a:rPr>
              <a:t> and </a:t>
            </a:r>
            <a:r>
              <a:rPr lang="en-US" altLang="en-US" sz="1000" dirty="0" smtClean="0">
                <a:latin typeface="Calibri" pitchFamily="34" charset="0"/>
              </a:rPr>
              <a:t>information flows</a:t>
            </a:r>
            <a:r>
              <a:rPr lang="cs-CZ" altLang="en-US" sz="1000" dirty="0" smtClean="0">
                <a:latin typeface="Calibri" pitchFamily="34" charset="0"/>
              </a:rPr>
              <a:t>;</a:t>
            </a:r>
            <a:endParaRPr lang="en-US" altLang="en-US" sz="1000" dirty="0" smtClean="0">
              <a:latin typeface="Calibri" pitchFamily="34" charset="0"/>
            </a:endParaRPr>
          </a:p>
          <a:p>
            <a:pPr marL="829224" lvl="1" indent="-355382">
              <a:spcBef>
                <a:spcPct val="50000"/>
              </a:spcBef>
              <a:buFont typeface="Courier New" pitchFamily="49" charset="0"/>
              <a:buChar char="o"/>
            </a:pPr>
            <a:r>
              <a:rPr lang="en-US" altLang="en-US" sz="1000" dirty="0" smtClean="0">
                <a:latin typeface="Calibri" pitchFamily="34" charset="0"/>
              </a:rPr>
              <a:t>Providing country-level expertise</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The </a:t>
            </a:r>
            <a:r>
              <a:rPr lang="cs-CZ" altLang="en-US" sz="1000" dirty="0" err="1" smtClean="0">
                <a:latin typeface="Calibri" pitchFamily="34" charset="0"/>
              </a:rPr>
              <a:t>other</a:t>
            </a:r>
            <a:r>
              <a:rPr lang="cs-CZ" altLang="en-US" sz="1000" dirty="0" smtClean="0">
                <a:latin typeface="Calibri" pitchFamily="34" charset="0"/>
              </a:rPr>
              <a:t> role of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at</a:t>
            </a:r>
            <a:r>
              <a:rPr lang="cs-CZ" altLang="en-US" sz="1000" dirty="0" smtClean="0">
                <a:latin typeface="Calibri" pitchFamily="34" charset="0"/>
              </a:rPr>
              <a:t> </a:t>
            </a:r>
            <a:r>
              <a:rPr lang="cs-CZ" altLang="en-US" sz="1000" dirty="0" err="1" smtClean="0">
                <a:latin typeface="Calibri" pitchFamily="34" charset="0"/>
              </a:rPr>
              <a:t>vertical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is</a:t>
            </a:r>
            <a:r>
              <a:rPr lang="cs-CZ" altLang="en-US" sz="1000" dirty="0" smtClean="0">
                <a:latin typeface="Calibri" pitchFamily="34" charset="0"/>
              </a:rPr>
              <a:t> to </a:t>
            </a:r>
            <a:r>
              <a:rPr lang="cs-CZ" altLang="en-US" sz="1000" dirty="0" err="1" smtClean="0">
                <a:latin typeface="Calibri" pitchFamily="34" charset="0"/>
              </a:rPr>
              <a:t>connect</a:t>
            </a:r>
            <a:r>
              <a:rPr lang="cs-CZ" altLang="en-US" sz="1000" dirty="0" smtClean="0">
                <a:latin typeface="Calibri" pitchFamily="34" charset="0"/>
              </a:rPr>
              <a:t> </a:t>
            </a:r>
            <a:r>
              <a:rPr lang="cs-CZ" altLang="en-US" sz="1000" dirty="0" err="1" smtClean="0">
                <a:latin typeface="Calibri" pitchFamily="34" charset="0"/>
              </a:rPr>
              <a:t>countries</a:t>
            </a:r>
            <a:r>
              <a:rPr lang="cs-CZ" altLang="en-US" sz="1000" dirty="0" smtClean="0">
                <a:latin typeface="Calibri" pitchFamily="34" charset="0"/>
              </a:rPr>
              <a:t> </a:t>
            </a:r>
            <a:r>
              <a:rPr lang="cs-CZ" altLang="en-US" sz="1000" dirty="0" err="1" smtClean="0">
                <a:latin typeface="Calibri" pitchFamily="34" charset="0"/>
              </a:rPr>
              <a:t>with</a:t>
            </a:r>
            <a:r>
              <a:rPr lang="cs-CZ" altLang="en-US" sz="1000" dirty="0" smtClean="0">
                <a:latin typeface="Calibri" pitchFamily="34" charset="0"/>
              </a:rPr>
              <a:t> </a:t>
            </a:r>
            <a:r>
              <a:rPr lang="en-US" altLang="en-US" sz="1000" dirty="0" smtClean="0">
                <a:latin typeface="Calibri" pitchFamily="34" charset="0"/>
              </a:rPr>
              <a:t>other international/European institutions and networks</a:t>
            </a:r>
            <a:r>
              <a:rPr lang="cs-CZ" altLang="en-US" sz="1000" dirty="0" smtClean="0">
                <a:latin typeface="Calibri" pitchFamily="34" charset="0"/>
              </a:rPr>
              <a:t>.</a:t>
            </a:r>
          </a:p>
          <a:p>
            <a:pPr eaLnBrk="1" hangingPunct="1">
              <a:lnSpc>
                <a:spcPct val="90000"/>
              </a:lnSpc>
              <a:spcBef>
                <a:spcPct val="0"/>
              </a:spcBef>
            </a:pPr>
            <a:r>
              <a:rPr lang="cs-CZ" altLang="en-US" sz="1000" dirty="0" smtClean="0">
                <a:latin typeface="Calibri" pitchFamily="34" charset="0"/>
              </a:rPr>
              <a:t>On the </a:t>
            </a:r>
            <a:r>
              <a:rPr lang="cs-CZ" altLang="en-US" sz="1000" dirty="0" err="1" smtClean="0">
                <a:latin typeface="Calibri" pitchFamily="34" charset="0"/>
              </a:rPr>
              <a:t>horizontal</a:t>
            </a:r>
            <a:r>
              <a:rPr lang="cs-CZ" altLang="en-US" sz="1000" dirty="0" smtClean="0">
                <a:latin typeface="Calibri" pitchFamily="34" charset="0"/>
              </a:rPr>
              <a:t> </a:t>
            </a:r>
            <a:r>
              <a:rPr lang="cs-CZ" altLang="en-US" sz="1000" dirty="0" err="1" smtClean="0">
                <a:latin typeface="Calibri" pitchFamily="34" charset="0"/>
              </a:rPr>
              <a:t>level</a:t>
            </a:r>
            <a:r>
              <a:rPr lang="cs-CZ" altLang="en-US" sz="1000" dirty="0" smtClean="0">
                <a:latin typeface="Calibri" pitchFamily="34" charset="0"/>
              </a:rPr>
              <a:t>, </a:t>
            </a:r>
            <a:r>
              <a:rPr lang="cs-CZ" altLang="en-US" sz="1000" dirty="0" err="1" smtClean="0">
                <a:latin typeface="Calibri" pitchFamily="34" charset="0"/>
              </a:rPr>
              <a:t>Eionet</a:t>
            </a:r>
            <a:r>
              <a:rPr lang="cs-CZ" altLang="en-US" sz="1000" dirty="0" smtClean="0">
                <a:latin typeface="Calibri" pitchFamily="34" charset="0"/>
              </a:rPr>
              <a:t> </a:t>
            </a:r>
            <a:r>
              <a:rPr lang="cs-CZ" altLang="en-US" sz="1000" dirty="0" err="1" smtClean="0">
                <a:latin typeface="Calibri" pitchFamily="34" charset="0"/>
              </a:rPr>
              <a:t>helps</a:t>
            </a:r>
            <a:r>
              <a:rPr lang="cs-CZ" altLang="en-US" sz="1000" dirty="0" smtClean="0">
                <a:latin typeface="Calibri" pitchFamily="34" charset="0"/>
              </a:rPr>
              <a:t> to </a:t>
            </a:r>
            <a:r>
              <a:rPr lang="cs-CZ" altLang="en-US" sz="1000" dirty="0" err="1" smtClean="0">
                <a:latin typeface="Calibri" pitchFamily="34" charset="0"/>
              </a:rPr>
              <a:t>connect</a:t>
            </a:r>
            <a:r>
              <a:rPr lang="cs-CZ" altLang="en-US" sz="1000" dirty="0" smtClean="0">
                <a:latin typeface="Calibri" pitchFamily="34" charset="0"/>
              </a:rPr>
              <a:t> </a:t>
            </a:r>
            <a:r>
              <a:rPr lang="en-US" altLang="en-US" sz="1000" dirty="0" smtClean="0">
                <a:latin typeface="Calibri" pitchFamily="34" charset="0"/>
              </a:rPr>
              <a:t>national environmental institutions and networks </a:t>
            </a:r>
            <a:r>
              <a:rPr lang="cs-CZ" altLang="en-US" sz="1000" dirty="0" err="1" smtClean="0">
                <a:latin typeface="Calibri" pitchFamily="34" charset="0"/>
              </a:rPr>
              <a:t>among</a:t>
            </a:r>
            <a:r>
              <a:rPr lang="cs-CZ" altLang="en-US" sz="1000" dirty="0" smtClean="0">
                <a:latin typeface="Calibri" pitchFamily="34" charset="0"/>
              </a:rPr>
              <a:t> EEA</a:t>
            </a:r>
            <a:r>
              <a:rPr lang="en-US" altLang="en-US" sz="1000" dirty="0" smtClean="0">
                <a:latin typeface="Calibri" pitchFamily="34" charset="0"/>
              </a:rPr>
              <a:t> countries</a:t>
            </a:r>
            <a:r>
              <a:rPr lang="cs-CZ" altLang="en-US" sz="1000" dirty="0" smtClean="0">
                <a:latin typeface="Calibri" pitchFamily="34" charset="0"/>
              </a:rPr>
              <a:t> (</a:t>
            </a:r>
            <a:r>
              <a:rPr lang="cs-CZ" altLang="en-US" sz="1000" dirty="0" err="1" smtClean="0">
                <a:latin typeface="Calibri" pitchFamily="34" charset="0"/>
              </a:rPr>
              <a:t>e.g</a:t>
            </a:r>
            <a:r>
              <a:rPr lang="cs-CZ" altLang="en-US" sz="1000" dirty="0" smtClean="0">
                <a:latin typeface="Calibri" pitchFamily="34" charset="0"/>
              </a:rPr>
              <a:t>. East </a:t>
            </a:r>
            <a:r>
              <a:rPr lang="cs-CZ" altLang="en-US" sz="1000" dirty="0" err="1" smtClean="0">
                <a:latin typeface="Calibri" pitchFamily="34" charset="0"/>
              </a:rPr>
              <a:t>with</a:t>
            </a:r>
            <a:r>
              <a:rPr lang="cs-CZ" altLang="en-US" sz="1000" dirty="0" smtClean="0">
                <a:latin typeface="Calibri" pitchFamily="34" charset="0"/>
              </a:rPr>
              <a:t> </a:t>
            </a:r>
            <a:r>
              <a:rPr lang="cs-CZ" altLang="en-US" sz="1000" dirty="0" err="1" smtClean="0">
                <a:latin typeface="Calibri" pitchFamily="34" charset="0"/>
              </a:rPr>
              <a:t>West</a:t>
            </a:r>
            <a:r>
              <a:rPr lang="cs-CZ" altLang="en-US" sz="1000" dirty="0" smtClean="0">
                <a:latin typeface="Calibri" pitchFamily="34" charset="0"/>
              </a:rPr>
              <a:t>).</a:t>
            </a:r>
          </a:p>
          <a:p>
            <a:pPr eaLnBrk="1" hangingPunct="1">
              <a:lnSpc>
                <a:spcPct val="90000"/>
              </a:lnSpc>
              <a:spcBef>
                <a:spcPct val="0"/>
              </a:spcBef>
            </a:pPr>
            <a:endParaRPr lang="cs-CZ" altLang="en-US" sz="1000" dirty="0" smtClean="0">
              <a:latin typeface="Calibri" pitchFamily="34" charset="0"/>
            </a:endParaRPr>
          </a:p>
          <a:p>
            <a:pPr eaLnBrk="1" hangingPunct="1">
              <a:lnSpc>
                <a:spcPct val="90000"/>
              </a:lnSpc>
              <a:spcBef>
                <a:spcPct val="0"/>
              </a:spcBef>
            </a:pPr>
            <a:r>
              <a:rPr lang="en-US" altLang="en-US" sz="1000" dirty="0" smtClean="0">
                <a:latin typeface="Calibri" pitchFamily="34" charset="0"/>
              </a:rPr>
              <a:t>EC DGs</a:t>
            </a:r>
            <a:r>
              <a:rPr lang="cs-CZ" altLang="en-US" sz="1000" dirty="0" smtClean="0">
                <a:latin typeface="Calibri" pitchFamily="34" charset="0"/>
              </a:rPr>
              <a:t>: </a:t>
            </a:r>
            <a:r>
              <a:rPr lang="cs-CZ" altLang="en-US" sz="1000" dirty="0" err="1" smtClean="0">
                <a:latin typeface="Calibri" pitchFamily="34" charset="0"/>
              </a:rPr>
              <a:t>some</a:t>
            </a:r>
            <a:r>
              <a:rPr lang="cs-CZ" altLang="en-US" sz="1000" dirty="0" smtClean="0">
                <a:latin typeface="Calibri" pitchFamily="34" charset="0"/>
              </a:rPr>
              <a:t> </a:t>
            </a:r>
            <a:r>
              <a:rPr lang="nl-BE" altLang="en-US" sz="1000" i="1" dirty="0" smtClean="0">
                <a:latin typeface="Calibri" pitchFamily="34" charset="0"/>
              </a:rPr>
              <a:t>institutions (=</a:t>
            </a:r>
            <a:r>
              <a:rPr lang="cs-CZ" altLang="en-US" sz="1000" i="1" dirty="0" err="1" smtClean="0">
                <a:latin typeface="Calibri" pitchFamily="34" charset="0"/>
              </a:rPr>
              <a:t>organisations</a:t>
            </a:r>
            <a:r>
              <a:rPr lang="nl-BE" altLang="en-US" sz="1000" i="1" dirty="0" smtClean="0">
                <a:latin typeface="Calibri" pitchFamily="34" charset="0"/>
              </a:rPr>
              <a:t>)</a:t>
            </a:r>
            <a:r>
              <a:rPr lang="cs-CZ" altLang="en-US" sz="1000" i="1" dirty="0" smtClean="0">
                <a:latin typeface="Calibri" pitchFamily="34" charset="0"/>
              </a:rPr>
              <a:t> </a:t>
            </a:r>
            <a:r>
              <a:rPr lang="cs-CZ" altLang="en-US" sz="1000" dirty="0" smtClean="0">
                <a:latin typeface="Calibri" pitchFamily="34" charset="0"/>
              </a:rPr>
              <a:t>are part of </a:t>
            </a:r>
            <a:r>
              <a:rPr lang="cs-CZ" altLang="en-US" sz="1000" dirty="0" err="1" smtClean="0">
                <a:latin typeface="Calibri" pitchFamily="34" charset="0"/>
              </a:rPr>
              <a:t>Eionet</a:t>
            </a:r>
            <a:r>
              <a:rPr lang="cs-CZ" altLang="en-US" sz="1000" dirty="0" smtClean="0">
                <a:latin typeface="Calibri" pitchFamily="34" charset="0"/>
              </a:rPr>
              <a:t> and </a:t>
            </a:r>
            <a:r>
              <a:rPr lang="nl-BE" altLang="en-US" sz="1000" i="1" dirty="0" smtClean="0">
                <a:latin typeface="Calibri" pitchFamily="34" charset="0"/>
              </a:rPr>
              <a:t>EC</a:t>
            </a:r>
            <a:r>
              <a:rPr lang="nl-BE" altLang="en-US" sz="1000" dirty="0" smtClean="0">
                <a:latin typeface="Calibri" pitchFamily="34" charset="0"/>
              </a:rPr>
              <a:t> </a:t>
            </a:r>
            <a:r>
              <a:rPr lang="cs-CZ" altLang="en-US" sz="1000" dirty="0" err="1" smtClean="0">
                <a:latin typeface="Calibri" pitchFamily="34" charset="0"/>
              </a:rPr>
              <a:t>working</a:t>
            </a:r>
            <a:r>
              <a:rPr lang="cs-CZ" altLang="en-US" sz="1000" dirty="0" smtClean="0">
                <a:latin typeface="Calibri" pitchFamily="34" charset="0"/>
              </a:rPr>
              <a:t> </a:t>
            </a:r>
            <a:r>
              <a:rPr lang="cs-CZ" altLang="en-US" sz="1000" dirty="0" err="1" smtClean="0">
                <a:latin typeface="Calibri" pitchFamily="34" charset="0"/>
              </a:rPr>
              <a:t>groups</a:t>
            </a:r>
            <a:r>
              <a:rPr lang="cs-CZ" altLang="en-US" sz="1000" dirty="0" smtClean="0">
                <a:latin typeface="Calibri" pitchFamily="34" charset="0"/>
              </a:rPr>
              <a:t> </a:t>
            </a:r>
          </a:p>
          <a:p>
            <a:pPr eaLnBrk="1" hangingPunct="1">
              <a:lnSpc>
                <a:spcPct val="90000"/>
              </a:lnSpc>
              <a:spcBef>
                <a:spcPct val="0"/>
              </a:spcBef>
            </a:pPr>
            <a:r>
              <a:rPr lang="en-US" altLang="en-US" sz="1000" dirty="0" smtClean="0">
                <a:latin typeface="Calibri" pitchFamily="34" charset="0"/>
              </a:rPr>
              <a:t>JRC</a:t>
            </a:r>
            <a:r>
              <a:rPr lang="cs-CZ" altLang="en-US" sz="1000" dirty="0" smtClean="0">
                <a:latin typeface="Calibri" pitchFamily="34" charset="0"/>
              </a:rPr>
              <a:t>: NRC </a:t>
            </a:r>
            <a:r>
              <a:rPr lang="cs-CZ" altLang="en-US" sz="1000" dirty="0" err="1" smtClean="0">
                <a:latin typeface="Calibri" pitchFamily="34" charset="0"/>
              </a:rPr>
              <a:t>Soil</a:t>
            </a:r>
            <a:r>
              <a:rPr lang="cs-CZ" altLang="en-US" sz="1000" dirty="0" smtClean="0">
                <a:latin typeface="Calibri" pitchFamily="34" charset="0"/>
              </a:rPr>
              <a:t>, </a:t>
            </a:r>
            <a:r>
              <a:rPr lang="cs-CZ" altLang="en-US" sz="1000" dirty="0" err="1" smtClean="0">
                <a:latin typeface="Calibri" pitchFamily="34" charset="0"/>
              </a:rPr>
              <a:t>forest</a:t>
            </a:r>
            <a:r>
              <a:rPr lang="cs-CZ" altLang="en-US" sz="1000" dirty="0" smtClean="0">
                <a:latin typeface="Calibri" pitchFamily="34" charset="0"/>
              </a:rPr>
              <a:t> data</a:t>
            </a:r>
          </a:p>
          <a:p>
            <a:pPr eaLnBrk="1" hangingPunct="1">
              <a:lnSpc>
                <a:spcPct val="90000"/>
              </a:lnSpc>
              <a:spcBef>
                <a:spcPct val="0"/>
              </a:spcBef>
            </a:pPr>
            <a:r>
              <a:rPr lang="en-US" altLang="en-US" sz="1000" dirty="0" smtClean="0">
                <a:latin typeface="Calibri" pitchFamily="34" charset="0"/>
              </a:rPr>
              <a:t>ESTAT</a:t>
            </a:r>
            <a:r>
              <a:rPr lang="cs-CZ" altLang="en-US" sz="1000" dirty="0" smtClean="0">
                <a:latin typeface="Calibri" pitchFamily="34" charset="0"/>
              </a:rPr>
              <a:t>: </a:t>
            </a:r>
            <a:r>
              <a:rPr lang="cs-CZ" altLang="en-US" sz="1000" dirty="0" err="1" smtClean="0">
                <a:latin typeface="Calibri" pitchFamily="34" charset="0"/>
              </a:rPr>
              <a:t>Dimesa</a:t>
            </a:r>
            <a:r>
              <a:rPr lang="cs-CZ" altLang="en-US" sz="1000" dirty="0" smtClean="0">
                <a:latin typeface="Calibri" pitchFamily="34" charset="0"/>
              </a:rPr>
              <a:t> ( </a:t>
            </a:r>
            <a:r>
              <a:rPr lang="cs-CZ" altLang="en-US" sz="1000" dirty="0" err="1" smtClean="0">
                <a:latin typeface="Calibri" pitchFamily="34" charset="0"/>
              </a:rPr>
              <a:t>Directors</a:t>
            </a:r>
            <a:r>
              <a:rPr lang="cs-CZ" altLang="en-US" sz="1000" dirty="0" smtClean="0">
                <a:latin typeface="Calibri" pitchFamily="34" charset="0"/>
              </a:rPr>
              <a:t> meeting on </a:t>
            </a:r>
            <a:r>
              <a:rPr lang="cs-CZ" altLang="en-US" sz="1000" dirty="0" err="1" smtClean="0">
                <a:latin typeface="Calibri" pitchFamily="34" charset="0"/>
              </a:rPr>
              <a:t>environmental</a:t>
            </a:r>
            <a:r>
              <a:rPr lang="cs-CZ" altLang="en-US" sz="1000" dirty="0" smtClean="0">
                <a:latin typeface="Calibri" pitchFamily="34" charset="0"/>
              </a:rPr>
              <a:t> </a:t>
            </a:r>
            <a:r>
              <a:rPr lang="cs-CZ" altLang="en-US" sz="1000" dirty="0" err="1" smtClean="0">
                <a:latin typeface="Calibri" pitchFamily="34" charset="0"/>
              </a:rPr>
              <a:t>statistics</a:t>
            </a:r>
            <a:r>
              <a:rPr lang="cs-CZ" altLang="en-US" sz="1000" dirty="0" smtClean="0">
                <a:latin typeface="Calibri" pitchFamily="34" charset="0"/>
              </a:rPr>
              <a:t> and </a:t>
            </a:r>
            <a:r>
              <a:rPr lang="cs-CZ" altLang="en-US" sz="1000" dirty="0" err="1" smtClean="0">
                <a:latin typeface="Calibri" pitchFamily="34" charset="0"/>
              </a:rPr>
              <a:t>accounts</a:t>
            </a:r>
            <a:r>
              <a:rPr lang="cs-CZ" altLang="en-US" sz="1000" dirty="0" smtClean="0">
                <a:latin typeface="Calibri" pitchFamily="34" charset="0"/>
              </a:rPr>
              <a:t>); data for </a:t>
            </a:r>
            <a:r>
              <a:rPr lang="cs-CZ" altLang="en-US" sz="1000" dirty="0" err="1" smtClean="0">
                <a:latin typeface="Calibri" pitchFamily="34" charset="0"/>
              </a:rPr>
              <a:t>waste</a:t>
            </a:r>
            <a:r>
              <a:rPr lang="cs-CZ" altLang="en-US" sz="1000" dirty="0" smtClean="0">
                <a:latin typeface="Calibri" pitchFamily="34" charset="0"/>
              </a:rPr>
              <a:t> and </a:t>
            </a:r>
            <a:r>
              <a:rPr lang="en-GB" sz="1000" dirty="0" smtClean="0">
                <a:latin typeface="Arial" charset="0"/>
                <a:ea typeface="MS PGothic" pitchFamily="34" charset="-128"/>
                <a:cs typeface="Arial" charset="0"/>
              </a:rPr>
              <a:t>natural resources and products</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UN: UNEP, UNECE</a:t>
            </a:r>
          </a:p>
          <a:p>
            <a:pPr eaLnBrk="1" hangingPunct="1">
              <a:lnSpc>
                <a:spcPct val="90000"/>
              </a:lnSpc>
              <a:spcBef>
                <a:spcPct val="0"/>
              </a:spcBef>
            </a:pPr>
            <a:r>
              <a:rPr lang="cs-CZ" altLang="en-US" sz="1000" dirty="0" smtClean="0">
                <a:latin typeface="Calibri" pitchFamily="34" charset="0"/>
              </a:rPr>
              <a:t>UNEP: United </a:t>
            </a:r>
            <a:r>
              <a:rPr lang="cs-CZ" altLang="en-US" sz="1000" dirty="0" err="1" smtClean="0">
                <a:latin typeface="Calibri" pitchFamily="34" charset="0"/>
              </a:rPr>
              <a:t>Nations</a:t>
            </a:r>
            <a:r>
              <a:rPr lang="cs-CZ" altLang="en-US" sz="1000" dirty="0" smtClean="0">
                <a:latin typeface="Calibri" pitchFamily="34" charset="0"/>
              </a:rPr>
              <a:t> Environment </a:t>
            </a:r>
            <a:r>
              <a:rPr lang="cs-CZ" altLang="en-US" sz="1000" dirty="0" err="1" smtClean="0">
                <a:latin typeface="Calibri" pitchFamily="34" charset="0"/>
              </a:rPr>
              <a:t>Programme</a:t>
            </a:r>
            <a:r>
              <a:rPr lang="cs-CZ" altLang="en-US" sz="1000" dirty="0" smtClean="0">
                <a:latin typeface="Calibri" pitchFamily="34" charset="0"/>
              </a:rPr>
              <a:t> </a:t>
            </a:r>
          </a:p>
          <a:p>
            <a:pPr eaLnBrk="1" hangingPunct="1">
              <a:lnSpc>
                <a:spcPct val="90000"/>
              </a:lnSpc>
              <a:spcBef>
                <a:spcPct val="0"/>
              </a:spcBef>
            </a:pPr>
            <a:r>
              <a:rPr lang="cs-CZ" altLang="en-US" sz="1000" dirty="0" smtClean="0">
                <a:latin typeface="Calibri" pitchFamily="34" charset="0"/>
              </a:rPr>
              <a:t>UNECE: </a:t>
            </a:r>
            <a:r>
              <a:rPr lang="en-GB" sz="1000" dirty="0" smtClean="0"/>
              <a:t>United Nations Economic Commission for Europe </a:t>
            </a:r>
            <a:endParaRPr lang="en-GB" altLang="en-US" sz="1000" dirty="0" smtClean="0"/>
          </a:p>
        </p:txBody>
      </p:sp>
    </p:spTree>
    <p:extLst>
      <p:ext uri="{BB962C8B-B14F-4D97-AF65-F5344CB8AC3E}">
        <p14:creationId xmlns="" xmlns:p14="http://schemas.microsoft.com/office/powerpoint/2010/main" val="178625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8445610E-8616-43AB-BBAC-6EAC150B0D02}" type="slidenum">
              <a:rPr lang="en-GB" altLang="en-US" sz="1200"/>
              <a:pPr algn="r"/>
              <a:t>6</a:t>
            </a:fld>
            <a:endParaRPr lang="en-GB" altLang="en-US" sz="1200" dirty="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cs-CZ" altLang="en-US" sz="1000" dirty="0" err="1" smtClean="0"/>
              <a:t>Eionet</a:t>
            </a:r>
            <a:r>
              <a:rPr lang="cs-CZ" altLang="en-US" sz="1000" dirty="0" smtClean="0"/>
              <a:t> </a:t>
            </a:r>
            <a:r>
              <a:rPr lang="cs-CZ" altLang="en-US" sz="1000" dirty="0" err="1" smtClean="0"/>
              <a:t>consist</a:t>
            </a:r>
            <a:r>
              <a:rPr lang="cs-CZ" altLang="en-US" sz="1000" dirty="0" smtClean="0"/>
              <a:t> of the EEA, </a:t>
            </a:r>
            <a:r>
              <a:rPr lang="cs-CZ" altLang="en-US" sz="1000" dirty="0" err="1" smtClean="0"/>
              <a:t>number</a:t>
            </a:r>
            <a:r>
              <a:rPr lang="cs-CZ" altLang="en-US" sz="1000" dirty="0" smtClean="0"/>
              <a:t> of </a:t>
            </a:r>
            <a:r>
              <a:rPr lang="cs-CZ" altLang="en-US" sz="1000" dirty="0" err="1" smtClean="0"/>
              <a:t>ETCs</a:t>
            </a:r>
            <a:r>
              <a:rPr lang="cs-CZ" altLang="en-US" sz="1000" dirty="0" smtClean="0"/>
              <a:t> and network of </a:t>
            </a:r>
            <a:r>
              <a:rPr lang="cs-CZ" altLang="en-US" sz="1000" dirty="0" err="1" smtClean="0"/>
              <a:t>experts</a:t>
            </a:r>
            <a:r>
              <a:rPr lang="cs-CZ" altLang="en-US" sz="1000" dirty="0" smtClean="0"/>
              <a:t> </a:t>
            </a:r>
            <a:r>
              <a:rPr lang="cs-CZ" altLang="en-US" sz="1000" dirty="0" err="1" smtClean="0"/>
              <a:t>designated</a:t>
            </a:r>
            <a:r>
              <a:rPr lang="cs-CZ" altLang="en-US" sz="1000" dirty="0" smtClean="0"/>
              <a:t> as </a:t>
            </a:r>
            <a:r>
              <a:rPr lang="cs-CZ" altLang="en-US" sz="1000" dirty="0" err="1" smtClean="0"/>
              <a:t>NFPs</a:t>
            </a:r>
            <a:r>
              <a:rPr lang="cs-CZ" altLang="en-US" sz="1000" dirty="0" smtClean="0"/>
              <a:t> and </a:t>
            </a:r>
            <a:r>
              <a:rPr lang="cs-CZ" altLang="en-US" sz="1000" dirty="0" err="1" smtClean="0"/>
              <a:t>NRCs</a:t>
            </a:r>
            <a:r>
              <a:rPr lang="cs-CZ" altLang="en-US" sz="1000" dirty="0" smtClean="0"/>
              <a:t>.</a:t>
            </a:r>
          </a:p>
          <a:p>
            <a:pPr eaLnBrk="1" hangingPunct="1">
              <a:lnSpc>
                <a:spcPct val="90000"/>
              </a:lnSpc>
              <a:spcBef>
                <a:spcPct val="0"/>
              </a:spcBef>
            </a:pPr>
            <a:r>
              <a:rPr lang="cs-CZ" altLang="en-US" sz="1000" dirty="0" smtClean="0"/>
              <a:t>NFP – </a:t>
            </a:r>
            <a:r>
              <a:rPr lang="cs-CZ" altLang="en-US" sz="1000" dirty="0" err="1" smtClean="0"/>
              <a:t>overall</a:t>
            </a:r>
            <a:r>
              <a:rPr lang="cs-CZ" altLang="en-US" sz="1000" dirty="0" smtClean="0"/>
              <a:t> </a:t>
            </a:r>
            <a:r>
              <a:rPr lang="cs-CZ" altLang="en-US" sz="1000" dirty="0" err="1" smtClean="0"/>
              <a:t>coordination</a:t>
            </a:r>
            <a:endParaRPr lang="cs-CZ" altLang="en-US" sz="1000" dirty="0" smtClean="0"/>
          </a:p>
          <a:p>
            <a:pPr eaLnBrk="1" hangingPunct="1">
              <a:lnSpc>
                <a:spcPct val="90000"/>
              </a:lnSpc>
              <a:spcBef>
                <a:spcPct val="0"/>
              </a:spcBef>
            </a:pPr>
            <a:r>
              <a:rPr lang="cs-CZ" altLang="en-US" sz="1000" dirty="0" smtClean="0"/>
              <a:t>NRC – </a:t>
            </a:r>
            <a:r>
              <a:rPr lang="cs-CZ" altLang="en-US" sz="1000" dirty="0" err="1" smtClean="0"/>
              <a:t>thematic</a:t>
            </a:r>
            <a:r>
              <a:rPr lang="cs-CZ" altLang="en-US" sz="1000" dirty="0" smtClean="0"/>
              <a:t> </a:t>
            </a:r>
            <a:r>
              <a:rPr lang="cs-CZ" altLang="en-US" sz="1000" dirty="0" err="1" smtClean="0"/>
              <a:t>contact</a:t>
            </a:r>
            <a:r>
              <a:rPr lang="cs-CZ" altLang="en-US" sz="1000" dirty="0" smtClean="0"/>
              <a:t> </a:t>
            </a:r>
            <a:r>
              <a:rPr lang="cs-CZ" altLang="en-US" sz="1000" dirty="0" err="1" smtClean="0"/>
              <a:t>points</a:t>
            </a:r>
            <a:endParaRPr lang="en-GB" altLang="en-US" sz="1000" dirty="0" smtClean="0"/>
          </a:p>
        </p:txBody>
      </p:sp>
    </p:spTree>
    <p:extLst>
      <p:ext uri="{BB962C8B-B14F-4D97-AF65-F5344CB8AC3E}">
        <p14:creationId xmlns="" xmlns:p14="http://schemas.microsoft.com/office/powerpoint/2010/main" val="49584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1955F2C4-CA7C-4593-ADF6-77B82764D04B}" type="slidenum">
              <a:rPr lang="en-GB" altLang="en-US" sz="1200"/>
              <a:pPr algn="r"/>
              <a:t>8</a:t>
            </a:fld>
            <a:endParaRPr lang="en-GB" altLang="en-US" sz="1200" dirty="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cs-CZ" altLang="en-US" sz="1000" dirty="0" smtClean="0"/>
              <a:t>ETC – part of the </a:t>
            </a:r>
            <a:r>
              <a:rPr lang="cs-CZ" altLang="en-US" sz="1000" dirty="0" err="1" smtClean="0"/>
              <a:t>thematic</a:t>
            </a:r>
            <a:r>
              <a:rPr lang="cs-CZ" altLang="en-US" sz="1000" dirty="0" smtClean="0"/>
              <a:t> </a:t>
            </a:r>
            <a:r>
              <a:rPr lang="cs-CZ" altLang="en-US" sz="1000" dirty="0" err="1" smtClean="0"/>
              <a:t>work</a:t>
            </a:r>
            <a:r>
              <a:rPr lang="cs-CZ" altLang="en-US" sz="1000" dirty="0" smtClean="0"/>
              <a:t> </a:t>
            </a:r>
            <a:r>
              <a:rPr lang="cs-CZ" altLang="en-US" sz="1000" dirty="0" err="1" smtClean="0"/>
              <a:t>is</a:t>
            </a:r>
            <a:r>
              <a:rPr lang="cs-CZ" altLang="en-US" sz="1000" dirty="0" smtClean="0"/>
              <a:t> </a:t>
            </a:r>
            <a:r>
              <a:rPr lang="cs-CZ" altLang="en-US" sz="1000" dirty="0" err="1" smtClean="0"/>
              <a:t>given</a:t>
            </a:r>
            <a:r>
              <a:rPr lang="cs-CZ" altLang="en-US" sz="1000" dirty="0" smtClean="0"/>
              <a:t> to </a:t>
            </a:r>
            <a:r>
              <a:rPr lang="cs-CZ" altLang="en-US" sz="1000" dirty="0" err="1" smtClean="0"/>
              <a:t>ETCs</a:t>
            </a:r>
            <a:r>
              <a:rPr lang="cs-CZ" altLang="en-US" sz="1000" dirty="0" smtClean="0"/>
              <a:t> </a:t>
            </a:r>
            <a:r>
              <a:rPr lang="cs-CZ" altLang="en-US" sz="1000" dirty="0" err="1" smtClean="0"/>
              <a:t>based</a:t>
            </a:r>
            <a:r>
              <a:rPr lang="cs-CZ" altLang="en-US" sz="1000" dirty="0" smtClean="0"/>
              <a:t> on </a:t>
            </a:r>
            <a:r>
              <a:rPr lang="cs-CZ" altLang="en-US" sz="1000" dirty="0" err="1" smtClean="0"/>
              <a:t>contract</a:t>
            </a:r>
            <a:r>
              <a:rPr lang="cs-CZ" altLang="en-US" sz="1000" dirty="0" smtClean="0"/>
              <a:t>; call for tender </a:t>
            </a:r>
            <a:r>
              <a:rPr lang="cs-CZ" altLang="en-US" sz="1000" dirty="0" err="1" smtClean="0"/>
              <a:t>must</a:t>
            </a:r>
            <a:r>
              <a:rPr lang="cs-CZ" altLang="en-US" sz="1000" dirty="0" smtClean="0"/>
              <a:t> </a:t>
            </a:r>
            <a:r>
              <a:rPr lang="cs-CZ" altLang="en-US" sz="1000" dirty="0" err="1" smtClean="0"/>
              <a:t>be</a:t>
            </a:r>
            <a:r>
              <a:rPr lang="cs-CZ" altLang="en-US" sz="1000" dirty="0" smtClean="0"/>
              <a:t> </a:t>
            </a:r>
            <a:r>
              <a:rPr lang="cs-CZ" altLang="en-US" sz="1000" dirty="0" err="1" smtClean="0"/>
              <a:t>agreed</a:t>
            </a:r>
            <a:r>
              <a:rPr lang="cs-CZ" altLang="en-US" sz="1000" dirty="0" smtClean="0"/>
              <a:t> by MB; </a:t>
            </a:r>
            <a:r>
              <a:rPr lang="cs-CZ" altLang="en-US" sz="1000" dirty="0" err="1" smtClean="0"/>
              <a:t>consortia</a:t>
            </a:r>
            <a:r>
              <a:rPr lang="cs-CZ" altLang="en-US" sz="1000" dirty="0" smtClean="0"/>
              <a:t> (leader and </a:t>
            </a:r>
            <a:r>
              <a:rPr lang="cs-CZ" altLang="en-US" sz="1000" dirty="0" err="1" smtClean="0"/>
              <a:t>partners</a:t>
            </a:r>
            <a:r>
              <a:rPr lang="cs-CZ" altLang="en-US" sz="1000" dirty="0" smtClean="0"/>
              <a:t>) make a </a:t>
            </a:r>
            <a:r>
              <a:rPr lang="cs-CZ" altLang="en-US" sz="1000" dirty="0" err="1" smtClean="0"/>
              <a:t>bid</a:t>
            </a:r>
            <a:endParaRPr lang="cs-CZ" altLang="en-US" sz="1000" dirty="0" smtClean="0"/>
          </a:p>
          <a:p>
            <a:pPr eaLnBrk="1" hangingPunct="1">
              <a:lnSpc>
                <a:spcPct val="90000"/>
              </a:lnSpc>
              <a:spcBef>
                <a:spcPct val="0"/>
              </a:spcBef>
            </a:pPr>
            <a:r>
              <a:rPr lang="cs-CZ" altLang="en-US" sz="1000" dirty="0" err="1" smtClean="0"/>
              <a:t>e.g</a:t>
            </a:r>
            <a:r>
              <a:rPr lang="cs-CZ" altLang="en-US" sz="1000" dirty="0" smtClean="0"/>
              <a:t>. ACM - </a:t>
            </a:r>
            <a:r>
              <a:rPr lang="en-GB" altLang="en-US" sz="1000" dirty="0" smtClean="0"/>
              <a:t>Air and climate change mitigation</a:t>
            </a:r>
            <a:endParaRPr lang="cs-CZ" altLang="en-US" sz="1000" dirty="0" smtClean="0"/>
          </a:p>
          <a:p>
            <a:pPr defTabSz="947684" fontAlgn="base">
              <a:lnSpc>
                <a:spcPct val="90000"/>
              </a:lnSpc>
              <a:spcBef>
                <a:spcPct val="0"/>
              </a:spcBef>
              <a:spcAft>
                <a:spcPct val="0"/>
              </a:spcAft>
              <a:defRPr/>
            </a:pPr>
            <a:endParaRPr lang="cs-CZ" altLang="en-US" sz="1000" dirty="0" smtClean="0">
              <a:latin typeface="Calibri" pitchFamily="34" charset="0"/>
              <a:cs typeface="Arial" charset="0"/>
            </a:endParaRPr>
          </a:p>
          <a:p>
            <a:pPr defTabSz="947684" fontAlgn="base">
              <a:lnSpc>
                <a:spcPct val="90000"/>
              </a:lnSpc>
              <a:spcBef>
                <a:spcPct val="0"/>
              </a:spcBef>
              <a:spcAft>
                <a:spcPct val="0"/>
              </a:spcAft>
              <a:defRPr/>
            </a:pPr>
            <a:r>
              <a:rPr lang="en-US" altLang="en-US" sz="1000" dirty="0" smtClean="0">
                <a:latin typeface="Calibri" pitchFamily="34" charset="0"/>
                <a:cs typeface="Arial" charset="0"/>
              </a:rPr>
              <a:t>Data</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provision</a:t>
            </a:r>
            <a:r>
              <a:rPr lang="cs-CZ" altLang="en-US" sz="1000" dirty="0" smtClean="0">
                <a:latin typeface="Calibri" pitchFamily="34" charset="0"/>
                <a:cs typeface="Arial" charset="0"/>
              </a:rPr>
              <a:t> of data; </a:t>
            </a:r>
            <a:r>
              <a:rPr lang="cs-CZ" altLang="en-US" sz="1000" dirty="0" err="1" smtClean="0">
                <a:latin typeface="Calibri" pitchFamily="34" charset="0"/>
                <a:cs typeface="Arial" charset="0"/>
              </a:rPr>
              <a:t>collect</a:t>
            </a:r>
            <a:r>
              <a:rPr lang="cs-CZ" altLang="en-US" sz="1000" dirty="0" smtClean="0">
                <a:latin typeface="Calibri" pitchFamily="34" charset="0"/>
                <a:cs typeface="Arial" charset="0"/>
              </a:rPr>
              <a:t> data </a:t>
            </a:r>
            <a:r>
              <a:rPr lang="nl-BE" altLang="en-US" sz="1000" dirty="0" smtClean="0">
                <a:latin typeface="Calibri" pitchFamily="34" charset="0"/>
                <a:cs typeface="Arial" charset="0"/>
              </a:rPr>
              <a:t>(example: </a:t>
            </a:r>
            <a:r>
              <a:rPr lang="cs-CZ" altLang="en-US" sz="1000" dirty="0" smtClean="0">
                <a:latin typeface="Calibri" pitchFamily="34" charset="0"/>
                <a:cs typeface="Arial" charset="0"/>
              </a:rPr>
              <a:t>PDF)</a:t>
            </a:r>
          </a:p>
          <a:p>
            <a:pPr defTabSz="947684" fontAlgn="base">
              <a:lnSpc>
                <a:spcPct val="90000"/>
              </a:lnSpc>
              <a:spcBef>
                <a:spcPct val="0"/>
              </a:spcBef>
              <a:spcAft>
                <a:spcPct val="0"/>
              </a:spcAft>
              <a:defRPr/>
            </a:pPr>
            <a:r>
              <a:rPr lang="cs-CZ" altLang="en-US" sz="1000" dirty="0" smtClean="0">
                <a:latin typeface="Calibri" pitchFamily="34" charset="0"/>
                <a:cs typeface="Arial" charset="0"/>
              </a:rPr>
              <a:t>I</a:t>
            </a:r>
            <a:r>
              <a:rPr lang="en-US" altLang="en-US" sz="1000" dirty="0" err="1" smtClean="0">
                <a:latin typeface="Calibri" pitchFamily="34" charset="0"/>
                <a:cs typeface="Arial" charset="0"/>
              </a:rPr>
              <a:t>ndicators</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calculate</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or</a:t>
            </a:r>
            <a:r>
              <a:rPr lang="cs-CZ" altLang="en-US" sz="1000" dirty="0" smtClean="0">
                <a:latin typeface="Calibri" pitchFamily="34" charset="0"/>
                <a:cs typeface="Arial" charset="0"/>
              </a:rPr>
              <a:t> </a:t>
            </a:r>
            <a:r>
              <a:rPr lang="nl-BE" altLang="en-US" sz="1000" dirty="0" smtClean="0">
                <a:latin typeface="Calibri" pitchFamily="34" charset="0"/>
                <a:cs typeface="Arial" charset="0"/>
              </a:rPr>
              <a:t>develop/</a:t>
            </a:r>
            <a:r>
              <a:rPr lang="cs-CZ" altLang="en-US" sz="1000" dirty="0" err="1" smtClean="0">
                <a:latin typeface="Calibri" pitchFamily="34" charset="0"/>
                <a:cs typeface="Arial" charset="0"/>
              </a:rPr>
              <a:t>propose</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indicators</a:t>
            </a:r>
            <a:endParaRPr lang="cs-CZ" altLang="en-US" sz="1000" dirty="0" smtClean="0">
              <a:latin typeface="Calibri" pitchFamily="34" charset="0"/>
              <a:cs typeface="Arial" charset="0"/>
            </a:endParaRPr>
          </a:p>
          <a:p>
            <a:pPr defTabSz="947684" fontAlgn="base">
              <a:lnSpc>
                <a:spcPct val="90000"/>
              </a:lnSpc>
              <a:spcBef>
                <a:spcPct val="0"/>
              </a:spcBef>
              <a:spcAft>
                <a:spcPct val="0"/>
              </a:spcAft>
              <a:defRPr/>
            </a:pPr>
            <a:r>
              <a:rPr lang="cs-CZ" altLang="en-US" sz="1000" dirty="0" smtClean="0">
                <a:latin typeface="Calibri" pitchFamily="34" charset="0"/>
                <a:cs typeface="Arial" charset="0"/>
              </a:rPr>
              <a:t>R</a:t>
            </a:r>
            <a:r>
              <a:rPr lang="en-US" altLang="en-US" sz="1000" dirty="0" err="1" smtClean="0">
                <a:latin typeface="Calibri" pitchFamily="34" charset="0"/>
                <a:cs typeface="Arial" charset="0"/>
              </a:rPr>
              <a:t>eports</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deliver</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reports</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collaborate</a:t>
            </a:r>
            <a:r>
              <a:rPr lang="cs-CZ" altLang="en-US" sz="1000" dirty="0" smtClean="0">
                <a:latin typeface="Calibri" pitchFamily="34" charset="0"/>
                <a:cs typeface="Arial" charset="0"/>
              </a:rPr>
              <a:t> </a:t>
            </a:r>
            <a:r>
              <a:rPr lang="nl-BE" altLang="en-US" sz="1000" dirty="0" smtClean="0">
                <a:latin typeface="Calibri" pitchFamily="34" charset="0"/>
                <a:cs typeface="Arial" charset="0"/>
              </a:rPr>
              <a:t>with EEA </a:t>
            </a:r>
            <a:r>
              <a:rPr lang="cs-CZ" altLang="en-US" sz="1000" dirty="0" smtClean="0">
                <a:latin typeface="Calibri" pitchFamily="34" charset="0"/>
                <a:cs typeface="Arial" charset="0"/>
              </a:rPr>
              <a:t>on </a:t>
            </a:r>
            <a:r>
              <a:rPr lang="cs-CZ" altLang="en-US" sz="1000" dirty="0" err="1" smtClean="0">
                <a:latin typeface="Calibri" pitchFamily="34" charset="0"/>
                <a:cs typeface="Arial" charset="0"/>
              </a:rPr>
              <a:t>reports</a:t>
            </a:r>
            <a:endParaRPr lang="cs-CZ" altLang="en-US" sz="1000" dirty="0" smtClean="0">
              <a:latin typeface="Calibri" pitchFamily="34" charset="0"/>
              <a:cs typeface="Arial" charset="0"/>
            </a:endParaRPr>
          </a:p>
          <a:p>
            <a:pPr defTabSz="947684" fontAlgn="base">
              <a:lnSpc>
                <a:spcPct val="90000"/>
              </a:lnSpc>
              <a:spcBef>
                <a:spcPct val="0"/>
              </a:spcBef>
              <a:spcAft>
                <a:spcPct val="0"/>
              </a:spcAft>
              <a:defRPr/>
            </a:pPr>
            <a:r>
              <a:rPr lang="cs-CZ" altLang="en-US" sz="1000" dirty="0" smtClean="0">
                <a:latin typeface="Calibri" pitchFamily="34" charset="0"/>
                <a:cs typeface="Arial" charset="0"/>
              </a:rPr>
              <a:t>M</a:t>
            </a:r>
            <a:r>
              <a:rPr lang="en-US" altLang="en-US" sz="1000" dirty="0" err="1" smtClean="0">
                <a:latin typeface="Calibri" pitchFamily="34" charset="0"/>
                <a:cs typeface="Arial" charset="0"/>
              </a:rPr>
              <a:t>eetings</a:t>
            </a:r>
            <a:r>
              <a:rPr lang="cs-CZ" altLang="en-US" sz="1000" dirty="0" smtClean="0">
                <a:latin typeface="Calibri" pitchFamily="34" charset="0"/>
                <a:cs typeface="Arial" charset="0"/>
              </a:rPr>
              <a:t>: co-</a:t>
            </a:r>
            <a:r>
              <a:rPr lang="cs-CZ" altLang="en-US" sz="1000" dirty="0" err="1" smtClean="0">
                <a:latin typeface="Calibri" pitchFamily="34" charset="0"/>
                <a:cs typeface="Arial" charset="0"/>
              </a:rPr>
              <a:t>organise</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meetings</a:t>
            </a:r>
            <a:endParaRPr lang="cs-CZ" altLang="en-US" sz="1000" dirty="0" smtClean="0">
              <a:latin typeface="Calibri" pitchFamily="34" charset="0"/>
              <a:cs typeface="Arial" charset="0"/>
            </a:endParaRPr>
          </a:p>
          <a:p>
            <a:pPr defTabSz="947684" fontAlgn="base">
              <a:lnSpc>
                <a:spcPct val="90000"/>
              </a:lnSpc>
              <a:spcBef>
                <a:spcPct val="0"/>
              </a:spcBef>
              <a:spcAft>
                <a:spcPct val="0"/>
              </a:spcAft>
              <a:defRPr/>
            </a:pPr>
            <a:r>
              <a:rPr lang="cs-CZ" altLang="en-US" sz="1000" dirty="0" smtClean="0">
                <a:latin typeface="Calibri" pitchFamily="34" charset="0"/>
                <a:cs typeface="Arial" charset="0"/>
              </a:rPr>
              <a:t>Se</a:t>
            </a:r>
            <a:r>
              <a:rPr lang="en-US" altLang="en-US" sz="1000" dirty="0" err="1" smtClean="0">
                <a:latin typeface="Calibri" pitchFamily="34" charset="0"/>
                <a:cs typeface="Arial" charset="0"/>
              </a:rPr>
              <a:t>rvices</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deliver</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services</a:t>
            </a:r>
            <a:r>
              <a:rPr lang="cs-CZ" altLang="en-US" sz="1000" dirty="0" smtClean="0">
                <a:latin typeface="Calibri" pitchFamily="34" charset="0"/>
                <a:cs typeface="Arial" charset="0"/>
              </a:rPr>
              <a:t>; </a:t>
            </a:r>
            <a:r>
              <a:rPr lang="nl-BE" altLang="en-US" sz="1000" dirty="0" smtClean="0">
                <a:latin typeface="Calibri" pitchFamily="34" charset="0"/>
                <a:cs typeface="Arial" charset="0"/>
              </a:rPr>
              <a:t>collaborate with EEA to </a:t>
            </a:r>
            <a:r>
              <a:rPr lang="cs-CZ" altLang="en-US" sz="1000" dirty="0" err="1" smtClean="0">
                <a:latin typeface="Calibri" pitchFamily="34" charset="0"/>
                <a:cs typeface="Arial" charset="0"/>
              </a:rPr>
              <a:t>develop</a:t>
            </a:r>
            <a:r>
              <a:rPr lang="cs-CZ" altLang="en-US" sz="1000" dirty="0" smtClean="0">
                <a:latin typeface="Calibri" pitchFamily="34" charset="0"/>
                <a:cs typeface="Arial" charset="0"/>
              </a:rPr>
              <a:t> Services </a:t>
            </a:r>
            <a:r>
              <a:rPr lang="cs-CZ" altLang="en-US" sz="1000" dirty="0" err="1" smtClean="0">
                <a:latin typeface="Calibri" pitchFamily="34" charset="0"/>
                <a:cs typeface="Arial" charset="0"/>
              </a:rPr>
              <a:t>e.g</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Application</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tool</a:t>
            </a:r>
            <a:r>
              <a:rPr lang="cs-CZ" altLang="en-US" sz="1000" dirty="0" smtClean="0">
                <a:latin typeface="Calibri" pitchFamily="34" charset="0"/>
                <a:cs typeface="Arial" charset="0"/>
              </a:rPr>
              <a:t> for web</a:t>
            </a:r>
          </a:p>
          <a:p>
            <a:pPr defTabSz="947684" fontAlgn="base">
              <a:lnSpc>
                <a:spcPct val="90000"/>
              </a:lnSpc>
              <a:spcBef>
                <a:spcPct val="0"/>
              </a:spcBef>
              <a:spcAft>
                <a:spcPct val="0"/>
              </a:spcAft>
              <a:defRPr/>
            </a:pPr>
            <a:r>
              <a:rPr lang="cs-CZ" altLang="en-US" sz="1000" dirty="0" smtClean="0">
                <a:latin typeface="Calibri" pitchFamily="34" charset="0"/>
                <a:cs typeface="Arial" charset="0"/>
              </a:rPr>
              <a:t>P</a:t>
            </a:r>
            <a:r>
              <a:rPr lang="en-US" altLang="en-US" sz="1000" dirty="0" err="1" smtClean="0">
                <a:latin typeface="Calibri" pitchFamily="34" charset="0"/>
                <a:cs typeface="Arial" charset="0"/>
              </a:rPr>
              <a:t>olicy</a:t>
            </a:r>
            <a:r>
              <a:rPr lang="en-US" altLang="en-US" sz="1000" dirty="0" smtClean="0">
                <a:latin typeface="Calibri" pitchFamily="34" charset="0"/>
                <a:cs typeface="Arial" charset="0"/>
              </a:rPr>
              <a:t> evaluation</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policy</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evaluation</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is</a:t>
            </a:r>
            <a:r>
              <a:rPr lang="cs-CZ" altLang="en-US" sz="1000" dirty="0" smtClean="0">
                <a:latin typeface="Calibri" pitchFamily="34" charset="0"/>
                <a:cs typeface="Arial" charset="0"/>
              </a:rPr>
              <a:t> </a:t>
            </a:r>
            <a:r>
              <a:rPr lang="cs-CZ" altLang="en-US" sz="1000" dirty="0" err="1" smtClean="0">
                <a:latin typeface="Calibri" pitchFamily="34" charset="0"/>
                <a:cs typeface="Arial" charset="0"/>
              </a:rPr>
              <a:t>becoming</a:t>
            </a:r>
            <a:r>
              <a:rPr lang="cs-CZ" altLang="en-US" sz="1000" dirty="0" smtClean="0">
                <a:latin typeface="Calibri" pitchFamily="34" charset="0"/>
                <a:cs typeface="Arial" charset="0"/>
              </a:rPr>
              <a:t> </a:t>
            </a:r>
            <a:r>
              <a:rPr lang="nl-BE" altLang="en-US" sz="1000" dirty="0" smtClean="0">
                <a:latin typeface="Calibri" pitchFamily="34" charset="0"/>
                <a:cs typeface="Arial" charset="0"/>
              </a:rPr>
              <a:t>more important </a:t>
            </a:r>
            <a:r>
              <a:rPr lang="cs-CZ" altLang="en-US" sz="1000" dirty="0" smtClean="0">
                <a:latin typeface="Calibri" pitchFamily="34" charset="0"/>
                <a:cs typeface="Arial" charset="0"/>
              </a:rPr>
              <a:t>part of the ETC </a:t>
            </a:r>
            <a:r>
              <a:rPr lang="cs-CZ" altLang="en-US" sz="1000" dirty="0" err="1" smtClean="0">
                <a:latin typeface="Calibri" pitchFamily="34" charset="0"/>
                <a:cs typeface="Arial" charset="0"/>
              </a:rPr>
              <a:t>tasks</a:t>
            </a:r>
            <a:endParaRPr lang="cs-CZ" altLang="en-US" sz="1000" dirty="0" smtClean="0">
              <a:latin typeface="Calibri" pitchFamily="34" charset="0"/>
              <a:cs typeface="Arial" charset="0"/>
            </a:endParaRPr>
          </a:p>
          <a:p>
            <a:pPr eaLnBrk="1" hangingPunct="1">
              <a:lnSpc>
                <a:spcPct val="90000"/>
              </a:lnSpc>
              <a:spcBef>
                <a:spcPct val="0"/>
              </a:spcBef>
            </a:pPr>
            <a:r>
              <a:rPr lang="cs-CZ" altLang="en-US" sz="1000" dirty="0" smtClean="0">
                <a:latin typeface="Calibri" pitchFamily="34" charset="0"/>
                <a:cs typeface="Arial" charset="0"/>
              </a:rPr>
              <a:t>RIVM – The </a:t>
            </a:r>
            <a:r>
              <a:rPr lang="cs-CZ" altLang="en-US" sz="1000" dirty="0" err="1" smtClean="0">
                <a:latin typeface="Calibri" pitchFamily="34" charset="0"/>
                <a:cs typeface="Arial" charset="0"/>
              </a:rPr>
              <a:t>Netherlands</a:t>
            </a:r>
            <a:r>
              <a:rPr lang="cs-CZ" altLang="en-US" sz="1000" dirty="0" smtClean="0">
                <a:latin typeface="Calibri" pitchFamily="34" charset="0"/>
                <a:cs typeface="Arial" charset="0"/>
              </a:rPr>
              <a:t> institute for Public </a:t>
            </a:r>
            <a:r>
              <a:rPr lang="cs-CZ" altLang="en-US" sz="1000" dirty="0" err="1" smtClean="0">
                <a:latin typeface="Calibri" pitchFamily="34" charset="0"/>
                <a:cs typeface="Arial" charset="0"/>
              </a:rPr>
              <a:t>health</a:t>
            </a:r>
            <a:r>
              <a:rPr lang="cs-CZ" altLang="en-US" sz="1000" dirty="0" smtClean="0">
                <a:latin typeface="Calibri" pitchFamily="34" charset="0"/>
                <a:cs typeface="Arial" charset="0"/>
              </a:rPr>
              <a:t> and the Environment (leader of AET/ACM </a:t>
            </a:r>
            <a:r>
              <a:rPr lang="cs-CZ" altLang="en-US" sz="1000" dirty="0" err="1" smtClean="0">
                <a:latin typeface="Calibri" pitchFamily="34" charset="0"/>
                <a:cs typeface="Arial" charset="0"/>
              </a:rPr>
              <a:t>consortium</a:t>
            </a:r>
            <a:r>
              <a:rPr lang="cs-CZ" altLang="en-US" sz="1000" dirty="0" smtClean="0">
                <a:latin typeface="Calibri" pitchFamily="34" charset="0"/>
                <a:cs typeface="Arial" charset="0"/>
              </a:rPr>
              <a:t> – Paul R.)</a:t>
            </a:r>
            <a:endParaRPr lang="en-GB" altLang="en-US" sz="1000" dirty="0" smtClean="0"/>
          </a:p>
        </p:txBody>
      </p:sp>
    </p:spTree>
    <p:extLst>
      <p:ext uri="{BB962C8B-B14F-4D97-AF65-F5344CB8AC3E}">
        <p14:creationId xmlns="" xmlns:p14="http://schemas.microsoft.com/office/powerpoint/2010/main" val="32131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7E22675A-8717-46F2-A7D1-FE2CF8A44C90}" type="slidenum">
              <a:rPr lang="en-GB" altLang="en-US" sz="1200"/>
              <a:pPr algn="r"/>
              <a:t>9</a:t>
            </a:fld>
            <a:endParaRPr lang="en-GB" altLang="en-US" sz="1200" dirty="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en-US" altLang="en-US" sz="1000" dirty="0" smtClean="0">
                <a:latin typeface="Calibri" pitchFamily="34" charset="0"/>
              </a:rPr>
              <a:t>Working methods</a:t>
            </a:r>
            <a:r>
              <a:rPr lang="cs-CZ" altLang="en-US" sz="1000" dirty="0" smtClean="0">
                <a:latin typeface="Calibri" pitchFamily="34" charset="0"/>
              </a:rPr>
              <a:t> </a:t>
            </a:r>
            <a:r>
              <a:rPr lang="cs-CZ" altLang="en-US" sz="1000" dirty="0" err="1" smtClean="0">
                <a:latin typeface="Calibri" pitchFamily="34" charset="0"/>
              </a:rPr>
              <a:t>reflect</a:t>
            </a:r>
            <a:r>
              <a:rPr lang="cs-CZ" altLang="en-US" sz="1000" dirty="0" smtClean="0">
                <a:latin typeface="Calibri" pitchFamily="34" charset="0"/>
              </a:rPr>
              <a:t> diverse </a:t>
            </a:r>
            <a:r>
              <a:rPr lang="cs-CZ" altLang="en-US" sz="1000" dirty="0" err="1" smtClean="0">
                <a:latin typeface="Calibri" pitchFamily="34" charset="0"/>
              </a:rPr>
              <a:t>nature</a:t>
            </a:r>
            <a:r>
              <a:rPr lang="cs-CZ" altLang="en-US" sz="1000" dirty="0" smtClean="0">
                <a:latin typeface="Calibri" pitchFamily="34" charset="0"/>
              </a:rPr>
              <a:t> of </a:t>
            </a:r>
            <a:r>
              <a:rPr lang="cs-CZ" altLang="en-US" sz="1000" dirty="0" err="1" smtClean="0">
                <a:latin typeface="Calibri" pitchFamily="34" charset="0"/>
              </a:rPr>
              <a:t>teh</a:t>
            </a:r>
            <a:r>
              <a:rPr lang="cs-CZ" altLang="en-US" sz="1000" dirty="0" smtClean="0">
                <a:latin typeface="Calibri" pitchFamily="34" charset="0"/>
              </a:rPr>
              <a:t> </a:t>
            </a:r>
            <a:r>
              <a:rPr lang="cs-CZ" altLang="en-US" sz="1000" dirty="0" err="1" smtClean="0">
                <a:latin typeface="Calibri" pitchFamily="34" charset="0"/>
              </a:rPr>
              <a:t>national</a:t>
            </a:r>
            <a:r>
              <a:rPr lang="cs-CZ" altLang="en-US" sz="1000" dirty="0" smtClean="0">
                <a:latin typeface="Calibri" pitchFamily="34" charset="0"/>
              </a:rPr>
              <a:t> Environment </a:t>
            </a:r>
            <a:r>
              <a:rPr lang="cs-CZ" altLang="en-US" sz="1000" dirty="0" err="1" smtClean="0">
                <a:latin typeface="Calibri" pitchFamily="34" charset="0"/>
              </a:rPr>
              <a:t>systems</a:t>
            </a:r>
            <a:r>
              <a:rPr lang="cs-CZ" altLang="en-US" sz="1000" dirty="0" smtClean="0">
                <a:latin typeface="Calibri" pitchFamily="34" charset="0"/>
              </a:rPr>
              <a:t>; </a:t>
            </a:r>
            <a:r>
              <a:rPr lang="cs-CZ" altLang="en-US" sz="1000" dirty="0" err="1" smtClean="0">
                <a:latin typeface="Calibri" pitchFamily="34" charset="0"/>
              </a:rPr>
              <a:t>agencies</a:t>
            </a:r>
            <a:r>
              <a:rPr lang="cs-CZ" altLang="en-US" sz="1000" dirty="0" smtClean="0">
                <a:latin typeface="Calibri" pitchFamily="34" charset="0"/>
              </a:rPr>
              <a:t> x </a:t>
            </a:r>
            <a:r>
              <a:rPr lang="cs-CZ" altLang="en-US" sz="1000" dirty="0" err="1" smtClean="0">
                <a:latin typeface="Calibri" pitchFamily="34" charset="0"/>
              </a:rPr>
              <a:t>ministries</a:t>
            </a:r>
            <a:r>
              <a:rPr lang="cs-CZ" altLang="en-US" sz="1000" dirty="0" smtClean="0">
                <a:latin typeface="Calibri" pitchFamily="34" charset="0"/>
              </a:rPr>
              <a:t>; </a:t>
            </a:r>
            <a:r>
              <a:rPr lang="cs-CZ" altLang="en-US" sz="1000" dirty="0" err="1" smtClean="0">
                <a:latin typeface="Calibri" pitchFamily="34" charset="0"/>
              </a:rPr>
              <a:t>centralised</a:t>
            </a:r>
            <a:r>
              <a:rPr lang="cs-CZ" altLang="en-US" sz="1000" dirty="0" smtClean="0">
                <a:latin typeface="Calibri" pitchFamily="34" charset="0"/>
              </a:rPr>
              <a:t> </a:t>
            </a:r>
            <a:r>
              <a:rPr lang="cs-CZ" altLang="en-US" sz="1000" dirty="0" err="1" smtClean="0">
                <a:latin typeface="Calibri" pitchFamily="34" charset="0"/>
              </a:rPr>
              <a:t>administration</a:t>
            </a:r>
            <a:r>
              <a:rPr lang="cs-CZ" altLang="en-US" sz="1000" dirty="0" smtClean="0">
                <a:latin typeface="Calibri" pitchFamily="34" charset="0"/>
              </a:rPr>
              <a:t> x </a:t>
            </a:r>
            <a:r>
              <a:rPr lang="cs-CZ" altLang="en-US" sz="1000" dirty="0" err="1" smtClean="0">
                <a:latin typeface="Calibri" pitchFamily="34" charset="0"/>
              </a:rPr>
              <a:t>decentralised</a:t>
            </a:r>
            <a:r>
              <a:rPr lang="cs-CZ" altLang="en-US" sz="1000" dirty="0" smtClean="0">
                <a:latin typeface="Calibri" pitchFamily="34" charset="0"/>
              </a:rPr>
              <a:t> </a:t>
            </a:r>
            <a:r>
              <a:rPr lang="cs-CZ" altLang="en-US" sz="1000" dirty="0" err="1" smtClean="0">
                <a:latin typeface="Calibri" pitchFamily="34" charset="0"/>
              </a:rPr>
              <a:t>administration</a:t>
            </a:r>
            <a:r>
              <a:rPr lang="cs-CZ" altLang="en-US" sz="1000" dirty="0" smtClean="0">
                <a:latin typeface="Calibri" pitchFamily="34" charset="0"/>
              </a:rPr>
              <a:t> (</a:t>
            </a:r>
            <a:r>
              <a:rPr lang="cs-CZ" altLang="en-US" sz="1000" dirty="0" err="1" smtClean="0">
                <a:latin typeface="Calibri" pitchFamily="34" charset="0"/>
              </a:rPr>
              <a:t>e.g</a:t>
            </a:r>
            <a:r>
              <a:rPr lang="cs-CZ" altLang="en-US" sz="1000" dirty="0" smtClean="0">
                <a:latin typeface="Calibri" pitchFamily="34" charset="0"/>
              </a:rPr>
              <a:t>. </a:t>
            </a:r>
            <a:r>
              <a:rPr lang="cs-CZ" altLang="en-US" sz="1000" dirty="0" err="1" smtClean="0">
                <a:latin typeface="Calibri" pitchFamily="34" charset="0"/>
              </a:rPr>
              <a:t>Federal</a:t>
            </a:r>
            <a:r>
              <a:rPr lang="cs-CZ" altLang="en-US" sz="1000" dirty="0" smtClean="0">
                <a:latin typeface="Calibri" pitchFamily="34" charset="0"/>
              </a:rPr>
              <a:t> </a:t>
            </a:r>
            <a:r>
              <a:rPr lang="cs-CZ" altLang="en-US" sz="1000" dirty="0" err="1" smtClean="0">
                <a:latin typeface="Calibri" pitchFamily="34" charset="0"/>
              </a:rPr>
              <a:t>states</a:t>
            </a:r>
            <a:r>
              <a:rPr lang="cs-CZ" altLang="en-US" sz="1000" dirty="0" smtClean="0">
                <a:latin typeface="Calibri" pitchFamily="34" charset="0"/>
              </a:rPr>
              <a:t>)</a:t>
            </a:r>
          </a:p>
          <a:p>
            <a:pPr marL="236921" indent="-236921">
              <a:lnSpc>
                <a:spcPct val="90000"/>
              </a:lnSpc>
              <a:spcBef>
                <a:spcPct val="0"/>
              </a:spcBef>
              <a:buAutoNum type="alphaLcParenR"/>
            </a:pPr>
            <a:r>
              <a:rPr lang="cs-CZ" altLang="en-US" sz="1000" dirty="0" err="1" smtClean="0">
                <a:latin typeface="Calibri" pitchFamily="34" charset="0"/>
              </a:rPr>
              <a:t>Simple</a:t>
            </a:r>
            <a:r>
              <a:rPr lang="cs-CZ" altLang="en-US" sz="1000" dirty="0" smtClean="0">
                <a:latin typeface="Calibri" pitchFamily="34" charset="0"/>
              </a:rPr>
              <a:t> </a:t>
            </a:r>
            <a:r>
              <a:rPr lang="cs-CZ" altLang="en-US" sz="1000" dirty="0" err="1" smtClean="0">
                <a:latin typeface="Calibri" pitchFamily="34" charset="0"/>
              </a:rPr>
              <a:t>structure</a:t>
            </a:r>
            <a:r>
              <a:rPr lang="cs-CZ" altLang="en-US" sz="1000" dirty="0" smtClean="0">
                <a:latin typeface="Calibri" pitchFamily="34" charset="0"/>
              </a:rPr>
              <a:t>: CZ, SK</a:t>
            </a:r>
          </a:p>
          <a:p>
            <a:pPr marL="236921" indent="-236921">
              <a:lnSpc>
                <a:spcPct val="90000"/>
              </a:lnSpc>
              <a:spcBef>
                <a:spcPct val="0"/>
              </a:spcBef>
              <a:buAutoNum type="alphaLcParenR"/>
            </a:pPr>
            <a:r>
              <a:rPr lang="cs-CZ" altLang="en-US" sz="1000" dirty="0" err="1" smtClean="0">
                <a:latin typeface="Calibri" pitchFamily="34" charset="0"/>
              </a:rPr>
              <a:t>Complex</a:t>
            </a:r>
            <a:r>
              <a:rPr lang="cs-CZ" altLang="en-US" sz="1000" dirty="0" smtClean="0">
                <a:latin typeface="Calibri" pitchFamily="34" charset="0"/>
              </a:rPr>
              <a:t> </a:t>
            </a:r>
            <a:r>
              <a:rPr lang="cs-CZ" altLang="en-US" sz="1000" dirty="0" err="1" smtClean="0">
                <a:latin typeface="Calibri" pitchFamily="34" charset="0"/>
              </a:rPr>
              <a:t>structure</a:t>
            </a:r>
            <a:r>
              <a:rPr lang="cs-CZ" altLang="en-US" sz="1000" dirty="0" smtClean="0">
                <a:latin typeface="Calibri" pitchFamily="34" charset="0"/>
              </a:rPr>
              <a:t>: BE, DE, UK</a:t>
            </a:r>
            <a:endParaRPr lang="en-GB" altLang="en-US" sz="1000" dirty="0" smtClean="0"/>
          </a:p>
        </p:txBody>
      </p:sp>
    </p:spTree>
    <p:extLst>
      <p:ext uri="{BB962C8B-B14F-4D97-AF65-F5344CB8AC3E}">
        <p14:creationId xmlns="" xmlns:p14="http://schemas.microsoft.com/office/powerpoint/2010/main" val="356005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7CCA85D1-A3C5-46D7-B0F4-36A6099A4E4D}" type="slidenum">
              <a:rPr lang="en-GB" altLang="en-US" sz="1200"/>
              <a:pPr algn="r"/>
              <a:t>10</a:t>
            </a:fld>
            <a:endParaRPr lang="en-GB" altLang="en-US" sz="1200" dirty="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r>
              <a:rPr lang="cs-CZ" altLang="en-US" sz="1000" dirty="0" err="1" smtClean="0"/>
              <a:t>NRCs</a:t>
            </a:r>
            <a:r>
              <a:rPr lang="cs-CZ" altLang="en-US" sz="1000" dirty="0" smtClean="0"/>
              <a:t> </a:t>
            </a:r>
            <a:r>
              <a:rPr lang="cs-CZ" altLang="en-US" sz="1000" dirty="0" err="1" smtClean="0"/>
              <a:t>were</a:t>
            </a:r>
            <a:r>
              <a:rPr lang="cs-CZ" altLang="en-US" sz="1000" dirty="0" smtClean="0"/>
              <a:t> </a:t>
            </a:r>
            <a:r>
              <a:rPr lang="cs-CZ" altLang="en-US" sz="1000" dirty="0" err="1" smtClean="0"/>
              <a:t>suggested</a:t>
            </a:r>
            <a:r>
              <a:rPr lang="cs-CZ" altLang="en-US" sz="1000" dirty="0" smtClean="0"/>
              <a:t> to </a:t>
            </a:r>
            <a:r>
              <a:rPr lang="cs-CZ" altLang="en-US" sz="1000" dirty="0" err="1" smtClean="0"/>
              <a:t>be</a:t>
            </a:r>
            <a:r>
              <a:rPr lang="cs-CZ" altLang="en-US" sz="1000" dirty="0" smtClean="0"/>
              <a:t> </a:t>
            </a:r>
            <a:r>
              <a:rPr lang="cs-CZ" altLang="en-US" sz="1000" dirty="0" err="1" smtClean="0"/>
              <a:t>established</a:t>
            </a:r>
            <a:r>
              <a:rPr lang="cs-CZ" altLang="en-US" sz="1000" dirty="0" smtClean="0"/>
              <a:t> by MB; </a:t>
            </a:r>
            <a:r>
              <a:rPr lang="cs-CZ" altLang="en-US" sz="1000" dirty="0" err="1" smtClean="0"/>
              <a:t>they</a:t>
            </a:r>
            <a:r>
              <a:rPr lang="cs-CZ" altLang="en-US" sz="1000" dirty="0" smtClean="0"/>
              <a:t> are not </a:t>
            </a:r>
            <a:r>
              <a:rPr lang="cs-CZ" altLang="en-US" sz="1000" dirty="0" err="1" smtClean="0"/>
              <a:t>mentioned</a:t>
            </a:r>
            <a:r>
              <a:rPr lang="cs-CZ" altLang="en-US" sz="1000" dirty="0" smtClean="0"/>
              <a:t> </a:t>
            </a:r>
            <a:r>
              <a:rPr lang="cs-CZ" altLang="en-US" sz="1000" dirty="0" err="1" smtClean="0"/>
              <a:t>directly</a:t>
            </a:r>
            <a:r>
              <a:rPr lang="cs-CZ" altLang="en-US" sz="1000" dirty="0" smtClean="0"/>
              <a:t> in EEA </a:t>
            </a:r>
            <a:r>
              <a:rPr lang="cs-CZ" altLang="en-US" sz="1000" dirty="0" err="1" smtClean="0"/>
              <a:t>regulation</a:t>
            </a:r>
            <a:r>
              <a:rPr lang="cs-CZ" altLang="en-US" sz="1000" dirty="0" smtClean="0"/>
              <a:t> but </a:t>
            </a:r>
            <a:r>
              <a:rPr lang="cs-CZ" altLang="en-US" sz="1000" dirty="0" err="1" smtClean="0"/>
              <a:t>belong</a:t>
            </a:r>
            <a:r>
              <a:rPr lang="cs-CZ" altLang="en-US" sz="1000" dirty="0" smtClean="0"/>
              <a:t> to the </a:t>
            </a:r>
            <a:r>
              <a:rPr lang="cs-CZ" altLang="en-US" sz="1000" dirty="0" err="1" smtClean="0"/>
              <a:t>Article</a:t>
            </a:r>
            <a:r>
              <a:rPr lang="cs-CZ" altLang="en-US" sz="1000" dirty="0" smtClean="0"/>
              <a:t> 4</a:t>
            </a:r>
          </a:p>
          <a:p>
            <a:pPr eaLnBrk="1" hangingPunct="1">
              <a:lnSpc>
                <a:spcPct val="90000"/>
              </a:lnSpc>
              <a:spcBef>
                <a:spcPct val="0"/>
              </a:spcBef>
            </a:pPr>
            <a:r>
              <a:rPr lang="cs-CZ" altLang="en-US" sz="1000" dirty="0" smtClean="0">
                <a:latin typeface="Calibri" pitchFamily="34" charset="0"/>
              </a:rPr>
              <a:t>M</a:t>
            </a:r>
            <a:r>
              <a:rPr lang="en-US" altLang="en-US" sz="1000" dirty="0" err="1" smtClean="0">
                <a:latin typeface="Calibri" pitchFamily="34" charset="0"/>
              </a:rPr>
              <a:t>onitoring</a:t>
            </a:r>
            <a:r>
              <a:rPr lang="cs-CZ" altLang="en-US" sz="1000" dirty="0" smtClean="0">
                <a:latin typeface="Calibri" pitchFamily="34" charset="0"/>
              </a:rPr>
              <a:t>: NRC </a:t>
            </a:r>
            <a:r>
              <a:rPr lang="cs-CZ" altLang="en-US" sz="1000" dirty="0" err="1" smtClean="0">
                <a:latin typeface="Calibri" pitchFamily="34" charset="0"/>
              </a:rPr>
              <a:t>water</a:t>
            </a:r>
            <a:r>
              <a:rPr lang="cs-CZ" altLang="en-US" sz="1000" dirty="0" smtClean="0">
                <a:latin typeface="Calibri" pitchFamily="34" charset="0"/>
              </a:rPr>
              <a:t>, air </a:t>
            </a:r>
            <a:r>
              <a:rPr lang="cs-CZ" altLang="en-US" sz="1000" dirty="0" err="1" smtClean="0">
                <a:latin typeface="Calibri" pitchFamily="34" charset="0"/>
              </a:rPr>
              <a:t>quality</a:t>
            </a:r>
            <a:r>
              <a:rPr lang="cs-CZ" altLang="en-US" sz="1000" dirty="0" smtClean="0">
                <a:latin typeface="Calibri" pitchFamily="34" charset="0"/>
              </a:rPr>
              <a:t> (</a:t>
            </a:r>
            <a:r>
              <a:rPr lang="cs-CZ" altLang="en-US" sz="1000" dirty="0" err="1" smtClean="0">
                <a:latin typeface="Calibri" pitchFamily="34" charset="0"/>
              </a:rPr>
              <a:t>experts</a:t>
            </a:r>
            <a:r>
              <a:rPr lang="cs-CZ" altLang="en-US" sz="1000" dirty="0" smtClean="0">
                <a:latin typeface="Calibri" pitchFamily="34" charset="0"/>
              </a:rPr>
              <a:t> </a:t>
            </a:r>
            <a:r>
              <a:rPr lang="cs-CZ" altLang="en-US" sz="1000" dirty="0" err="1" smtClean="0">
                <a:latin typeface="Calibri" pitchFamily="34" charset="0"/>
              </a:rPr>
              <a:t>using</a:t>
            </a:r>
            <a:r>
              <a:rPr lang="cs-CZ" altLang="en-US" sz="1000" dirty="0" smtClean="0">
                <a:latin typeface="Calibri" pitchFamily="34" charset="0"/>
              </a:rPr>
              <a:t> </a:t>
            </a:r>
            <a:r>
              <a:rPr lang="cs-CZ" altLang="en-US" sz="1000" dirty="0" err="1" smtClean="0">
                <a:latin typeface="Calibri" pitchFamily="34" charset="0"/>
              </a:rPr>
              <a:t>technical</a:t>
            </a:r>
            <a:r>
              <a:rPr lang="cs-CZ" altLang="en-US" sz="1000" dirty="0" smtClean="0">
                <a:latin typeface="Calibri" pitchFamily="34" charset="0"/>
              </a:rPr>
              <a:t> </a:t>
            </a:r>
            <a:r>
              <a:rPr lang="cs-CZ" altLang="en-US" sz="1000" dirty="0" err="1" smtClean="0">
                <a:latin typeface="Calibri" pitchFamily="34" charset="0"/>
              </a:rPr>
              <a:t>infrastructure</a:t>
            </a:r>
            <a:r>
              <a:rPr lang="cs-CZ" altLang="en-US" sz="1000" dirty="0" smtClean="0">
                <a:latin typeface="Calibri" pitchFamily="34" charset="0"/>
              </a:rPr>
              <a:t> for </a:t>
            </a:r>
            <a:r>
              <a:rPr lang="cs-CZ" altLang="en-US" sz="1000" dirty="0" err="1" smtClean="0">
                <a:latin typeface="Calibri" pitchFamily="34" charset="0"/>
              </a:rPr>
              <a:t>working</a:t>
            </a:r>
            <a:r>
              <a:rPr lang="cs-CZ" altLang="en-US" sz="1000" dirty="0" smtClean="0">
                <a:latin typeface="Calibri" pitchFamily="34" charset="0"/>
              </a:rPr>
              <a:t> on </a:t>
            </a:r>
            <a:r>
              <a:rPr lang="cs-CZ" altLang="en-US" sz="1000" dirty="0" err="1" smtClean="0">
                <a:latin typeface="Calibri" pitchFamily="34" charset="0"/>
              </a:rPr>
              <a:t>measurements</a:t>
            </a:r>
            <a:r>
              <a:rPr lang="cs-CZ" altLang="en-US" sz="1000" dirty="0" smtClean="0">
                <a:latin typeface="Calibri" pitchFamily="34" charset="0"/>
              </a:rPr>
              <a:t>, </a:t>
            </a:r>
            <a:r>
              <a:rPr lang="cs-CZ" altLang="en-US" sz="1000" dirty="0" err="1" smtClean="0">
                <a:latin typeface="Calibri" pitchFamily="34" charset="0"/>
              </a:rPr>
              <a:t>e.g</a:t>
            </a:r>
            <a:r>
              <a:rPr lang="cs-CZ" altLang="en-US" sz="1000" dirty="0" smtClean="0">
                <a:latin typeface="Calibri" pitchFamily="34" charset="0"/>
              </a:rPr>
              <a:t>. </a:t>
            </a:r>
            <a:r>
              <a:rPr lang="cs-CZ" altLang="en-US" sz="1000" dirty="0" err="1" smtClean="0">
                <a:latin typeface="Calibri" pitchFamily="34" charset="0"/>
              </a:rPr>
              <a:t>Taking</a:t>
            </a:r>
            <a:r>
              <a:rPr lang="cs-CZ" altLang="en-US" sz="1000" dirty="0" smtClean="0">
                <a:latin typeface="Calibri" pitchFamily="34" charset="0"/>
              </a:rPr>
              <a:t> </a:t>
            </a:r>
            <a:r>
              <a:rPr lang="cs-CZ" altLang="en-US" sz="1000" dirty="0" err="1" smtClean="0">
                <a:latin typeface="Calibri" pitchFamily="34" charset="0"/>
              </a:rPr>
              <a:t>samples</a:t>
            </a:r>
            <a:r>
              <a:rPr lang="cs-CZ" altLang="en-US" sz="1000" dirty="0" smtClean="0">
                <a:latin typeface="Calibri" pitchFamily="34" charset="0"/>
              </a:rPr>
              <a:t> and analyse </a:t>
            </a:r>
            <a:r>
              <a:rPr lang="cs-CZ" altLang="en-US" sz="1000" dirty="0" err="1" smtClean="0">
                <a:latin typeface="Calibri" pitchFamily="34" charset="0"/>
              </a:rPr>
              <a:t>them</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D</a:t>
            </a:r>
            <a:r>
              <a:rPr lang="en-US" altLang="en-US" sz="1000" dirty="0" err="1" smtClean="0">
                <a:latin typeface="Calibri" pitchFamily="34" charset="0"/>
              </a:rPr>
              <a:t>ata</a:t>
            </a:r>
            <a:r>
              <a:rPr lang="cs-CZ" altLang="en-US" sz="1000" dirty="0" smtClean="0">
                <a:latin typeface="Calibri" pitchFamily="34" charset="0"/>
              </a:rPr>
              <a:t>: </a:t>
            </a:r>
            <a:r>
              <a:rPr lang="cs-CZ" altLang="en-US" sz="1000" dirty="0" err="1" smtClean="0">
                <a:latin typeface="Calibri" pitchFamily="34" charset="0"/>
              </a:rPr>
              <a:t>experts</a:t>
            </a:r>
            <a:r>
              <a:rPr lang="cs-CZ" altLang="en-US" sz="1000" dirty="0" smtClean="0">
                <a:latin typeface="Calibri" pitchFamily="34" charset="0"/>
              </a:rPr>
              <a:t> </a:t>
            </a:r>
            <a:r>
              <a:rPr lang="cs-CZ" altLang="en-US" sz="1000" dirty="0" err="1" smtClean="0">
                <a:latin typeface="Calibri" pitchFamily="34" charset="0"/>
              </a:rPr>
              <a:t>take</a:t>
            </a:r>
            <a:r>
              <a:rPr lang="cs-CZ" altLang="en-US" sz="1000" dirty="0" smtClean="0">
                <a:latin typeface="Calibri" pitchFamily="34" charset="0"/>
              </a:rPr>
              <a:t> care of database of </a:t>
            </a:r>
            <a:r>
              <a:rPr lang="cs-CZ" altLang="en-US" sz="1000" dirty="0" err="1" smtClean="0">
                <a:latin typeface="Calibri" pitchFamily="34" charset="0"/>
              </a:rPr>
              <a:t>monitored</a:t>
            </a:r>
            <a:r>
              <a:rPr lang="cs-CZ" altLang="en-US" sz="1000" dirty="0" smtClean="0">
                <a:latin typeface="Calibri" pitchFamily="34" charset="0"/>
              </a:rPr>
              <a:t> </a:t>
            </a:r>
            <a:r>
              <a:rPr lang="cs-CZ" altLang="en-US" sz="1000" dirty="0" err="1" smtClean="0">
                <a:latin typeface="Calibri" pitchFamily="34" charset="0"/>
              </a:rPr>
              <a:t>phenomenons</a:t>
            </a:r>
            <a:r>
              <a:rPr lang="cs-CZ" altLang="en-US" sz="1000" dirty="0" smtClean="0">
                <a:latin typeface="Calibri" pitchFamily="34" charset="0"/>
              </a:rPr>
              <a:t> (</a:t>
            </a:r>
            <a:r>
              <a:rPr lang="cs-CZ" altLang="en-US" sz="1000" dirty="0" err="1" smtClean="0">
                <a:latin typeface="Calibri" pitchFamily="34" charset="0"/>
              </a:rPr>
              <a:t>substances</a:t>
            </a:r>
            <a:r>
              <a:rPr lang="cs-CZ" altLang="en-US" sz="1000" dirty="0" smtClean="0">
                <a:latin typeface="Calibri" pitchFamily="34" charset="0"/>
              </a:rPr>
              <a:t>, </a:t>
            </a:r>
            <a:r>
              <a:rPr lang="cs-CZ" altLang="en-US" sz="1000" dirty="0" err="1" smtClean="0">
                <a:latin typeface="Calibri" pitchFamily="34" charset="0"/>
              </a:rPr>
              <a:t>componentes</a:t>
            </a:r>
            <a:r>
              <a:rPr lang="cs-CZ" altLang="en-US" sz="1000" dirty="0" smtClean="0">
                <a:latin typeface="Calibri" pitchFamily="34" charset="0"/>
              </a:rPr>
              <a:t>, </a:t>
            </a:r>
            <a:r>
              <a:rPr lang="cs-CZ" altLang="en-US" sz="1000" dirty="0" err="1" smtClean="0">
                <a:latin typeface="Calibri" pitchFamily="34" charset="0"/>
              </a:rPr>
              <a:t>particles</a:t>
            </a:r>
            <a:r>
              <a:rPr lang="cs-CZ" altLang="en-US" sz="1000" dirty="0" smtClean="0">
                <a:latin typeface="Calibri" pitchFamily="34" charset="0"/>
              </a:rPr>
              <a:t>)</a:t>
            </a:r>
          </a:p>
          <a:p>
            <a:pPr eaLnBrk="1" hangingPunct="1">
              <a:lnSpc>
                <a:spcPct val="90000"/>
              </a:lnSpc>
              <a:spcBef>
                <a:spcPct val="0"/>
              </a:spcBef>
            </a:pPr>
            <a:r>
              <a:rPr lang="cs-CZ" altLang="en-US" sz="1000" dirty="0" smtClean="0">
                <a:latin typeface="Calibri" pitchFamily="34" charset="0"/>
              </a:rPr>
              <a:t>I</a:t>
            </a:r>
            <a:r>
              <a:rPr lang="en-US" altLang="en-US" sz="1000" dirty="0" err="1" smtClean="0">
                <a:latin typeface="Calibri" pitchFamily="34" charset="0"/>
              </a:rPr>
              <a:t>ndicators</a:t>
            </a:r>
            <a:r>
              <a:rPr lang="cs-CZ" altLang="en-US" sz="1000" dirty="0" smtClean="0">
                <a:latin typeface="Calibri" pitchFamily="34" charset="0"/>
              </a:rPr>
              <a:t>: </a:t>
            </a:r>
            <a:r>
              <a:rPr lang="cs-CZ" altLang="en-US" sz="1000" dirty="0" err="1" smtClean="0">
                <a:latin typeface="Calibri" pitchFamily="34" charset="0"/>
              </a:rPr>
              <a:t>experts</a:t>
            </a:r>
            <a:r>
              <a:rPr lang="cs-CZ" altLang="en-US" sz="1000" dirty="0" smtClean="0">
                <a:latin typeface="Calibri" pitchFamily="34" charset="0"/>
              </a:rPr>
              <a:t> </a:t>
            </a:r>
            <a:r>
              <a:rPr lang="cs-CZ" altLang="en-US" sz="1000" dirty="0" err="1" smtClean="0">
                <a:latin typeface="Calibri" pitchFamily="34" charset="0"/>
              </a:rPr>
              <a:t>calculate</a:t>
            </a:r>
            <a:r>
              <a:rPr lang="cs-CZ" altLang="en-US" sz="1000" dirty="0" smtClean="0">
                <a:latin typeface="Calibri" pitchFamily="34" charset="0"/>
              </a:rPr>
              <a:t> </a:t>
            </a:r>
            <a:r>
              <a:rPr lang="cs-CZ" altLang="en-US" sz="1000" dirty="0" err="1" smtClean="0">
                <a:latin typeface="Calibri" pitchFamily="34" charset="0"/>
              </a:rPr>
              <a:t>indicators</a:t>
            </a:r>
            <a:r>
              <a:rPr lang="cs-CZ" altLang="en-US" sz="1000" dirty="0" smtClean="0">
                <a:latin typeface="Calibri" pitchFamily="34" charset="0"/>
              </a:rPr>
              <a:t> and </a:t>
            </a:r>
            <a:r>
              <a:rPr lang="cs-CZ" altLang="en-US" sz="1000" dirty="0" err="1" smtClean="0">
                <a:latin typeface="Calibri" pitchFamily="34" charset="0"/>
              </a:rPr>
              <a:t>propose</a:t>
            </a:r>
            <a:r>
              <a:rPr lang="cs-CZ" altLang="en-US" sz="1000" dirty="0" smtClean="0">
                <a:latin typeface="Calibri" pitchFamily="34" charset="0"/>
              </a:rPr>
              <a:t> </a:t>
            </a:r>
            <a:r>
              <a:rPr lang="cs-CZ" altLang="en-US" sz="1000" dirty="0" err="1" smtClean="0">
                <a:latin typeface="Calibri" pitchFamily="34" charset="0"/>
              </a:rPr>
              <a:t>their</a:t>
            </a:r>
            <a:r>
              <a:rPr lang="cs-CZ" altLang="en-US" sz="1000" dirty="0" smtClean="0">
                <a:latin typeface="Calibri" pitchFamily="34" charset="0"/>
              </a:rPr>
              <a:t> update</a:t>
            </a:r>
          </a:p>
          <a:p>
            <a:pPr eaLnBrk="1" hangingPunct="1">
              <a:lnSpc>
                <a:spcPct val="90000"/>
              </a:lnSpc>
              <a:spcBef>
                <a:spcPct val="0"/>
              </a:spcBef>
            </a:pPr>
            <a:r>
              <a:rPr lang="cs-CZ" altLang="en-US" sz="1000" dirty="0" smtClean="0">
                <a:latin typeface="Calibri" pitchFamily="34" charset="0"/>
              </a:rPr>
              <a:t>A</a:t>
            </a:r>
            <a:r>
              <a:rPr lang="en-US" altLang="en-US" sz="1000" dirty="0" err="1" smtClean="0">
                <a:latin typeface="Calibri" pitchFamily="34" charset="0"/>
              </a:rPr>
              <a:t>ssessments</a:t>
            </a:r>
            <a:r>
              <a:rPr lang="cs-CZ" altLang="en-US" sz="1000" dirty="0" smtClean="0">
                <a:latin typeface="Calibri" pitchFamily="34" charset="0"/>
              </a:rPr>
              <a:t>: expert analyse </a:t>
            </a:r>
            <a:r>
              <a:rPr lang="cs-CZ" altLang="en-US" sz="1000" dirty="0" err="1" smtClean="0">
                <a:latin typeface="Calibri" pitchFamily="34" charset="0"/>
              </a:rPr>
              <a:t>indicators</a:t>
            </a:r>
            <a:r>
              <a:rPr lang="cs-CZ" altLang="en-US" sz="1000" dirty="0" smtClean="0">
                <a:latin typeface="Calibri" pitchFamily="34" charset="0"/>
              </a:rPr>
              <a:t> and </a:t>
            </a:r>
            <a:r>
              <a:rPr lang="cs-CZ" altLang="en-US" sz="1000" dirty="0" err="1" smtClean="0">
                <a:latin typeface="Calibri" pitchFamily="34" charset="0"/>
              </a:rPr>
              <a:t>policy</a:t>
            </a:r>
            <a:r>
              <a:rPr lang="cs-CZ" altLang="en-US" sz="1000" dirty="0" smtClean="0">
                <a:latin typeface="Calibri" pitchFamily="34" charset="0"/>
              </a:rPr>
              <a:t> </a:t>
            </a:r>
            <a:r>
              <a:rPr lang="cs-CZ" altLang="en-US" sz="1000" dirty="0" err="1" smtClean="0">
                <a:latin typeface="Calibri" pitchFamily="34" charset="0"/>
              </a:rPr>
              <a:t>measures</a:t>
            </a:r>
            <a:endParaRPr lang="cs-CZ" altLang="en-US" sz="1000" dirty="0" smtClean="0">
              <a:latin typeface="Calibri" pitchFamily="34" charset="0"/>
            </a:endParaRPr>
          </a:p>
          <a:p>
            <a:pPr eaLnBrk="1" hangingPunct="1">
              <a:lnSpc>
                <a:spcPct val="90000"/>
              </a:lnSpc>
              <a:spcBef>
                <a:spcPct val="0"/>
              </a:spcBef>
            </a:pPr>
            <a:r>
              <a:rPr lang="cs-CZ" altLang="en-US" sz="1000" dirty="0" smtClean="0">
                <a:latin typeface="Calibri" pitchFamily="34" charset="0"/>
              </a:rPr>
              <a:t>K</a:t>
            </a:r>
            <a:r>
              <a:rPr lang="en-US" altLang="en-US" sz="1000" dirty="0" err="1" smtClean="0">
                <a:latin typeface="Calibri" pitchFamily="34" charset="0"/>
              </a:rPr>
              <a:t>nowledge</a:t>
            </a:r>
            <a:r>
              <a:rPr lang="cs-CZ" altLang="en-US" sz="1000" dirty="0" smtClean="0">
                <a:latin typeface="Calibri" pitchFamily="34" charset="0"/>
              </a:rPr>
              <a:t>: </a:t>
            </a:r>
            <a:endParaRPr lang="en-GB" altLang="en-US" sz="1000" dirty="0" smtClean="0"/>
          </a:p>
        </p:txBody>
      </p:sp>
    </p:spTree>
    <p:extLst>
      <p:ext uri="{BB962C8B-B14F-4D97-AF65-F5344CB8AC3E}">
        <p14:creationId xmlns="" xmlns:p14="http://schemas.microsoft.com/office/powerpoint/2010/main" val="172796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4731" tIns="47366" rIns="94731" bIns="47366" anchor="b"/>
          <a:lstStyle/>
          <a:p>
            <a:pPr algn="r"/>
            <a:fld id="{ABB86248-30AD-4116-B5F7-D0D706F55EAE}" type="slidenum">
              <a:rPr lang="en-GB" altLang="en-US" sz="1200"/>
              <a:pPr algn="r"/>
              <a:t>11</a:t>
            </a:fld>
            <a:endParaRPr lang="en-GB" altLang="en-US" sz="1200" dirty="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lIns="94731" tIns="47366" rIns="94731" bIns="47366"/>
          <a:lstStyle/>
          <a:p>
            <a:pPr eaLnBrk="1" hangingPunct="1">
              <a:lnSpc>
                <a:spcPct val="90000"/>
              </a:lnSpc>
              <a:spcBef>
                <a:spcPct val="0"/>
              </a:spcBef>
            </a:pPr>
            <a:endParaRPr lang="en-GB" alt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9599" y="4861155"/>
            <a:ext cx="5680103" cy="4784228"/>
          </a:xfrm>
        </p:spPr>
        <p:txBody>
          <a:bodyPr/>
          <a:lstStyle/>
          <a:p>
            <a:pPr>
              <a:defRPr/>
            </a:pPr>
            <a:r>
              <a:rPr lang="en-GB" b="1" dirty="0" smtClean="0">
                <a:latin typeface="+mn-lt"/>
                <a:ea typeface="+mn-ea"/>
                <a:cs typeface="+mn-cs"/>
              </a:rPr>
              <a:t>The strategic areas and EEA/</a:t>
            </a:r>
            <a:r>
              <a:rPr lang="en-GB" b="1" dirty="0" err="1" smtClean="0">
                <a:latin typeface="+mn-lt"/>
                <a:ea typeface="+mn-ea"/>
                <a:cs typeface="+mn-cs"/>
              </a:rPr>
              <a:t>Eionet</a:t>
            </a:r>
            <a:r>
              <a:rPr lang="en-GB" b="1" dirty="0" smtClean="0">
                <a:latin typeface="+mn-lt"/>
                <a:ea typeface="+mn-ea"/>
                <a:cs typeface="+mn-cs"/>
              </a:rPr>
              <a:t> core processes</a:t>
            </a:r>
          </a:p>
          <a:p>
            <a:pPr>
              <a:defRPr/>
            </a:pPr>
            <a:endParaRPr lang="en-GB" dirty="0" smtClean="0">
              <a:latin typeface="+mn-lt"/>
              <a:ea typeface="+mn-ea"/>
              <a:cs typeface="+mn-cs"/>
            </a:endParaRPr>
          </a:p>
          <a:p>
            <a:pPr marL="177691" indent="-177691">
              <a:buFont typeface="Arial" panose="020B0604020202020204" pitchFamily="34" charset="0"/>
              <a:buChar char="•"/>
              <a:defRPr/>
            </a:pPr>
            <a:r>
              <a:rPr lang="en-GB" dirty="0" smtClean="0">
                <a:latin typeface="+mn-lt"/>
                <a:ea typeface="+mn-ea"/>
                <a:cs typeface="+mn-cs"/>
              </a:rPr>
              <a:t>The figure illustrates more explicitly how SA1-3 fit within the overall business model of the EEA/</a:t>
            </a:r>
            <a:r>
              <a:rPr lang="en-GB" dirty="0" err="1" smtClean="0">
                <a:latin typeface="+mn-lt"/>
                <a:ea typeface="+mn-ea"/>
                <a:cs typeface="+mn-cs"/>
              </a:rPr>
              <a:t>Eionet</a:t>
            </a:r>
            <a:r>
              <a:rPr lang="en-GB" dirty="0" smtClean="0">
                <a:latin typeface="+mn-lt"/>
                <a:ea typeface="+mn-ea"/>
                <a:cs typeface="+mn-cs"/>
              </a:rPr>
              <a:t>.</a:t>
            </a:r>
          </a:p>
          <a:p>
            <a:pPr marL="177691" indent="-177691">
              <a:buFont typeface="Arial" panose="020B0604020202020204" pitchFamily="34" charset="0"/>
              <a:buChar char="•"/>
              <a:defRPr/>
            </a:pPr>
            <a:endParaRPr lang="en-GB" dirty="0" smtClean="0">
              <a:ea typeface="ＭＳ Ｐゴシック" charset="0"/>
            </a:endParaRPr>
          </a:p>
          <a:p>
            <a:pPr marL="177691" indent="-177691">
              <a:buFont typeface="Arial" panose="020B0604020202020204" pitchFamily="34" charset="0"/>
              <a:buChar char="•"/>
              <a:defRPr/>
            </a:pPr>
            <a:r>
              <a:rPr lang="en-GB" dirty="0" smtClean="0">
                <a:ea typeface="ＭＳ Ｐゴシック" charset="0"/>
              </a:rPr>
              <a:t>Across </a:t>
            </a:r>
            <a:r>
              <a:rPr lang="en-GB" dirty="0">
                <a:ea typeface="ＭＳ Ｐゴシック" charset="0"/>
              </a:rPr>
              <a:t>the</a:t>
            </a:r>
            <a:r>
              <a:rPr lang="en-GB" dirty="0" smtClean="0">
                <a:ea typeface="ＭＳ Ｐゴシック" charset="0"/>
              </a:rPr>
              <a:t> top </a:t>
            </a:r>
            <a:r>
              <a:rPr lang="en-GB" dirty="0">
                <a:ea typeface="ＭＳ Ｐゴシック" charset="0"/>
              </a:rPr>
              <a:t>of the figure is the </a:t>
            </a:r>
            <a:r>
              <a:rPr lang="en-GB" b="1" dirty="0">
                <a:ea typeface="ＭＳ Ｐゴシック" charset="0"/>
              </a:rPr>
              <a:t>overall process </a:t>
            </a:r>
            <a:r>
              <a:rPr lang="en-GB" dirty="0">
                <a:ea typeface="ＭＳ Ｐゴシック" charset="0"/>
              </a:rPr>
              <a:t>from Monitoring (in the broadest sense) through Data, Indicators and Assessments to Knowledge. This value-adding chain is at the heart of the work of the EEA and </a:t>
            </a:r>
            <a:r>
              <a:rPr lang="en-GB" dirty="0" err="1">
                <a:ea typeface="ＭＳ Ｐゴシック" charset="0"/>
              </a:rPr>
              <a:t>Eionet</a:t>
            </a:r>
            <a:r>
              <a:rPr lang="en-GB" dirty="0">
                <a:ea typeface="ＭＳ Ｐゴシック" charset="0"/>
              </a:rPr>
              <a:t>.  </a:t>
            </a:r>
            <a:endParaRPr lang="en-GB" dirty="0" smtClean="0">
              <a:ea typeface="ＭＳ Ｐゴシック" charset="0"/>
            </a:endParaRPr>
          </a:p>
          <a:p>
            <a:pPr marL="177691" indent="-177691">
              <a:buFont typeface="Arial" panose="020B0604020202020204" pitchFamily="34" charset="0"/>
              <a:buChar char="•"/>
              <a:defRPr/>
            </a:pPr>
            <a:endParaRPr lang="en-GB" dirty="0" smtClean="0">
              <a:ea typeface="ＭＳ Ｐゴシック" charset="0"/>
            </a:endParaRPr>
          </a:p>
          <a:p>
            <a:pPr marL="177691" indent="-177691">
              <a:buFont typeface="Arial" panose="020B0604020202020204" pitchFamily="34" charset="0"/>
              <a:buChar char="•"/>
              <a:defRPr/>
            </a:pPr>
            <a:r>
              <a:rPr lang="en-GB" dirty="0" smtClean="0">
                <a:ea typeface="ＭＳ Ｐゴシック" charset="0"/>
              </a:rPr>
              <a:t>As </a:t>
            </a:r>
            <a:r>
              <a:rPr lang="en-GB" dirty="0">
                <a:ea typeface="ＭＳ Ｐゴシック" charset="0"/>
              </a:rPr>
              <a:t>an enabler for the other two strategic areas, it is important to note that SA3’s support function stretches along the entirety of the MDIAK chain and across the whole policy cycle. The most obvious example of this is the </a:t>
            </a:r>
            <a:r>
              <a:rPr lang="en-GB" dirty="0" err="1">
                <a:ea typeface="ＭＳ Ｐゴシック" charset="0"/>
              </a:rPr>
              <a:t>Eionet</a:t>
            </a:r>
            <a:r>
              <a:rPr lang="en-GB" dirty="0">
                <a:ea typeface="ＭＳ Ｐゴシック" charset="0"/>
              </a:rPr>
              <a:t>, which shares the entire business model together with the EEA, but is also in essence based on networking, information systems, content-sharing and communications as these elements play a role in all links in the chain. </a:t>
            </a:r>
          </a:p>
        </p:txBody>
      </p:sp>
      <p:sp>
        <p:nvSpPr>
          <p:cNvPr id="43012" name="Slide Number Placeholder 3"/>
          <p:cNvSpPr>
            <a:spLocks noGrp="1"/>
          </p:cNvSpPr>
          <p:nvPr>
            <p:ph type="sldNum" sz="quarter" idx="5"/>
          </p:nvPr>
        </p:nvSpPr>
        <p:spPr>
          <a:noFill/>
        </p:spPr>
        <p:txBody>
          <a:bodyPr/>
          <a:lstStyle/>
          <a:p>
            <a:fld id="{69A85D7F-CFFE-4210-811E-A15CB1B23013}" type="slidenum">
              <a:rPr lang="en-GB" altLang="en-US" smtClean="0">
                <a:latin typeface="Arial" charset="0"/>
                <a:ea typeface="MS PGothic" pitchFamily="34" charset="-128"/>
              </a:rPr>
              <a:pPr/>
              <a:t>12</a:t>
            </a:fld>
            <a:endParaRPr lang="en-GB" altLang="en-US" smtClean="0">
              <a:latin typeface="Arial" charset="0"/>
              <a:ea typeface="MS PGothic" pitchFamily="34" charset="-128"/>
            </a:endParaRPr>
          </a:p>
        </p:txBody>
      </p:sp>
    </p:spTree>
    <p:extLst>
      <p:ext uri="{BB962C8B-B14F-4D97-AF65-F5344CB8AC3E}">
        <p14:creationId xmlns="" xmlns:p14="http://schemas.microsoft.com/office/powerpoint/2010/main" val="583952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9" name="5 Rectángulo"/>
          <p:cNvSpPr/>
          <p:nvPr userDrawn="1"/>
        </p:nvSpPr>
        <p:spPr>
          <a:xfrm>
            <a:off x="1598" y="687"/>
            <a:ext cx="9142402" cy="889187"/>
          </a:xfrm>
          <a:prstGeom prst="rect">
            <a:avLst/>
          </a:prstGeom>
          <a:ln/>
        </p:spPr>
        <p:style>
          <a:lnRef idx="2">
            <a:schemeClr val="accent5"/>
          </a:lnRef>
          <a:fillRef idx="1">
            <a:schemeClr val="lt1"/>
          </a:fillRef>
          <a:effectRef idx="0">
            <a:schemeClr val="accent5"/>
          </a:effectRef>
          <a:fontRef idx="minor">
            <a:schemeClr val="dk1"/>
          </a:fontRef>
        </p:style>
        <p:txBody>
          <a:bodyPr wrap="square" lIns="118589" tIns="59294" rIns="118589" bIns="59294">
            <a:spAutoFit/>
          </a:bodyPr>
          <a:lstStyle/>
          <a:p>
            <a:pPr algn="ctr">
              <a:lnSpc>
                <a:spcPts val="1500"/>
              </a:lnSpc>
              <a:defRPr/>
            </a:pPr>
            <a:endParaRPr lang="en-US" sz="500" b="1" i="1" noProof="0" smtClean="0">
              <a:solidFill>
                <a:srgbClr val="00897A"/>
              </a:solidFill>
              <a:latin typeface="+mj-lt"/>
              <a:ea typeface="ＭＳ Ｐゴシック" pitchFamily="34" charset="-128"/>
            </a:endParaRPr>
          </a:p>
          <a:p>
            <a:pPr algn="l">
              <a:lnSpc>
                <a:spcPts val="1500"/>
              </a:lnSpc>
              <a:defRPr/>
            </a:pPr>
            <a:r>
              <a:rPr lang="en-US" sz="1600" b="1" i="1" noProof="0" smtClean="0">
                <a:solidFill>
                  <a:srgbClr val="00897A"/>
                </a:solidFill>
                <a:latin typeface="+mj-lt"/>
                <a:ea typeface="ＭＳ Ｐゴシック" pitchFamily="34" charset="-128"/>
              </a:rPr>
              <a:t>			</a:t>
            </a:r>
            <a:r>
              <a:rPr lang="en-US" sz="1800" b="1" i="1" noProof="0" smtClean="0">
                <a:solidFill>
                  <a:srgbClr val="00897A"/>
                </a:solidFill>
                <a:latin typeface="+mj-lt"/>
                <a:ea typeface="ＭＳ Ｐゴシック" pitchFamily="34" charset="-128"/>
              </a:rPr>
              <a:t>ENEON first workshop</a:t>
            </a:r>
            <a:r>
              <a:rPr lang="en-US" sz="1200" b="1" i="1" noProof="0" smtClean="0">
                <a:solidFill>
                  <a:srgbClr val="00897A"/>
                </a:solidFill>
                <a:latin typeface="+mj-lt"/>
                <a:ea typeface="ＭＳ Ｐゴシック" pitchFamily="34" charset="-128"/>
              </a:rPr>
              <a:t> </a:t>
            </a:r>
          </a:p>
          <a:p>
            <a:pPr algn="l">
              <a:lnSpc>
                <a:spcPts val="1500"/>
              </a:lnSpc>
              <a:defRPr/>
            </a:pPr>
            <a:r>
              <a:rPr lang="en-US" sz="1200" b="1" i="1" noProof="0" smtClean="0">
                <a:solidFill>
                  <a:srgbClr val="00897A"/>
                </a:solidFill>
                <a:latin typeface="+mj-lt"/>
                <a:ea typeface="ＭＳ Ｐゴシック" pitchFamily="34" charset="-128"/>
              </a:rPr>
              <a:t>			</a:t>
            </a:r>
            <a:r>
              <a:rPr lang="en-US" sz="1400" b="1" i="1" noProof="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noProof="0" smtClean="0">
                <a:solidFill>
                  <a:srgbClr val="00897A"/>
                </a:solidFill>
                <a:latin typeface="+mj-lt"/>
                <a:ea typeface="ＭＳ Ｐゴシック" pitchFamily="34" charset="-128"/>
              </a:rPr>
              <a:t>			</a:t>
            </a:r>
            <a:r>
              <a:rPr lang="en-US" sz="1400" b="0" i="1" noProof="0" smtClean="0">
                <a:solidFill>
                  <a:srgbClr val="00897A"/>
                </a:solidFill>
                <a:latin typeface="+mj-lt"/>
                <a:ea typeface="ＭＳ Ｐゴシック" pitchFamily="34" charset="-128"/>
              </a:rPr>
              <a:t>21-22</a:t>
            </a:r>
            <a:r>
              <a:rPr lang="en-US" sz="1400" b="0" i="1" baseline="0" noProof="0" smtClean="0">
                <a:solidFill>
                  <a:srgbClr val="00897A"/>
                </a:solidFill>
                <a:latin typeface="+mj-lt"/>
                <a:ea typeface="ＭＳ Ｐゴシック" pitchFamily="34" charset="-128"/>
              </a:rPr>
              <a:t> September, Paris</a:t>
            </a:r>
            <a:endParaRPr lang="en-US" sz="1200" b="0" noProof="0">
              <a:solidFill>
                <a:srgbClr val="2B4C6E"/>
              </a:solidFill>
              <a:latin typeface="+mj-lt"/>
              <a:ea typeface="ＭＳ Ｐゴシック" pitchFamily="34" charset="-128"/>
            </a:endParaRPr>
          </a:p>
        </p:txBody>
      </p:sp>
      <p:pic>
        <p:nvPicPr>
          <p:cNvPr id="12" name="Picture 17" descr="\\joanma\www\projectes\eneon\IMG\EC.gif"/>
          <p:cNvPicPr>
            <a:picLocks noChangeAspect="1" noChangeArrowheads="1"/>
          </p:cNvPicPr>
          <p:nvPr userDrawn="1"/>
        </p:nvPicPr>
        <p:blipFill>
          <a:blip r:embed="rId2" cstate="print"/>
          <a:srcRect/>
          <a:stretch>
            <a:fillRect/>
          </a:stretch>
        </p:blipFill>
        <p:spPr bwMode="auto">
          <a:xfrm>
            <a:off x="8314100" y="2"/>
            <a:ext cx="829897" cy="548678"/>
          </a:xfrm>
          <a:prstGeom prst="rect">
            <a:avLst/>
          </a:prstGeom>
          <a:noFill/>
          <a:ln w="9525">
            <a:noFill/>
            <a:miter lim="800000"/>
            <a:headEnd/>
            <a:tailEnd/>
          </a:ln>
        </p:spPr>
      </p:pic>
      <p:pic>
        <p:nvPicPr>
          <p:cNvPr id="18" name="Picture 26" descr="ConnectinGEO"/>
          <p:cNvPicPr>
            <a:picLocks noChangeAspect="1" noChangeArrowheads="1"/>
          </p:cNvPicPr>
          <p:nvPr userDrawn="1"/>
        </p:nvPicPr>
        <p:blipFill>
          <a:blip r:embed="rId3" cstate="print"/>
          <a:srcRect/>
          <a:stretch>
            <a:fillRect/>
          </a:stretch>
        </p:blipFill>
        <p:spPr bwMode="auto">
          <a:xfrm>
            <a:off x="5952785" y="47500"/>
            <a:ext cx="2195774" cy="330740"/>
          </a:xfrm>
          <a:prstGeom prst="rect">
            <a:avLst/>
          </a:prstGeom>
          <a:noFill/>
        </p:spPr>
      </p:pic>
      <p:pic>
        <p:nvPicPr>
          <p:cNvPr id="7" name="Picture 16" descr="P:\2015_ConnectinGEO\Dissemination\_Logos\LogoENEON.png"/>
          <p:cNvPicPr>
            <a:picLocks noChangeAspect="1" noChangeArrowheads="1"/>
          </p:cNvPicPr>
          <p:nvPr userDrawn="1"/>
        </p:nvPicPr>
        <p:blipFill>
          <a:blip r:embed="rId4" cstate="print"/>
          <a:srcRect l="14771" t="23463" r="14688" b="1459"/>
          <a:stretch>
            <a:fillRect/>
          </a:stretch>
        </p:blipFill>
        <p:spPr bwMode="auto">
          <a:xfrm>
            <a:off x="47501" y="-11875"/>
            <a:ext cx="2423634" cy="879930"/>
          </a:xfrm>
          <a:prstGeom prst="rect">
            <a:avLst/>
          </a:prstGeom>
          <a:noFill/>
          <a:ln w="9525">
            <a:noFill/>
            <a:miter lim="800000"/>
            <a:headEnd/>
            <a:tailEnd/>
          </a:ln>
        </p:spPr>
      </p:pic>
      <p:cxnSp>
        <p:nvCxnSpPr>
          <p:cNvPr id="20" name="Connector recte 19"/>
          <p:cNvCxnSpPr/>
          <p:nvPr userDrawn="1"/>
        </p:nvCxnSpPr>
        <p:spPr>
          <a:xfrm>
            <a:off x="0" y="896845"/>
            <a:ext cx="9144000" cy="0"/>
          </a:xfrm>
          <a:prstGeom prst="line">
            <a:avLst/>
          </a:prstGeom>
          <a:ln w="38100"/>
        </p:spPr>
        <p:style>
          <a:lnRef idx="1">
            <a:schemeClr val="accent5"/>
          </a:lnRef>
          <a:fillRef idx="0">
            <a:schemeClr val="accent5"/>
          </a:fillRef>
          <a:effectRef idx="0">
            <a:schemeClr val="accent5"/>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7181851" y="274643"/>
            <a:ext cx="2228851" cy="5851525"/>
          </a:xfrm>
        </p:spPr>
        <p:txBody>
          <a:bodyPr vert="eaVert"/>
          <a:lstStyle/>
          <a:p>
            <a:r>
              <a:rPr lang="en-US" noProof="0" smtClean="0"/>
              <a:t>Feu clic aquí per editar l'estil</a:t>
            </a:r>
            <a:endParaRPr lang="en-US" noProof="0"/>
          </a:p>
        </p:txBody>
      </p:sp>
      <p:sp>
        <p:nvSpPr>
          <p:cNvPr id="3" name="Contenidor de text vertical 2"/>
          <p:cNvSpPr>
            <a:spLocks noGrp="1"/>
          </p:cNvSpPr>
          <p:nvPr>
            <p:ph type="body" orient="vert" idx="1"/>
          </p:nvPr>
        </p:nvSpPr>
        <p:spPr>
          <a:xfrm>
            <a:off x="495302" y="274643"/>
            <a:ext cx="6534150" cy="5851525"/>
          </a:xfrm>
        </p:spPr>
        <p:txBody>
          <a:bodyPr vert="eaVert"/>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p:spPr>
        <p:txBody>
          <a:bodyPr/>
          <a:lstStyle/>
          <a:p>
            <a:pPr>
              <a:defRPr/>
            </a:pPr>
            <a:endParaRPr lang="nl-BE">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idx="1"/>
          </p:nvPr>
        </p:nvSpPr>
        <p:spPr/>
        <p:txBody>
          <a:body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5"/>
            <a:ext cx="7772400" cy="1362075"/>
          </a:xfrm>
        </p:spPr>
        <p:txBody>
          <a:bodyPr anchor="t"/>
          <a:lstStyle>
            <a:lvl1pPr algn="l">
              <a:defRPr sz="4000" b="1" cap="all"/>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Feu clic aquí per editar els estils de text</a:t>
            </a:r>
          </a:p>
        </p:txBody>
      </p:sp>
      <p:sp>
        <p:nvSpPr>
          <p:cNvPr id="4" name="Contenidor de data 3"/>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5" name="Contenidor de peu de pàgina 4"/>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6" name="Contenidor de número de diapositiva 5"/>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contingut 2"/>
          <p:cNvSpPr>
            <a:spLocks noGrp="1"/>
          </p:cNvSpPr>
          <p:nvPr>
            <p:ph sz="half" idx="1"/>
          </p:nvPr>
        </p:nvSpPr>
        <p:spPr>
          <a:xfrm>
            <a:off x="495301"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contingut 3"/>
          <p:cNvSpPr>
            <a:spLocks noGrp="1"/>
          </p:cNvSpPr>
          <p:nvPr>
            <p:ph sz="half" idx="2"/>
          </p:nvPr>
        </p:nvSpPr>
        <p:spPr>
          <a:xfrm>
            <a:off x="5029200" y="1600205"/>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en-US" noProof="0" smtClean="0"/>
              <a:t>Feu clic aquí per editar l'estil</a:t>
            </a:r>
            <a:endParaRPr lang="en-US" noProof="0"/>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5" name="Contenidor de tex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Feu clic aquí per editar els estils de text</a:t>
            </a:r>
          </a:p>
        </p:txBody>
      </p:sp>
      <p:sp>
        <p:nvSpPr>
          <p:cNvPr id="6" name="Contenidor de contingut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7" name="Contenidor de data 6"/>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8" name="Contenidor de peu de pàgina 7"/>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9" name="Contenidor de número de diapositiva 8"/>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n-US" noProof="0" smtClean="0"/>
              <a:t>Feu clic aquí per editar l'estil</a:t>
            </a:r>
            <a:endParaRPr lang="en-US" noProof="0"/>
          </a:p>
        </p:txBody>
      </p:sp>
      <p:sp>
        <p:nvSpPr>
          <p:cNvPr id="3" name="Contenidor de data 2"/>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4" name="Contenidor de peu de pàgina 3"/>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5" name="Contenidor de número de diapositiva 4"/>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3" name="Contenidor de peu de pàgina 2"/>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4" name="Contenidor de número de diapositiva 3"/>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1" y="273050"/>
            <a:ext cx="3008313" cy="1162050"/>
          </a:xfrm>
        </p:spPr>
        <p:txBody>
          <a:bodyPr anchor="b"/>
          <a:lstStyle>
            <a:lvl1pPr algn="l">
              <a:defRPr sz="2000" b="1"/>
            </a:lvl1pPr>
          </a:lstStyle>
          <a:p>
            <a:r>
              <a:rPr lang="en-US" noProof="0" smtClean="0"/>
              <a:t>Feu clic aquí per editar l'estil</a:t>
            </a:r>
            <a:endParaRPr lang="en-US" noProof="0"/>
          </a:p>
        </p:txBody>
      </p:sp>
      <p:sp>
        <p:nvSpPr>
          <p:cNvPr id="3" name="Contenidor de contingut 2"/>
          <p:cNvSpPr>
            <a:spLocks noGrp="1"/>
          </p:cNvSpPr>
          <p:nvPr>
            <p:ph idx="1"/>
          </p:nvPr>
        </p:nvSpPr>
        <p:spPr>
          <a:xfrm>
            <a:off x="3575051"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Feu clic aquí per editar els estils de text</a:t>
            </a:r>
          </a:p>
          <a:p>
            <a:pPr lvl="1"/>
            <a:r>
              <a:rPr lang="en-US" noProof="0" smtClean="0"/>
              <a:t>Segon nivell</a:t>
            </a:r>
          </a:p>
          <a:p>
            <a:pPr lvl="2"/>
            <a:r>
              <a:rPr lang="en-US" noProof="0" smtClean="0"/>
              <a:t>Tercer nivell</a:t>
            </a:r>
          </a:p>
          <a:p>
            <a:pPr lvl="3"/>
            <a:r>
              <a:rPr lang="en-US" noProof="0" smtClean="0"/>
              <a:t>Quart nivell</a:t>
            </a:r>
          </a:p>
          <a:p>
            <a:pPr lvl="4"/>
            <a:r>
              <a:rPr lang="en-US" noProof="0" smtClean="0"/>
              <a:t>Cinquè nivell</a:t>
            </a:r>
            <a:endParaRPr lang="en-US" noProof="0"/>
          </a:p>
        </p:txBody>
      </p:sp>
      <p:sp>
        <p:nvSpPr>
          <p:cNvPr id="4" name="Contenidor de text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en-US" noProof="0" smtClean="0"/>
              <a:t>Feu clic aquí per editar l'estil</a:t>
            </a:r>
            <a:endParaRPr lang="en-US" noProof="0"/>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Feu clic aquí per editar els estils de text</a:t>
            </a:r>
          </a:p>
        </p:txBody>
      </p:sp>
      <p:sp>
        <p:nvSpPr>
          <p:cNvPr id="5" name="Contenidor de data 4"/>
          <p:cNvSpPr>
            <a:spLocks noGrp="1"/>
          </p:cNvSpPr>
          <p:nvPr>
            <p:ph type="dt" sz="half" idx="10"/>
          </p:nvPr>
        </p:nvSpPr>
        <p:spPr>
          <a:xfrm>
            <a:off x="457200" y="6356355"/>
            <a:ext cx="2133600" cy="365125"/>
          </a:xfrm>
          <a:prstGeom prst="rect">
            <a:avLst/>
          </a:prstGeom>
        </p:spPr>
        <p:txBody>
          <a:bodyPr/>
          <a:lstStyle/>
          <a:p>
            <a:fld id="{484CC796-4B5B-4BCC-BF0D-2FA88B054B1B}" type="datetimeFigureOut">
              <a:rPr lang="en-US" noProof="0" smtClean="0"/>
              <a:pPr/>
              <a:t>9/22/2015</a:t>
            </a:fld>
            <a:endParaRPr lang="en-US" noProof="0"/>
          </a:p>
        </p:txBody>
      </p:sp>
      <p:sp>
        <p:nvSpPr>
          <p:cNvPr id="6" name="Contenidor de peu de pàgina 5"/>
          <p:cNvSpPr>
            <a:spLocks noGrp="1"/>
          </p:cNvSpPr>
          <p:nvPr>
            <p:ph type="ftr" sz="quarter" idx="11"/>
          </p:nvPr>
        </p:nvSpPr>
        <p:spPr>
          <a:xfrm>
            <a:off x="3124200" y="6356355"/>
            <a:ext cx="2895600" cy="365125"/>
          </a:xfrm>
          <a:prstGeom prst="rect">
            <a:avLst/>
          </a:prstGeom>
        </p:spPr>
        <p:txBody>
          <a:bodyPr/>
          <a:lstStyle/>
          <a:p>
            <a:endParaRPr lang="en-US" noProof="0"/>
          </a:p>
        </p:txBody>
      </p:sp>
      <p:sp>
        <p:nvSpPr>
          <p:cNvPr id="7" name="Contenidor de número de diapositiva 6"/>
          <p:cNvSpPr>
            <a:spLocks noGrp="1"/>
          </p:cNvSpPr>
          <p:nvPr>
            <p:ph type="sldNum" sz="quarter" idx="12"/>
          </p:nvPr>
        </p:nvSpPr>
        <p:spPr>
          <a:xfrm>
            <a:off x="6553200" y="6356355"/>
            <a:ext cx="2133600" cy="365125"/>
          </a:xfrm>
          <a:prstGeom prst="rect">
            <a:avLst/>
          </a:prstGeom>
        </p:spPr>
        <p:txBody>
          <a:bodyPr/>
          <a:lstStyle/>
          <a:p>
            <a:fld id="{A1D544F6-FBAA-498C-9419-ED8F58329FAE}" type="slidenum">
              <a:rPr lang="en-US" noProof="0" smtClean="0"/>
              <a:pPr/>
              <a:t>‹nr.›</a:t>
            </a:fld>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989856"/>
            <a:ext cx="8229600" cy="1143000"/>
          </a:xfrm>
          <a:prstGeom prst="rect">
            <a:avLst/>
          </a:prstGeom>
        </p:spPr>
        <p:txBody>
          <a:bodyPr vert="horz" lIns="91440" tIns="45720" rIns="91440" bIns="45720" rtlCol="0" anchor="ctr">
            <a:normAutofit/>
          </a:bodyPr>
          <a:lstStyle/>
          <a:p>
            <a:r>
              <a:rPr lang="en-GB" noProof="0" smtClean="0"/>
              <a:t>Feu clic aquí per editar l'estil</a:t>
            </a:r>
            <a:endParaRPr lang="en-GB" noProof="0"/>
          </a:p>
        </p:txBody>
      </p:sp>
      <p:sp>
        <p:nvSpPr>
          <p:cNvPr id="3" name="Contenidor de text 2"/>
          <p:cNvSpPr>
            <a:spLocks noGrp="1"/>
          </p:cNvSpPr>
          <p:nvPr>
            <p:ph type="body" idx="1"/>
          </p:nvPr>
        </p:nvSpPr>
        <p:spPr>
          <a:xfrm>
            <a:off x="457200" y="2276872"/>
            <a:ext cx="8229600" cy="4392488"/>
          </a:xfrm>
          <a:prstGeom prst="rect">
            <a:avLst/>
          </a:prstGeom>
        </p:spPr>
        <p:txBody>
          <a:bodyPr vert="horz" lIns="91440" tIns="45720" rIns="91440" bIns="45720" rtlCol="0">
            <a:normAutofit/>
          </a:bodyPr>
          <a:lstStyle/>
          <a:p>
            <a:pPr lvl="0"/>
            <a:r>
              <a:rPr lang="en-GB" noProof="0" dirty="0" err="1" smtClean="0"/>
              <a:t>Feu</a:t>
            </a:r>
            <a:r>
              <a:rPr lang="en-GB" noProof="0" dirty="0" smtClean="0"/>
              <a:t> </a:t>
            </a:r>
            <a:r>
              <a:rPr lang="en-GB" noProof="0" dirty="0" err="1" smtClean="0"/>
              <a:t>clic</a:t>
            </a:r>
            <a:r>
              <a:rPr lang="en-GB" noProof="0" dirty="0" smtClean="0"/>
              <a:t> </a:t>
            </a:r>
            <a:r>
              <a:rPr lang="en-GB" noProof="0" dirty="0" err="1" smtClean="0"/>
              <a:t>aquí</a:t>
            </a:r>
            <a:r>
              <a:rPr lang="en-GB" noProof="0" dirty="0" smtClean="0"/>
              <a:t> per </a:t>
            </a:r>
            <a:r>
              <a:rPr lang="en-GB" noProof="0" dirty="0" err="1" smtClean="0"/>
              <a:t>editar</a:t>
            </a:r>
            <a:r>
              <a:rPr lang="en-GB" noProof="0" dirty="0" smtClean="0"/>
              <a:t> </a:t>
            </a:r>
            <a:r>
              <a:rPr lang="en-GB" noProof="0" dirty="0" err="1" smtClean="0"/>
              <a:t>els</a:t>
            </a:r>
            <a:r>
              <a:rPr lang="en-GB" noProof="0" dirty="0" smtClean="0"/>
              <a:t> </a:t>
            </a:r>
            <a:r>
              <a:rPr lang="en-GB" noProof="0" dirty="0" err="1" smtClean="0"/>
              <a:t>estils</a:t>
            </a:r>
            <a:r>
              <a:rPr lang="en-GB" noProof="0" dirty="0" smtClean="0"/>
              <a:t> de text</a:t>
            </a:r>
          </a:p>
          <a:p>
            <a:pPr lvl="1"/>
            <a:r>
              <a:rPr lang="en-GB" noProof="0" dirty="0" err="1" smtClean="0"/>
              <a:t>Segon</a:t>
            </a:r>
            <a:r>
              <a:rPr lang="en-GB" noProof="0" dirty="0" smtClean="0"/>
              <a:t> </a:t>
            </a:r>
            <a:r>
              <a:rPr lang="en-GB" noProof="0" dirty="0" err="1" smtClean="0"/>
              <a:t>nivell</a:t>
            </a:r>
            <a:endParaRPr lang="en-GB" noProof="0" dirty="0" smtClean="0"/>
          </a:p>
          <a:p>
            <a:pPr lvl="2"/>
            <a:r>
              <a:rPr lang="en-GB" noProof="0" dirty="0" err="1" smtClean="0"/>
              <a:t>Tercer</a:t>
            </a:r>
            <a:r>
              <a:rPr lang="en-GB" noProof="0" dirty="0" smtClean="0"/>
              <a:t> </a:t>
            </a:r>
            <a:r>
              <a:rPr lang="en-GB" noProof="0" dirty="0" err="1" smtClean="0"/>
              <a:t>nivell</a:t>
            </a:r>
            <a:endParaRPr lang="en-GB" noProof="0" dirty="0" smtClean="0"/>
          </a:p>
          <a:p>
            <a:pPr lvl="3"/>
            <a:r>
              <a:rPr lang="en-GB" noProof="0" dirty="0" smtClean="0"/>
              <a:t>Quart </a:t>
            </a:r>
            <a:r>
              <a:rPr lang="en-GB" noProof="0" dirty="0" err="1" smtClean="0"/>
              <a:t>nivell</a:t>
            </a:r>
            <a:endParaRPr lang="en-GB" noProof="0" dirty="0" smtClean="0"/>
          </a:p>
          <a:p>
            <a:pPr lvl="4"/>
            <a:r>
              <a:rPr lang="en-GB" noProof="0" dirty="0" err="1" smtClean="0"/>
              <a:t>Cinquè</a:t>
            </a:r>
            <a:r>
              <a:rPr lang="en-GB" noProof="0" dirty="0" smtClean="0"/>
              <a:t> </a:t>
            </a:r>
            <a:r>
              <a:rPr lang="en-GB" noProof="0" dirty="0" err="1" smtClean="0"/>
              <a:t>nivell</a:t>
            </a:r>
            <a:endParaRPr lang="en-GB" noProof="0" dirty="0"/>
          </a:p>
        </p:txBody>
      </p:sp>
      <p:sp>
        <p:nvSpPr>
          <p:cNvPr id="12" name="5 Rectángulo"/>
          <p:cNvSpPr/>
          <p:nvPr userDrawn="1"/>
        </p:nvSpPr>
        <p:spPr>
          <a:xfrm>
            <a:off x="1598" y="687"/>
            <a:ext cx="9142402" cy="889187"/>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square" lIns="118589" tIns="59294" rIns="118589" bIns="59294">
            <a:spAutoFit/>
          </a:bodyPr>
          <a:lstStyle/>
          <a:p>
            <a:pPr algn="ctr">
              <a:lnSpc>
                <a:spcPts val="1500"/>
              </a:lnSpc>
              <a:defRPr/>
            </a:pPr>
            <a:endParaRPr lang="en-US" sz="500" b="1" i="1" dirty="0" smtClean="0">
              <a:solidFill>
                <a:srgbClr val="00897A"/>
              </a:solidFill>
              <a:latin typeface="+mj-lt"/>
              <a:ea typeface="ＭＳ Ｐゴシック" pitchFamily="34" charset="-128"/>
            </a:endParaRPr>
          </a:p>
          <a:p>
            <a:pPr algn="l">
              <a:lnSpc>
                <a:spcPts val="1500"/>
              </a:lnSpc>
              <a:defRPr/>
            </a:pPr>
            <a:r>
              <a:rPr lang="en-US" sz="1600" b="1" i="1" dirty="0" smtClean="0">
                <a:solidFill>
                  <a:srgbClr val="00897A"/>
                </a:solidFill>
                <a:latin typeface="+mj-lt"/>
                <a:ea typeface="ＭＳ Ｐゴシック" pitchFamily="34" charset="-128"/>
              </a:rPr>
              <a:t>			</a:t>
            </a:r>
            <a:r>
              <a:rPr lang="en-US" sz="1800" b="1" i="1" dirty="0" smtClean="0">
                <a:solidFill>
                  <a:srgbClr val="00897A"/>
                </a:solidFill>
                <a:latin typeface="+mj-lt"/>
                <a:ea typeface="ＭＳ Ｐゴシック" pitchFamily="34" charset="-128"/>
              </a:rPr>
              <a:t>ENEON first workshop</a:t>
            </a:r>
            <a:r>
              <a:rPr lang="en-US" sz="1200" b="1" i="1" dirty="0" smtClean="0">
                <a:solidFill>
                  <a:srgbClr val="00897A"/>
                </a:solidFill>
                <a:latin typeface="+mj-lt"/>
                <a:ea typeface="ＭＳ Ｐゴシック" pitchFamily="34" charset="-128"/>
              </a:rPr>
              <a:t> </a:t>
            </a:r>
          </a:p>
          <a:p>
            <a:pPr algn="l">
              <a:lnSpc>
                <a:spcPts val="1500"/>
              </a:lnSpc>
              <a:defRPr/>
            </a:pPr>
            <a:r>
              <a:rPr lang="en-US" sz="1200" b="1" i="1" dirty="0" smtClean="0">
                <a:solidFill>
                  <a:srgbClr val="00897A"/>
                </a:solidFill>
                <a:latin typeface="+mj-lt"/>
                <a:ea typeface="ＭＳ Ｐゴシック" pitchFamily="34" charset="-128"/>
              </a:rPr>
              <a:t>			</a:t>
            </a:r>
            <a:r>
              <a:rPr lang="en-US" sz="1400" b="1" i="1" dirty="0" smtClean="0">
                <a:solidFill>
                  <a:srgbClr val="00897A"/>
                </a:solidFill>
                <a:latin typeface="+mj-lt"/>
                <a:ea typeface="ＭＳ Ｐゴシック" pitchFamily="34" charset="-128"/>
              </a:rPr>
              <a:t>Observing Europe: Networking the Earth Observation Networks in Europe</a:t>
            </a:r>
          </a:p>
          <a:p>
            <a:pPr algn="l">
              <a:lnSpc>
                <a:spcPts val="1500"/>
              </a:lnSpc>
              <a:defRPr/>
            </a:pPr>
            <a:r>
              <a:rPr lang="en-US" sz="1400" b="1" i="1" dirty="0" smtClean="0">
                <a:solidFill>
                  <a:srgbClr val="00897A"/>
                </a:solidFill>
                <a:latin typeface="+mj-lt"/>
                <a:ea typeface="ＭＳ Ｐゴシック" pitchFamily="34" charset="-128"/>
              </a:rPr>
              <a:t>			</a:t>
            </a:r>
            <a:r>
              <a:rPr lang="en-US" sz="1400" b="0" i="1" dirty="0" smtClean="0">
                <a:solidFill>
                  <a:srgbClr val="00897A"/>
                </a:solidFill>
                <a:latin typeface="+mj-lt"/>
                <a:ea typeface="ＭＳ Ｐゴシック" pitchFamily="34" charset="-128"/>
              </a:rPr>
              <a:t>21-22</a:t>
            </a:r>
            <a:r>
              <a:rPr lang="en-US" sz="1400" b="0" i="1" baseline="0" dirty="0" smtClean="0">
                <a:solidFill>
                  <a:srgbClr val="00897A"/>
                </a:solidFill>
                <a:latin typeface="+mj-lt"/>
                <a:ea typeface="ＭＳ Ｐゴシック" pitchFamily="34" charset="-128"/>
              </a:rPr>
              <a:t> September, Paris</a:t>
            </a:r>
            <a:endParaRPr lang="en-US" sz="1200" b="0" dirty="0">
              <a:solidFill>
                <a:srgbClr val="2B4C6E"/>
              </a:solidFill>
              <a:latin typeface="+mj-lt"/>
              <a:ea typeface="ＭＳ Ｐゴシック" pitchFamily="34" charset="-128"/>
            </a:endParaRPr>
          </a:p>
        </p:txBody>
      </p:sp>
      <p:pic>
        <p:nvPicPr>
          <p:cNvPr id="13" name="Picture 17" descr="\\joanma\www\projectes\eneon\IMG\EC.gif"/>
          <p:cNvPicPr>
            <a:picLocks noChangeAspect="1" noChangeArrowheads="1"/>
          </p:cNvPicPr>
          <p:nvPr userDrawn="1"/>
        </p:nvPicPr>
        <p:blipFill>
          <a:blip r:embed="rId14" cstate="print"/>
          <a:srcRect/>
          <a:stretch>
            <a:fillRect/>
          </a:stretch>
        </p:blipFill>
        <p:spPr bwMode="auto">
          <a:xfrm>
            <a:off x="8314100" y="2"/>
            <a:ext cx="829897" cy="548678"/>
          </a:xfrm>
          <a:prstGeom prst="rect">
            <a:avLst/>
          </a:prstGeom>
          <a:noFill/>
          <a:ln w="9525">
            <a:noFill/>
            <a:miter lim="800000"/>
            <a:headEnd/>
            <a:tailEnd/>
          </a:ln>
        </p:spPr>
      </p:pic>
      <p:pic>
        <p:nvPicPr>
          <p:cNvPr id="14" name="Picture 26" descr="ConnectinGEO"/>
          <p:cNvPicPr>
            <a:picLocks noChangeAspect="1" noChangeArrowheads="1"/>
          </p:cNvPicPr>
          <p:nvPr userDrawn="1"/>
        </p:nvPicPr>
        <p:blipFill>
          <a:blip r:embed="rId15" cstate="print"/>
          <a:srcRect/>
          <a:stretch>
            <a:fillRect/>
          </a:stretch>
        </p:blipFill>
        <p:spPr bwMode="auto">
          <a:xfrm>
            <a:off x="5952785" y="47500"/>
            <a:ext cx="2195774" cy="330740"/>
          </a:xfrm>
          <a:prstGeom prst="rect">
            <a:avLst/>
          </a:prstGeom>
          <a:noFill/>
        </p:spPr>
      </p:pic>
      <p:pic>
        <p:nvPicPr>
          <p:cNvPr id="15" name="Picture 16" descr="P:\2015_ConnectinGEO\Dissemination\_Logos\LogoENEON.png"/>
          <p:cNvPicPr>
            <a:picLocks noChangeAspect="1" noChangeArrowheads="1"/>
          </p:cNvPicPr>
          <p:nvPr userDrawn="1"/>
        </p:nvPicPr>
        <p:blipFill>
          <a:blip r:embed="rId16" cstate="print"/>
          <a:srcRect l="14771" t="23463" r="14688" b="1459"/>
          <a:stretch>
            <a:fillRect/>
          </a:stretch>
        </p:blipFill>
        <p:spPr bwMode="auto">
          <a:xfrm>
            <a:off x="47501" y="-11875"/>
            <a:ext cx="2423634" cy="87993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accent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ea.europa.eu/data-and-maps/european-data-centr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eionet.europa.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eea.europa.eu/"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eur-lex.europa.eu/legal-content/EN/ALL/;ELX_SESSIONID=dfB1JtDLL9xF6G4dKyMhk2lC7xvTKJCTFlKsN1TvnD1t4MhDJrXy!1202325539?uri=CELEX:32009R040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land.copernicus.eu/even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ea.europa.eu/pressroom/pictures/european-environment-agency-building-by-night/image_view_fullscre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www.eea.europa.eu/publications/eea-annual-work-programme-2015" TargetMode="External"/><Relationship Id="rId5" Type="http://schemas.openxmlformats.org/officeDocument/2006/relationships/hyperlink" Target="http://www.eea.europa.eu/publications/multiannual-work-programme-2014-2018" TargetMode="External"/><Relationship Id="rId4" Type="http://schemas.openxmlformats.org/officeDocument/2006/relationships/hyperlink" Target="http://eur-lex.europa.eu/legal-content/EN/TXT/?uri=CELEX:32013D138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 15"/>
          <p:cNvGrpSpPr/>
          <p:nvPr/>
        </p:nvGrpSpPr>
        <p:grpSpPr>
          <a:xfrm>
            <a:off x="24983" y="5025051"/>
            <a:ext cx="9095396" cy="1800402"/>
            <a:chOff x="24983" y="5001301"/>
            <a:chExt cx="9095396" cy="1800402"/>
          </a:xfrm>
        </p:grpSpPr>
        <p:pic>
          <p:nvPicPr>
            <p:cNvPr id="4098" name="Picture 2" descr="http://www.eneon.net/imatgestop/03.jpg"/>
            <p:cNvPicPr>
              <a:picLocks noChangeArrowheads="1"/>
            </p:cNvPicPr>
            <p:nvPr/>
          </p:nvPicPr>
          <p:blipFill>
            <a:blip r:embed="rId2" cstate="print"/>
            <a:srcRect/>
            <a:stretch>
              <a:fillRect/>
            </a:stretch>
          </p:blipFill>
          <p:spPr bwMode="auto">
            <a:xfrm>
              <a:off x="24983" y="5937405"/>
              <a:ext cx="2988000" cy="864000"/>
            </a:xfrm>
            <a:prstGeom prst="rect">
              <a:avLst/>
            </a:prstGeom>
            <a:noFill/>
          </p:spPr>
        </p:pic>
        <p:pic>
          <p:nvPicPr>
            <p:cNvPr id="4100" name="Picture 4" descr="http://www.eneon.net/imatgestop/06.jpg"/>
            <p:cNvPicPr>
              <a:picLocks noChangeAspect="1" noChangeArrowheads="1"/>
            </p:cNvPicPr>
            <p:nvPr/>
          </p:nvPicPr>
          <p:blipFill>
            <a:blip r:embed="rId3" cstate="print"/>
            <a:srcRect/>
            <a:stretch>
              <a:fillRect/>
            </a:stretch>
          </p:blipFill>
          <p:spPr bwMode="auto">
            <a:xfrm>
              <a:off x="24983" y="5001301"/>
              <a:ext cx="2987302" cy="864096"/>
            </a:xfrm>
            <a:prstGeom prst="rect">
              <a:avLst/>
            </a:prstGeom>
            <a:noFill/>
          </p:spPr>
        </p:pic>
        <p:pic>
          <p:nvPicPr>
            <p:cNvPr id="4102" name="Picture 6" descr="http://www.eneon.net/imatgestop/05.jpg"/>
            <p:cNvPicPr>
              <a:picLocks noChangeAspect="1" noChangeArrowheads="1"/>
            </p:cNvPicPr>
            <p:nvPr/>
          </p:nvPicPr>
          <p:blipFill>
            <a:blip r:embed="rId4" cstate="print"/>
            <a:srcRect/>
            <a:stretch>
              <a:fillRect/>
            </a:stretch>
          </p:blipFill>
          <p:spPr bwMode="auto">
            <a:xfrm>
              <a:off x="3084293" y="5937405"/>
              <a:ext cx="2988000" cy="864298"/>
            </a:xfrm>
            <a:prstGeom prst="rect">
              <a:avLst/>
            </a:prstGeom>
            <a:noFill/>
          </p:spPr>
        </p:pic>
        <p:pic>
          <p:nvPicPr>
            <p:cNvPr id="4104" name="Picture 8" descr="http://www.eneon.net/imatgestop/08.jpg"/>
            <p:cNvPicPr>
              <a:picLocks noChangeAspect="1" noChangeArrowheads="1"/>
            </p:cNvPicPr>
            <p:nvPr/>
          </p:nvPicPr>
          <p:blipFill>
            <a:blip r:embed="rId5" cstate="print"/>
            <a:srcRect/>
            <a:stretch>
              <a:fillRect/>
            </a:stretch>
          </p:blipFill>
          <p:spPr bwMode="auto">
            <a:xfrm>
              <a:off x="3084293" y="5001301"/>
              <a:ext cx="2988000" cy="864298"/>
            </a:xfrm>
            <a:prstGeom prst="rect">
              <a:avLst/>
            </a:prstGeom>
            <a:noFill/>
          </p:spPr>
        </p:pic>
        <p:pic>
          <p:nvPicPr>
            <p:cNvPr id="4106" name="Picture 10" descr="http://www.eneon.net/imatgestop/04.jpg"/>
            <p:cNvPicPr>
              <a:picLocks noChangeAspect="1" noChangeArrowheads="1"/>
            </p:cNvPicPr>
            <p:nvPr/>
          </p:nvPicPr>
          <p:blipFill>
            <a:blip r:embed="rId6" cstate="print"/>
            <a:srcRect/>
            <a:stretch>
              <a:fillRect/>
            </a:stretch>
          </p:blipFill>
          <p:spPr bwMode="auto">
            <a:xfrm>
              <a:off x="6132379" y="5001301"/>
              <a:ext cx="2988000" cy="864298"/>
            </a:xfrm>
            <a:prstGeom prst="rect">
              <a:avLst/>
            </a:prstGeom>
            <a:noFill/>
          </p:spPr>
        </p:pic>
        <p:pic>
          <p:nvPicPr>
            <p:cNvPr id="4108" name="Picture 12" descr="http://www.eneon.net/imatgestop/09.jpg"/>
            <p:cNvPicPr>
              <a:picLocks noChangeAspect="1" noChangeArrowheads="1"/>
            </p:cNvPicPr>
            <p:nvPr/>
          </p:nvPicPr>
          <p:blipFill>
            <a:blip r:embed="rId7" cstate="print"/>
            <a:srcRect/>
            <a:stretch>
              <a:fillRect/>
            </a:stretch>
          </p:blipFill>
          <p:spPr bwMode="auto">
            <a:xfrm>
              <a:off x="6132379" y="5937405"/>
              <a:ext cx="2988000" cy="864298"/>
            </a:xfrm>
            <a:prstGeom prst="rect">
              <a:avLst/>
            </a:prstGeom>
            <a:noFill/>
          </p:spPr>
        </p:pic>
      </p:grpSp>
      <p:sp>
        <p:nvSpPr>
          <p:cNvPr id="14" name="Títol 1"/>
          <p:cNvSpPr txBox="1">
            <a:spLocks/>
          </p:cNvSpPr>
          <p:nvPr/>
        </p:nvSpPr>
        <p:spPr>
          <a:xfrm>
            <a:off x="707575" y="3581607"/>
            <a:ext cx="7772400" cy="1261884"/>
          </a:xfrm>
          <a:prstGeom prst="rect">
            <a:avLst/>
          </a:prstGeom>
          <a:ln>
            <a:noFill/>
          </a:ln>
        </p:spPr>
        <p:txBody>
          <a:bodyPr>
            <a:spAutoFit/>
          </a:bodyPr>
          <a:lstStyle>
            <a:lvl1pPr marL="0" marR="0" indent="0" algn="ctr" defTabSz="914400" rtl="0" eaLnBrk="1" fontAlgn="auto" latinLnBrk="0" hangingPunct="1">
              <a:lnSpc>
                <a:spcPct val="100000"/>
              </a:lnSpc>
              <a:spcBef>
                <a:spcPct val="0"/>
              </a:spcBef>
              <a:spcAft>
                <a:spcPts val="0"/>
              </a:spcAft>
              <a:buClrTx/>
              <a:buSzTx/>
              <a:buFontTx/>
              <a:buNone/>
              <a:tabLst/>
              <a:defRPr sz="3200" b="0" i="1">
                <a:solidFill>
                  <a:srgbClr val="00897A"/>
                </a:solidFill>
                <a:effectLst/>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rgbClr val="00897A"/>
                </a:solidFill>
                <a:effectLst/>
                <a:uLnTx/>
                <a:uFillTx/>
                <a:latin typeface="+mj-lt"/>
                <a:ea typeface="+mj-ea"/>
                <a:cs typeface="+mj-cs"/>
              </a:rPr>
              <a:t>Eionet</a:t>
            </a:r>
            <a:r>
              <a:rPr kumimoji="0" lang="en-US" sz="2800" b="1" i="0" u="none" strike="noStrike" kern="1200" cap="none" spc="0" normalizeH="0" baseline="0" noProof="0" dirty="0" smtClean="0">
                <a:ln>
                  <a:noFill/>
                </a:ln>
                <a:solidFill>
                  <a:srgbClr val="00897A"/>
                </a:solidFill>
                <a:effectLst/>
                <a:uLnTx/>
                <a:uFillTx/>
                <a:latin typeface="+mj-lt"/>
                <a:ea typeface="+mj-ea"/>
                <a:cs typeface="+mj-cs"/>
              </a:rPr>
              <a:t>: Environment Information and Observation Network</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i="0" dirty="0" smtClean="0">
                <a:latin typeface="+mj-lt"/>
                <a:ea typeface="+mj-ea"/>
                <a:cs typeface="+mj-cs"/>
              </a:rPr>
              <a:t>Jan Hendrik Voet </a:t>
            </a:r>
            <a:r>
              <a:rPr lang="en-US" sz="1400" b="1" i="0" dirty="0" smtClean="0">
                <a:latin typeface="+mj-lt"/>
                <a:ea typeface="+mj-ea"/>
                <a:cs typeface="+mj-cs"/>
              </a:rPr>
              <a:t>(voet@irceline.be)</a:t>
            </a:r>
            <a:endParaRPr kumimoji="0" lang="en-US" sz="1400" b="1" i="0" u="none" strike="noStrike" kern="1200" cap="none" spc="0" normalizeH="0" baseline="0" noProof="0" dirty="0" smtClean="0">
              <a:ln>
                <a:noFill/>
              </a:ln>
              <a:solidFill>
                <a:srgbClr val="00897A"/>
              </a:solidFill>
              <a:effectLst/>
              <a:uLnTx/>
              <a:uFillTx/>
              <a:latin typeface="+mj-lt"/>
              <a:ea typeface="+mj-ea"/>
              <a:cs typeface="+mj-cs"/>
            </a:endParaRPr>
          </a:p>
        </p:txBody>
      </p:sp>
      <p:sp>
        <p:nvSpPr>
          <p:cNvPr id="15" name="QuadreDeText 14"/>
          <p:cNvSpPr txBox="1"/>
          <p:nvPr/>
        </p:nvSpPr>
        <p:spPr>
          <a:xfrm>
            <a:off x="703111" y="1138135"/>
            <a:ext cx="7776864" cy="2000548"/>
          </a:xfrm>
          <a:prstGeom prst="rect">
            <a:avLst/>
          </a:prstGeom>
          <a:noFill/>
          <a:ln>
            <a:noFill/>
          </a:ln>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noProof="0" dirty="0" smtClean="0">
                <a:solidFill>
                  <a:srgbClr val="00897A"/>
                </a:solidFill>
                <a:effectLst/>
                <a:latin typeface="+mj-lt"/>
                <a:ea typeface="+mj-ea"/>
                <a:cs typeface="+mj-cs"/>
              </a:rPr>
              <a:t>ENEON first workshop</a:t>
            </a:r>
            <a:endParaRPr lang="en-US" sz="4000" b="1" i="0" kern="1200" noProof="0" dirty="0" smtClean="0">
              <a:solidFill>
                <a:srgbClr val="00897A"/>
              </a:solidFill>
              <a:effectLst/>
              <a:latin typeface="+mj-lt"/>
              <a:ea typeface="+mj-ea"/>
              <a:cs typeface="+mj-cs"/>
            </a:endParaRPr>
          </a:p>
          <a:p>
            <a:pPr algn="ctr"/>
            <a:r>
              <a:rPr lang="en-US" sz="3200" i="1" dirty="0" smtClean="0">
                <a:solidFill>
                  <a:srgbClr val="00897A"/>
                </a:solidFill>
              </a:rPr>
              <a:t>Observing Europe: Networking the Earth Observation Networks in Europe</a:t>
            </a:r>
          </a:p>
          <a:p>
            <a:pPr lvl="0" algn="ctr"/>
            <a:r>
              <a:rPr lang="en-US" sz="2400" i="1" dirty="0" smtClean="0">
                <a:solidFill>
                  <a:schemeClr val="tx1">
                    <a:tint val="75000"/>
                  </a:schemeClr>
                </a:solidFill>
              </a:rPr>
              <a:t>21-22 September, Paris</a:t>
            </a:r>
            <a:endParaRPr lang="ca-ES" sz="4000" b="1" i="0" kern="1200" dirty="0" smtClean="0">
              <a:solidFill>
                <a:srgbClr val="00897A"/>
              </a:solidFill>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15363"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15364" name="Text Box 8"/>
          <p:cNvSpPr txBox="1">
            <a:spLocks noChangeArrowheads="1"/>
          </p:cNvSpPr>
          <p:nvPr/>
        </p:nvSpPr>
        <p:spPr bwMode="auto">
          <a:xfrm>
            <a:off x="251520" y="1124744"/>
            <a:ext cx="8642350" cy="523220"/>
          </a:xfrm>
          <a:prstGeom prst="rect">
            <a:avLst/>
          </a:prstGeom>
          <a:noFill/>
          <a:ln w="9525">
            <a:noFill/>
            <a:miter lim="800000"/>
            <a:headEnd/>
            <a:tailEnd/>
          </a:ln>
        </p:spPr>
        <p:txBody>
          <a:bodyPr>
            <a:spAutoFit/>
          </a:bodyPr>
          <a:lstStyle/>
          <a:p>
            <a:pPr>
              <a:spcBef>
                <a:spcPct val="50000"/>
              </a:spcBef>
            </a:pPr>
            <a:r>
              <a:rPr lang="en-GB" altLang="en-US" sz="2800" dirty="0">
                <a:solidFill>
                  <a:srgbClr val="00897A"/>
                </a:solidFill>
                <a:latin typeface="Verdana" panose="020B0604030504040204" pitchFamily="34" charset="0"/>
                <a:ea typeface="ＭＳ Ｐゴシック" panose="020B0600070205080204" pitchFamily="34" charset="-128"/>
              </a:rPr>
              <a:t>National Reference Centre </a:t>
            </a:r>
            <a:r>
              <a:rPr lang="cs-CZ" altLang="en-US" sz="2800" dirty="0" smtClean="0">
                <a:solidFill>
                  <a:srgbClr val="00897A"/>
                </a:solidFill>
                <a:latin typeface="Verdana" panose="020B0604030504040204" pitchFamily="34" charset="0"/>
                <a:ea typeface="ＭＳ Ｐゴシック" panose="020B0600070205080204" pitchFamily="34" charset="-128"/>
              </a:rPr>
              <a:t>(</a:t>
            </a:r>
            <a:r>
              <a:rPr lang="en-GB" altLang="en-US" sz="2800" dirty="0" smtClean="0">
                <a:solidFill>
                  <a:srgbClr val="00897A"/>
                </a:solidFill>
                <a:latin typeface="Verdana" panose="020B0604030504040204" pitchFamily="34" charset="0"/>
                <a:ea typeface="ＭＳ Ｐゴシック" panose="020B0600070205080204" pitchFamily="34" charset="-128"/>
              </a:rPr>
              <a:t>NRC</a:t>
            </a:r>
            <a:r>
              <a:rPr lang="cs-CZ" altLang="en-US" sz="2800" dirty="0" smtClean="0">
                <a:solidFill>
                  <a:srgbClr val="00897A"/>
                </a:solidFill>
                <a:latin typeface="Verdana" panose="020B0604030504040204" pitchFamily="34" charset="0"/>
                <a:ea typeface="ＭＳ Ｐゴシック" panose="020B0600070205080204" pitchFamily="34" charset="-128"/>
              </a:rPr>
              <a:t>)</a:t>
            </a:r>
            <a:endParaRPr lang="en-GB" altLang="en-US" sz="2800" dirty="0">
              <a:solidFill>
                <a:srgbClr val="00897A"/>
              </a:solidFill>
              <a:latin typeface="Verdana" panose="020B0604030504040204" pitchFamily="34" charset="0"/>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15366" name="Rectangle 1"/>
          <p:cNvSpPr>
            <a:spLocks noChangeArrowheads="1"/>
          </p:cNvSpPr>
          <p:nvPr/>
        </p:nvSpPr>
        <p:spPr bwMode="auto">
          <a:xfrm>
            <a:off x="431032" y="2060848"/>
            <a:ext cx="8712968" cy="4431983"/>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en-US" altLang="en-US" sz="2000" dirty="0" smtClean="0">
                <a:latin typeface="Calibri" pitchFamily="34" charset="0"/>
              </a:rPr>
              <a:t>Not mentioned in </a:t>
            </a:r>
            <a:r>
              <a:rPr lang="cs-CZ" altLang="en-US" sz="2000" dirty="0" smtClean="0">
                <a:latin typeface="Calibri" pitchFamily="34" charset="0"/>
              </a:rPr>
              <a:t>EEA </a:t>
            </a:r>
            <a:r>
              <a:rPr lang="en-US" altLang="en-US" sz="2000" dirty="0" smtClean="0">
                <a:latin typeface="Calibri" pitchFamily="34" charset="0"/>
              </a:rPr>
              <a:t>Regulation (</a:t>
            </a:r>
            <a:r>
              <a:rPr lang="cs-CZ" altLang="en-US" sz="2000" dirty="0" err="1" smtClean="0">
                <a:latin typeface="Calibri" pitchFamily="34" charset="0"/>
              </a:rPr>
              <a:t>referred</a:t>
            </a:r>
            <a:r>
              <a:rPr lang="cs-CZ" altLang="en-US" sz="2000" dirty="0" smtClean="0">
                <a:latin typeface="Calibri" pitchFamily="34" charset="0"/>
              </a:rPr>
              <a:t> to </a:t>
            </a:r>
            <a:r>
              <a:rPr lang="cs-CZ" altLang="en-US" sz="2000" dirty="0" err="1" smtClean="0">
                <a:latin typeface="Calibri" pitchFamily="34" charset="0"/>
              </a:rPr>
              <a:t>Article</a:t>
            </a:r>
            <a:r>
              <a:rPr lang="cs-CZ" altLang="en-US" sz="2000" dirty="0" smtClean="0">
                <a:latin typeface="Calibri" pitchFamily="34" charset="0"/>
              </a:rPr>
              <a:t> 4 on </a:t>
            </a:r>
            <a:r>
              <a:rPr lang="en-US" altLang="en-US" sz="2000" dirty="0" smtClean="0">
                <a:latin typeface="Calibri" pitchFamily="34" charset="0"/>
              </a:rPr>
              <a:t>‘Main Component elements’)</a:t>
            </a:r>
          </a:p>
          <a:p>
            <a:pPr marL="342900" indent="-342900">
              <a:spcBef>
                <a:spcPct val="50000"/>
              </a:spcBef>
              <a:buFont typeface="Arial" charset="0"/>
              <a:buChar char="•"/>
            </a:pPr>
            <a:r>
              <a:rPr lang="en-US" altLang="en-US" sz="2000" dirty="0" smtClean="0">
                <a:latin typeface="Calibri" pitchFamily="34" charset="0"/>
              </a:rPr>
              <a:t>One </a:t>
            </a:r>
            <a:r>
              <a:rPr lang="en-US" altLang="en-US" sz="2000" dirty="0">
                <a:latin typeface="Calibri" pitchFamily="34" charset="0"/>
              </a:rPr>
              <a:t>or </a:t>
            </a:r>
            <a:r>
              <a:rPr lang="en-US" altLang="en-US" sz="2000" dirty="0" smtClean="0">
                <a:latin typeface="Calibri" pitchFamily="34" charset="0"/>
              </a:rPr>
              <a:t>more institution(s) </a:t>
            </a:r>
            <a:r>
              <a:rPr lang="en-US" altLang="en-US" sz="2000" dirty="0">
                <a:latin typeface="Calibri" pitchFamily="34" charset="0"/>
              </a:rPr>
              <a:t>per </a:t>
            </a:r>
            <a:r>
              <a:rPr lang="en-US" altLang="en-US" sz="2000" dirty="0" smtClean="0">
                <a:latin typeface="Calibri" pitchFamily="34" charset="0"/>
              </a:rPr>
              <a:t>theme per country with a specific role and represented by </a:t>
            </a:r>
            <a:r>
              <a:rPr lang="cs-CZ" altLang="en-US" sz="2000" dirty="0" smtClean="0">
                <a:latin typeface="Calibri" pitchFamily="34" charset="0"/>
              </a:rPr>
              <a:t>expert</a:t>
            </a:r>
            <a:r>
              <a:rPr lang="nl-BE" altLang="en-US" sz="2000" dirty="0" smtClean="0">
                <a:latin typeface="Calibri" pitchFamily="34" charset="0"/>
              </a:rPr>
              <a:t>s</a:t>
            </a:r>
            <a:endParaRPr lang="en-US" altLang="en-US" sz="2000" dirty="0">
              <a:latin typeface="Calibri" pitchFamily="34" charset="0"/>
            </a:endParaRPr>
          </a:p>
          <a:p>
            <a:pPr marL="342900" indent="-342900">
              <a:spcBef>
                <a:spcPct val="50000"/>
              </a:spcBef>
              <a:buFont typeface="Arial" charset="0"/>
              <a:buChar char="•"/>
            </a:pPr>
            <a:r>
              <a:rPr lang="en-US" altLang="en-US" sz="2000" dirty="0">
                <a:latin typeface="Calibri" pitchFamily="34" charset="0"/>
              </a:rPr>
              <a:t>Thematic expertise on environmental (or related) issues</a:t>
            </a:r>
          </a:p>
          <a:p>
            <a:pPr marL="342900" indent="-342900">
              <a:spcBef>
                <a:spcPct val="50000"/>
              </a:spcBef>
              <a:buFont typeface="Arial" charset="0"/>
              <a:buChar char="•"/>
            </a:pPr>
            <a:r>
              <a:rPr lang="en-US" altLang="en-US" sz="2000" dirty="0">
                <a:latin typeface="Calibri" pitchFamily="34" charset="0"/>
              </a:rPr>
              <a:t>Different types of expertise: </a:t>
            </a:r>
          </a:p>
          <a:p>
            <a:pPr marL="800100" lvl="1" indent="-342900">
              <a:spcBef>
                <a:spcPct val="50000"/>
              </a:spcBef>
              <a:buFont typeface="Courier New" pitchFamily="49" charset="0"/>
              <a:buChar char="o"/>
            </a:pPr>
            <a:r>
              <a:rPr lang="cs-CZ" altLang="en-US" dirty="0" smtClean="0">
                <a:latin typeface="Calibri" pitchFamily="34" charset="0"/>
              </a:rPr>
              <a:t>M</a:t>
            </a:r>
            <a:r>
              <a:rPr lang="en-US" altLang="en-US" dirty="0" err="1" smtClean="0">
                <a:latin typeface="Calibri" pitchFamily="34" charset="0"/>
              </a:rPr>
              <a:t>onitoring</a:t>
            </a:r>
            <a:r>
              <a:rPr lang="en-US" altLang="en-US" dirty="0" smtClean="0">
                <a:latin typeface="Calibri" pitchFamily="34" charset="0"/>
              </a:rPr>
              <a:t> – </a:t>
            </a:r>
            <a:r>
              <a:rPr lang="cs-CZ" altLang="en-US" dirty="0">
                <a:latin typeface="Calibri" pitchFamily="34" charset="0"/>
              </a:rPr>
              <a:t>D</a:t>
            </a:r>
            <a:r>
              <a:rPr lang="en-US" altLang="en-US" dirty="0" err="1" smtClean="0">
                <a:latin typeface="Calibri" pitchFamily="34" charset="0"/>
              </a:rPr>
              <a:t>ata</a:t>
            </a:r>
            <a:r>
              <a:rPr lang="en-US" altLang="en-US" dirty="0" smtClean="0">
                <a:latin typeface="Calibri" pitchFamily="34" charset="0"/>
              </a:rPr>
              <a:t> – </a:t>
            </a:r>
            <a:r>
              <a:rPr lang="cs-CZ" altLang="en-US" dirty="0">
                <a:latin typeface="Calibri" pitchFamily="34" charset="0"/>
              </a:rPr>
              <a:t>I</a:t>
            </a:r>
            <a:r>
              <a:rPr lang="en-US" altLang="en-US" dirty="0" err="1" smtClean="0">
                <a:latin typeface="Calibri" pitchFamily="34" charset="0"/>
              </a:rPr>
              <a:t>ndicators</a:t>
            </a:r>
            <a:r>
              <a:rPr lang="en-US" altLang="en-US" dirty="0" smtClean="0">
                <a:latin typeface="Calibri" pitchFamily="34" charset="0"/>
              </a:rPr>
              <a:t> </a:t>
            </a:r>
            <a:r>
              <a:rPr lang="en-US" altLang="en-US" dirty="0">
                <a:latin typeface="Calibri" pitchFamily="34" charset="0"/>
              </a:rPr>
              <a:t>– </a:t>
            </a:r>
            <a:r>
              <a:rPr lang="cs-CZ" altLang="en-US" dirty="0" smtClean="0">
                <a:latin typeface="Calibri" pitchFamily="34" charset="0"/>
              </a:rPr>
              <a:t>A</a:t>
            </a:r>
            <a:r>
              <a:rPr lang="en-US" altLang="en-US" dirty="0" err="1" smtClean="0">
                <a:latin typeface="Calibri" pitchFamily="34" charset="0"/>
              </a:rPr>
              <a:t>ssessments</a:t>
            </a:r>
            <a:r>
              <a:rPr lang="en-US" altLang="en-US" dirty="0" smtClean="0">
                <a:latin typeface="Calibri" pitchFamily="34" charset="0"/>
              </a:rPr>
              <a:t> –</a:t>
            </a:r>
            <a:r>
              <a:rPr lang="cs-CZ" altLang="en-US" dirty="0" smtClean="0">
                <a:latin typeface="Calibri" pitchFamily="34" charset="0"/>
              </a:rPr>
              <a:t>K</a:t>
            </a:r>
            <a:r>
              <a:rPr lang="en-US" altLang="en-US" dirty="0" err="1" smtClean="0">
                <a:latin typeface="Calibri" pitchFamily="34" charset="0"/>
              </a:rPr>
              <a:t>nowledge</a:t>
            </a:r>
            <a:r>
              <a:rPr lang="en-US" altLang="en-US" dirty="0" smtClean="0">
                <a:latin typeface="Calibri" pitchFamily="34" charset="0"/>
              </a:rPr>
              <a:t> </a:t>
            </a:r>
            <a:r>
              <a:rPr lang="en-US" altLang="en-US" dirty="0">
                <a:latin typeface="Calibri" pitchFamily="34" charset="0"/>
              </a:rPr>
              <a:t>(MDIAK information chain) </a:t>
            </a:r>
          </a:p>
          <a:p>
            <a:pPr marL="800100" lvl="1" indent="-342900">
              <a:spcBef>
                <a:spcPct val="50000"/>
              </a:spcBef>
              <a:buFont typeface="Courier New" pitchFamily="49" charset="0"/>
              <a:buChar char="o"/>
            </a:pPr>
            <a:r>
              <a:rPr lang="cs-CZ" altLang="en-US" dirty="0" err="1">
                <a:latin typeface="Calibri" pitchFamily="34" charset="0"/>
              </a:rPr>
              <a:t>P</a:t>
            </a:r>
            <a:r>
              <a:rPr lang="en-US" altLang="en-US" dirty="0" err="1" smtClean="0">
                <a:latin typeface="Calibri" pitchFamily="34" charset="0"/>
              </a:rPr>
              <a:t>olic</a:t>
            </a:r>
            <a:r>
              <a:rPr lang="cs-CZ" altLang="en-US" dirty="0" smtClean="0">
                <a:latin typeface="Calibri" pitchFamily="34" charset="0"/>
              </a:rPr>
              <a:t>y</a:t>
            </a:r>
            <a:r>
              <a:rPr lang="en-US" altLang="en-US" dirty="0" smtClean="0">
                <a:latin typeface="Calibri" pitchFamily="34" charset="0"/>
              </a:rPr>
              <a:t> </a:t>
            </a:r>
            <a:r>
              <a:rPr lang="en-US" altLang="en-US" dirty="0">
                <a:latin typeface="Calibri" pitchFamily="34" charset="0"/>
              </a:rPr>
              <a:t>measures </a:t>
            </a:r>
            <a:r>
              <a:rPr lang="cs-CZ" altLang="en-US" dirty="0" smtClean="0">
                <a:latin typeface="Calibri" pitchFamily="34" charset="0"/>
              </a:rPr>
              <a:t>and</a:t>
            </a:r>
            <a:r>
              <a:rPr lang="en-US" altLang="en-US" dirty="0" smtClean="0">
                <a:latin typeface="Calibri" pitchFamily="34" charset="0"/>
              </a:rPr>
              <a:t> </a:t>
            </a:r>
            <a:r>
              <a:rPr lang="en-US" altLang="en-US" dirty="0">
                <a:latin typeface="Calibri" pitchFamily="34" charset="0"/>
              </a:rPr>
              <a:t>support (IT, Communication)</a:t>
            </a:r>
          </a:p>
          <a:p>
            <a:pPr marL="342900" indent="-342900">
              <a:spcBef>
                <a:spcPct val="50000"/>
              </a:spcBef>
              <a:buFont typeface="Arial" charset="0"/>
              <a:buChar char="•"/>
            </a:pPr>
            <a:r>
              <a:rPr lang="en-US" altLang="en-US" sz="2000" dirty="0">
                <a:latin typeface="Calibri" pitchFamily="34" charset="0"/>
              </a:rPr>
              <a:t>24 NRC roles </a:t>
            </a:r>
            <a:r>
              <a:rPr lang="cs-CZ" altLang="en-US" sz="2000" dirty="0" smtClean="0">
                <a:latin typeface="Calibri" pitchFamily="34" charset="0"/>
              </a:rPr>
              <a:t>- </a:t>
            </a:r>
            <a:r>
              <a:rPr lang="en-US" altLang="en-US" sz="2000" dirty="0" smtClean="0">
                <a:latin typeface="Calibri" pitchFamily="34" charset="0"/>
              </a:rPr>
              <a:t>structure review</a:t>
            </a:r>
            <a:r>
              <a:rPr lang="cs-CZ" altLang="en-US" sz="2000" dirty="0" err="1" smtClean="0">
                <a:latin typeface="Calibri" pitchFamily="34" charset="0"/>
              </a:rPr>
              <a:t>ed</a:t>
            </a:r>
            <a:r>
              <a:rPr lang="cs-CZ" altLang="en-US" sz="2000" dirty="0" smtClean="0">
                <a:latin typeface="Calibri" pitchFamily="34" charset="0"/>
              </a:rPr>
              <a:t> to </a:t>
            </a:r>
            <a:r>
              <a:rPr lang="cs-CZ" altLang="en-US" sz="2000" dirty="0" err="1" smtClean="0">
                <a:latin typeface="Calibri" pitchFamily="34" charset="0"/>
              </a:rPr>
              <a:t>be</a:t>
            </a:r>
            <a:r>
              <a:rPr lang="en-US" altLang="en-US" sz="2000" dirty="0" smtClean="0">
                <a:latin typeface="Calibri" pitchFamily="34" charset="0"/>
              </a:rPr>
              <a:t> </a:t>
            </a:r>
            <a:r>
              <a:rPr lang="en-US" altLang="en-US" sz="2000" dirty="0">
                <a:latin typeface="Calibri" pitchFamily="34" charset="0"/>
              </a:rPr>
              <a:t>in line with </a:t>
            </a:r>
            <a:r>
              <a:rPr lang="en-US" altLang="en-US" sz="2000" dirty="0" smtClean="0">
                <a:latin typeface="Calibri" pitchFamily="34" charset="0"/>
              </a:rPr>
              <a:t>MAWP</a:t>
            </a:r>
            <a:r>
              <a:rPr lang="cs-CZ" altLang="en-US" sz="2000" dirty="0" smtClean="0">
                <a:latin typeface="Calibri" pitchFamily="34" charset="0"/>
              </a:rPr>
              <a:t> 2014-2018</a:t>
            </a:r>
            <a:endParaRPr lang="nl-BE" altLang="en-US" sz="2000" dirty="0" smtClean="0">
              <a:latin typeface="Calibri" pitchFamily="34" charset="0"/>
            </a:endParaRPr>
          </a:p>
          <a:p>
            <a:pPr marL="342900" indent="-342900">
              <a:spcBef>
                <a:spcPct val="50000"/>
              </a:spcBef>
              <a:buFont typeface="Arial" charset="0"/>
              <a:buChar char="•"/>
            </a:pPr>
            <a:r>
              <a:rPr lang="nl-BE" altLang="en-US" sz="2000" dirty="0" smtClean="0">
                <a:latin typeface="Calibri" pitchFamily="34" charset="0"/>
              </a:rPr>
              <a:t>NRC </a:t>
            </a:r>
            <a:r>
              <a:rPr lang="nl-BE" altLang="en-US" sz="2000" dirty="0" err="1" smtClean="0">
                <a:latin typeface="Calibri" pitchFamily="34" charset="0"/>
              </a:rPr>
              <a:t>role</a:t>
            </a:r>
            <a:r>
              <a:rPr lang="nl-BE" altLang="en-US" sz="2000" dirty="0" smtClean="0">
                <a:latin typeface="Calibri" pitchFamily="34" charset="0"/>
              </a:rPr>
              <a:t> </a:t>
            </a:r>
            <a:r>
              <a:rPr lang="nl-BE" altLang="en-US" sz="2000" dirty="0" err="1" smtClean="0">
                <a:latin typeface="Calibri" pitchFamily="34" charset="0"/>
              </a:rPr>
              <a:t>profile</a:t>
            </a:r>
            <a:r>
              <a:rPr lang="cs-CZ" altLang="en-US" sz="2000" dirty="0" smtClean="0">
                <a:latin typeface="Calibri" pitchFamily="34"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13315"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el 12"/>
          <p:cNvGraphicFramePr>
            <a:graphicFrameLocks noGrp="1"/>
          </p:cNvGraphicFramePr>
          <p:nvPr/>
        </p:nvGraphicFramePr>
        <p:xfrm>
          <a:off x="0" y="981075"/>
          <a:ext cx="9180000" cy="6203908"/>
        </p:xfrm>
        <a:graphic>
          <a:graphicData uri="http://schemas.openxmlformats.org/drawingml/2006/table">
            <a:tbl>
              <a:tblPr firstRow="1" bandRow="1">
                <a:tableStyleId>{5C22544A-7EE6-4342-B048-85BDC9FD1C3A}</a:tableStyleId>
              </a:tblPr>
              <a:tblGrid>
                <a:gridCol w="900000"/>
                <a:gridCol w="2160000"/>
                <a:gridCol w="900000"/>
                <a:gridCol w="2160000"/>
                <a:gridCol w="900000"/>
                <a:gridCol w="2160000"/>
              </a:tblGrid>
              <a:tr h="332037">
                <a:tc gridSpan="6">
                  <a:txBody>
                    <a:bodyPr/>
                    <a:lstStyle/>
                    <a:p>
                      <a:pPr algn="ctr"/>
                      <a:r>
                        <a:rPr lang="nl-BE" dirty="0" smtClean="0">
                          <a:latin typeface="Calibri" pitchFamily="34" charset="0"/>
                          <a:cs typeface="Calibri" pitchFamily="34" charset="0"/>
                        </a:rPr>
                        <a:t>National </a:t>
                      </a:r>
                      <a:r>
                        <a:rPr lang="nl-BE" dirty="0" err="1" smtClean="0">
                          <a:latin typeface="Calibri" pitchFamily="34" charset="0"/>
                          <a:cs typeface="Calibri" pitchFamily="34" charset="0"/>
                        </a:rPr>
                        <a:t>References</a:t>
                      </a:r>
                      <a:r>
                        <a:rPr lang="nl-BE" dirty="0" smtClean="0">
                          <a:latin typeface="Calibri" pitchFamily="34" charset="0"/>
                          <a:cs typeface="Calibri" pitchFamily="34" charset="0"/>
                        </a:rPr>
                        <a:t> </a:t>
                      </a:r>
                      <a:r>
                        <a:rPr lang="nl-BE" dirty="0" err="1" smtClean="0">
                          <a:latin typeface="Calibri" pitchFamily="34" charset="0"/>
                          <a:cs typeface="Calibri" pitchFamily="34" charset="0"/>
                        </a:rPr>
                        <a:t>Centres</a:t>
                      </a:r>
                      <a:r>
                        <a:rPr lang="nl-BE" dirty="0" smtClean="0">
                          <a:latin typeface="Calibri" pitchFamily="34" charset="0"/>
                          <a:cs typeface="Calibri" pitchFamily="34" charset="0"/>
                        </a:rPr>
                        <a:t>  </a:t>
                      </a:r>
                      <a:r>
                        <a:rPr lang="nl-BE" dirty="0" err="1" smtClean="0">
                          <a:latin typeface="Calibri" pitchFamily="34" charset="0"/>
                          <a:cs typeface="Calibri" pitchFamily="34" charset="0"/>
                        </a:rPr>
                        <a:t>for</a:t>
                      </a:r>
                      <a:r>
                        <a:rPr lang="nl-BE" dirty="0" smtClean="0">
                          <a:latin typeface="Calibri" pitchFamily="34" charset="0"/>
                          <a:cs typeface="Calibri" pitchFamily="34" charset="0"/>
                        </a:rPr>
                        <a:t> MAWP 2014-2018 (24)</a:t>
                      </a:r>
                    </a:p>
                  </a:txBody>
                  <a:tcPr anchor="ctr">
                    <a:solidFill>
                      <a:srgbClr val="00B0F0"/>
                    </a:solidFill>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r>
              <a:tr h="664074">
                <a:tc>
                  <a:txBody>
                    <a:bodyPr/>
                    <a:lstStyle/>
                    <a:p>
                      <a:r>
                        <a:rPr lang="en-GB" sz="1400" b="0" kern="1200" dirty="0" smtClean="0">
                          <a:solidFill>
                            <a:srgbClr val="FF0000"/>
                          </a:solidFill>
                          <a:latin typeface="Calibri" pitchFamily="34" charset="0"/>
                          <a:ea typeface="+mn-ea"/>
                          <a:cs typeface="Calibri" pitchFamily="34" charset="0"/>
                        </a:rPr>
                        <a:t>SA 1.1	</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sng" kern="1200" dirty="0" smtClean="0">
                          <a:solidFill>
                            <a:srgbClr val="FF0000"/>
                          </a:solidFill>
                          <a:latin typeface="Calibri" pitchFamily="34" charset="0"/>
                          <a:ea typeface="+mn-ea"/>
                          <a:cs typeface="Calibri" pitchFamily="34" charset="0"/>
                        </a:rPr>
                        <a:t>Air quality</a:t>
                      </a:r>
                      <a:endParaRPr lang="nl-BE" sz="1400" b="0" u="sng" dirty="0" smtClean="0">
                        <a:solidFill>
                          <a:srgbClr val="FF0000"/>
                        </a:solidFill>
                        <a:latin typeface="Calibri" pitchFamily="34" charset="0"/>
                        <a:cs typeface="Calibri" pitchFamily="34" charset="0"/>
                      </a:endParaRPr>
                    </a:p>
                    <a:p>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rgbClr val="FF0000"/>
                          </a:solidFill>
                          <a:latin typeface="Calibri" pitchFamily="34" charset="0"/>
                          <a:ea typeface="+mn-ea"/>
                          <a:cs typeface="Calibri" pitchFamily="34" charset="0"/>
                        </a:rPr>
                        <a:t>SA 1.5	</a:t>
                      </a:r>
                      <a:endParaRPr lang="nl-BE" sz="1400" b="0" dirty="0" smtClean="0">
                        <a:solidFill>
                          <a:srgbClr val="FF0000"/>
                        </a:solidFill>
                        <a:latin typeface="Calibri" pitchFamily="34" charset="0"/>
                        <a:cs typeface="Calibri" pitchFamily="34" charset="0"/>
                      </a:endParaRPr>
                    </a:p>
                    <a:p>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b="0" kern="1200" dirty="0" smtClean="0">
                          <a:solidFill>
                            <a:srgbClr val="FF0000"/>
                          </a:solidFill>
                          <a:latin typeface="Calibri" pitchFamily="34" charset="0"/>
                          <a:ea typeface="+mn-ea"/>
                          <a:cs typeface="Calibri" pitchFamily="34" charset="0"/>
                        </a:rPr>
                        <a:t>Water quality and ecological status</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SA 1.8	</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 Land use and spatial planning</a:t>
                      </a:r>
                      <a:endParaRPr lang="nl-BE" sz="1400" dirty="0">
                        <a:latin typeface="Calibri" pitchFamily="34" charset="0"/>
                        <a:cs typeface="Calibri" pitchFamily="34" charset="0"/>
                      </a:endParaRPr>
                    </a:p>
                  </a:txBody>
                  <a:tcPr>
                    <a:solidFill>
                      <a:srgbClr val="E1FFFB"/>
                    </a:solidFill>
                  </a:tcPr>
                </a:tc>
              </a:tr>
              <a:tr h="492585">
                <a:tc>
                  <a:txBody>
                    <a:bodyPr/>
                    <a:lstStyle/>
                    <a:p>
                      <a:r>
                        <a:rPr lang="en-GB" sz="1400" kern="1200" dirty="0" smtClean="0">
                          <a:solidFill>
                            <a:schemeClr val="dk1"/>
                          </a:solidFill>
                          <a:latin typeface="Calibri" pitchFamily="34" charset="0"/>
                          <a:ea typeface="+mn-ea"/>
                          <a:cs typeface="Calibri" pitchFamily="34" charset="0"/>
                        </a:rPr>
                        <a:t>SA 1.1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Environment and transport</a:t>
                      </a:r>
                      <a:endParaRPr lang="nl-BE" sz="1400" dirty="0">
                        <a:latin typeface="Calibri" pitchFamily="34" charset="0"/>
                        <a:cs typeface="Calibri" pitchFamily="34" charset="0"/>
                      </a:endParaRPr>
                    </a:p>
                  </a:txBody>
                  <a:tcPr>
                    <a:solidFill>
                      <a:srgbClr val="66FFFF"/>
                    </a:solidFill>
                  </a:tcPr>
                </a:tc>
                <a:tc>
                  <a:txBody>
                    <a:bodyPr/>
                    <a:lstStyle/>
                    <a:p>
                      <a:r>
                        <a:rPr lang="nl-BE" sz="1400" b="0" dirty="0" smtClean="0">
                          <a:solidFill>
                            <a:srgbClr val="FF0000"/>
                          </a:solidFill>
                          <a:latin typeface="Calibri" pitchFamily="34" charset="0"/>
                          <a:cs typeface="Calibri" pitchFamily="34" charset="0"/>
                        </a:rPr>
                        <a:t>SA 1.5	</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nl-BE" sz="1400" b="0" dirty="0" smtClean="0">
                          <a:solidFill>
                            <a:srgbClr val="FF0000"/>
                          </a:solidFill>
                          <a:latin typeface="Calibri" pitchFamily="34" charset="0"/>
                          <a:cs typeface="Calibri" pitchFamily="34" charset="0"/>
                        </a:rPr>
                        <a:t>Water </a:t>
                      </a:r>
                      <a:r>
                        <a:rPr lang="nl-BE" sz="1400" b="0" dirty="0" err="1" smtClean="0">
                          <a:solidFill>
                            <a:srgbClr val="FF0000"/>
                          </a:solidFill>
                          <a:latin typeface="Calibri" pitchFamily="34" charset="0"/>
                          <a:cs typeface="Calibri" pitchFamily="34" charset="0"/>
                        </a:rPr>
                        <a:t>emissions</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SA 1.9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Waste</a:t>
                      </a:r>
                      <a:endParaRPr lang="nl-BE" sz="1400" dirty="0">
                        <a:latin typeface="Calibri" pitchFamily="34" charset="0"/>
                        <a:cs typeface="Calibri" pitchFamily="34" charset="0"/>
                      </a:endParaRPr>
                    </a:p>
                  </a:txBody>
                  <a:tcPr>
                    <a:solidFill>
                      <a:srgbClr val="66FFFF"/>
                    </a:solidFill>
                  </a:tcPr>
                </a:tc>
              </a:tr>
              <a:tr h="1114798">
                <a:tc>
                  <a:txBody>
                    <a:bodyPr/>
                    <a:lstStyle/>
                    <a:p>
                      <a:r>
                        <a:rPr lang="en-GB" sz="1400" b="0" kern="1200" dirty="0" smtClean="0">
                          <a:solidFill>
                            <a:srgbClr val="FF0000"/>
                          </a:solidFill>
                          <a:latin typeface="Calibri" pitchFamily="34" charset="0"/>
                          <a:ea typeface="+mn-ea"/>
                          <a:cs typeface="Calibri" pitchFamily="34" charset="0"/>
                        </a:rPr>
                        <a:t>SA 1.1	</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b="0" kern="1200" dirty="0" smtClean="0">
                          <a:solidFill>
                            <a:srgbClr val="FF0000"/>
                          </a:solidFill>
                          <a:latin typeface="Calibri" pitchFamily="34" charset="0"/>
                          <a:ea typeface="+mn-ea"/>
                          <a:cs typeface="Calibri" pitchFamily="34" charset="0"/>
                        </a:rPr>
                        <a:t>Noise</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b="0" kern="1200" dirty="0" smtClean="0">
                          <a:solidFill>
                            <a:srgbClr val="FF0000"/>
                          </a:solidFill>
                          <a:latin typeface="Calibri" pitchFamily="34" charset="0"/>
                          <a:ea typeface="+mn-ea"/>
                          <a:cs typeface="Calibri" pitchFamily="34" charset="0"/>
                        </a:rPr>
                        <a:t>SA 1.6	</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b="0" u="sng" kern="1200" dirty="0" smtClean="0">
                          <a:solidFill>
                            <a:srgbClr val="FF0000"/>
                          </a:solidFill>
                          <a:latin typeface="Calibri" pitchFamily="34" charset="0"/>
                          <a:ea typeface="+mn-ea"/>
                          <a:cs typeface="Calibri" pitchFamily="34" charset="0"/>
                        </a:rPr>
                        <a:t>Marine, coastal and maritime</a:t>
                      </a:r>
                      <a:endParaRPr lang="nl-BE" sz="1400" b="0" u="sng" dirty="0">
                        <a:solidFill>
                          <a:srgbClr val="FF0000"/>
                        </a:solidFill>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SA 2.1	</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Resource-efficient economy and the environment</a:t>
                      </a:r>
                      <a:endParaRPr lang="nl-BE" sz="1400" dirty="0">
                        <a:latin typeface="Calibri" pitchFamily="34" charset="0"/>
                        <a:cs typeface="Calibri" pitchFamily="34" charset="0"/>
                      </a:endParaRPr>
                    </a:p>
                  </a:txBody>
                  <a:tcPr>
                    <a:solidFill>
                      <a:srgbClr val="E1FFFB"/>
                    </a:solidFill>
                  </a:tcPr>
                </a:tc>
              </a:tr>
              <a:tr h="699990">
                <a:tc>
                  <a:txBody>
                    <a:bodyPr/>
                    <a:lstStyle/>
                    <a:p>
                      <a:r>
                        <a:rPr lang="en-GB" sz="1400" b="0" kern="1200" dirty="0" smtClean="0">
                          <a:solidFill>
                            <a:srgbClr val="FF0000"/>
                          </a:solidFill>
                          <a:latin typeface="Calibri" pitchFamily="34" charset="0"/>
                          <a:ea typeface="+mn-ea"/>
                          <a:cs typeface="Calibri" pitchFamily="34" charset="0"/>
                        </a:rPr>
                        <a:t>SA 1.2	</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en-GB" sz="1400" b="0" kern="1200" dirty="0" smtClean="0">
                          <a:solidFill>
                            <a:srgbClr val="FF0000"/>
                          </a:solidFill>
                          <a:latin typeface="Calibri" pitchFamily="34" charset="0"/>
                          <a:ea typeface="+mn-ea"/>
                          <a:cs typeface="Calibri" pitchFamily="34" charset="0"/>
                        </a:rPr>
                        <a:t>Industrial pollution</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en-GB" sz="1400" b="0" kern="1200" dirty="0" smtClean="0">
                          <a:solidFill>
                            <a:srgbClr val="FF0000"/>
                          </a:solidFill>
                          <a:latin typeface="Calibri" pitchFamily="34" charset="0"/>
                          <a:ea typeface="+mn-ea"/>
                          <a:cs typeface="Calibri" pitchFamily="34" charset="0"/>
                        </a:rPr>
                        <a:t>SA 1.7	</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en-GB" sz="1400" b="0" u="sng" kern="1200" dirty="0" smtClean="0">
                          <a:solidFill>
                            <a:srgbClr val="FF0000"/>
                          </a:solidFill>
                          <a:latin typeface="Calibri" pitchFamily="34" charset="0"/>
                          <a:ea typeface="+mn-ea"/>
                          <a:cs typeface="Calibri" pitchFamily="34" charset="0"/>
                        </a:rPr>
                        <a:t>Biodiversity data and information</a:t>
                      </a:r>
                      <a:endParaRPr lang="nl-BE" sz="1400" b="0" u="sng" dirty="0">
                        <a:solidFill>
                          <a:srgbClr val="FF0000"/>
                        </a:solidFill>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SA 2.2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Environment and health</a:t>
                      </a:r>
                      <a:endParaRPr lang="nl-BE" sz="1400" dirty="0">
                        <a:latin typeface="Calibri" pitchFamily="34" charset="0"/>
                        <a:cs typeface="Calibri" pitchFamily="34" charset="0"/>
                      </a:endParaRPr>
                    </a:p>
                  </a:txBody>
                  <a:tcPr>
                    <a:solidFill>
                      <a:srgbClr val="66FFFF"/>
                    </a:solidFill>
                  </a:tcPr>
                </a:tc>
              </a:tr>
              <a:tr h="699990">
                <a:tc>
                  <a:txBody>
                    <a:bodyPr/>
                    <a:lstStyle/>
                    <a:p>
                      <a:r>
                        <a:rPr lang="en-GB" sz="1400" b="0" kern="1200" dirty="0" smtClean="0">
                          <a:solidFill>
                            <a:srgbClr val="FF0000"/>
                          </a:solidFill>
                          <a:latin typeface="Calibri" pitchFamily="34" charset="0"/>
                          <a:ea typeface="+mn-ea"/>
                          <a:cs typeface="Calibri" pitchFamily="34" charset="0"/>
                        </a:rPr>
                        <a:t>SA 1.3 / 1.1	</a:t>
                      </a:r>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b="0" kern="1200" dirty="0" smtClean="0">
                          <a:solidFill>
                            <a:srgbClr val="FF0000"/>
                          </a:solidFill>
                          <a:latin typeface="Calibri" pitchFamily="34" charset="0"/>
                          <a:ea typeface="+mn-ea"/>
                          <a:cs typeface="Calibri" pitchFamily="34" charset="0"/>
                        </a:rPr>
                        <a:t>Mitigation of air pollution </a:t>
                      </a:r>
                    </a:p>
                    <a:p>
                      <a:r>
                        <a:rPr lang="en-GB" sz="1400" b="0" kern="1200" dirty="0" smtClean="0">
                          <a:solidFill>
                            <a:srgbClr val="FF0000"/>
                          </a:solidFill>
                          <a:latin typeface="Calibri" pitchFamily="34" charset="0"/>
                          <a:ea typeface="+mn-ea"/>
                          <a:cs typeface="Calibri" pitchFamily="34" charset="0"/>
                        </a:rPr>
                        <a:t>and climate change</a:t>
                      </a:r>
                      <a:endParaRPr lang="nl-BE" sz="1400" b="0" dirty="0" smtClean="0">
                        <a:solidFill>
                          <a:srgbClr val="FF0000"/>
                        </a:solidFill>
                        <a:latin typeface="Calibri" pitchFamily="34" charset="0"/>
                        <a:cs typeface="Calibri" pitchFamily="34" charset="0"/>
                      </a:endParaRPr>
                    </a:p>
                    <a:p>
                      <a:endParaRPr lang="nl-BE" sz="1400" b="0" dirty="0">
                        <a:solidFill>
                          <a:srgbClr val="FF0000"/>
                        </a:solidFill>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SA 1.7	</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Biodiversity and ecosystems indicators and assessments</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SA 2.3	</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Forward looking information</a:t>
                      </a:r>
                      <a:r>
                        <a:rPr lang="en-GB" sz="1400" kern="1200" baseline="0" dirty="0" smtClean="0">
                          <a:solidFill>
                            <a:schemeClr val="dk1"/>
                          </a:solidFill>
                          <a:latin typeface="Calibri" pitchFamily="34" charset="0"/>
                          <a:ea typeface="+mn-ea"/>
                          <a:cs typeface="Calibri" pitchFamily="34" charset="0"/>
                        </a:rPr>
                        <a:t> and services</a:t>
                      </a:r>
                      <a:endParaRPr lang="nl-BE" sz="1400" dirty="0">
                        <a:latin typeface="Calibri" pitchFamily="34" charset="0"/>
                        <a:cs typeface="Calibri" pitchFamily="34" charset="0"/>
                      </a:endParaRPr>
                    </a:p>
                  </a:txBody>
                  <a:tcPr>
                    <a:solidFill>
                      <a:srgbClr val="E1FFFB"/>
                    </a:solidFill>
                  </a:tcPr>
                </a:tc>
              </a:tr>
              <a:tr h="492585">
                <a:tc>
                  <a:txBody>
                    <a:bodyPr/>
                    <a:lstStyle/>
                    <a:p>
                      <a:r>
                        <a:rPr lang="en-GB" sz="1400" kern="1200" dirty="0" smtClean="0">
                          <a:solidFill>
                            <a:schemeClr val="dk1"/>
                          </a:solidFill>
                          <a:latin typeface="Calibri" pitchFamily="34" charset="0"/>
                          <a:ea typeface="+mn-ea"/>
                          <a:cs typeface="Calibri" pitchFamily="34" charset="0"/>
                        </a:rPr>
                        <a:t>SA 1.3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Environment and energy</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SA 1.7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Environment and agriculture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SA 2.4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State of environment</a:t>
                      </a:r>
                      <a:endParaRPr lang="nl-BE" sz="1400" dirty="0">
                        <a:latin typeface="Calibri" pitchFamily="34" charset="0"/>
                        <a:cs typeface="Calibri" pitchFamily="34" charset="0"/>
                      </a:endParaRPr>
                    </a:p>
                  </a:txBody>
                  <a:tcPr>
                    <a:solidFill>
                      <a:srgbClr val="66FFFF"/>
                    </a:solidFill>
                  </a:tcPr>
                </a:tc>
              </a:tr>
              <a:tr h="699990">
                <a:tc>
                  <a:txBody>
                    <a:bodyPr/>
                    <a:lstStyle/>
                    <a:p>
                      <a:r>
                        <a:rPr lang="en-GB" sz="1600" b="1" i="0" u="sng" kern="1200" dirty="0" smtClean="0">
                          <a:solidFill>
                            <a:schemeClr val="dk1"/>
                          </a:solidFill>
                          <a:latin typeface="Calibri" pitchFamily="34" charset="0"/>
                          <a:ea typeface="+mn-ea"/>
                          <a:cs typeface="Calibri" pitchFamily="34" charset="0"/>
                        </a:rPr>
                        <a:t>SA 1.4</a:t>
                      </a:r>
                      <a:endParaRPr lang="nl-BE" sz="1600" b="1" i="0" u="sng" dirty="0">
                        <a:latin typeface="Calibri" pitchFamily="34" charset="0"/>
                        <a:cs typeface="Calibri" pitchFamily="34" charset="0"/>
                      </a:endParaRPr>
                    </a:p>
                  </a:txBody>
                  <a:tcPr>
                    <a:solidFill>
                      <a:srgbClr val="E1FFFB"/>
                    </a:solidFill>
                  </a:tcPr>
                </a:tc>
                <a:tc>
                  <a:txBody>
                    <a:bodyPr/>
                    <a:lstStyle/>
                    <a:p>
                      <a:r>
                        <a:rPr lang="en-GB" sz="1600" b="1" i="0" u="sng" kern="1200" dirty="0" smtClean="0">
                          <a:solidFill>
                            <a:schemeClr val="dk1"/>
                          </a:solidFill>
                          <a:latin typeface="Calibri" pitchFamily="34" charset="0"/>
                          <a:ea typeface="+mn-ea"/>
                          <a:cs typeface="Calibri" pitchFamily="34" charset="0"/>
                        </a:rPr>
                        <a:t>Climate change impacts, vulnerability and adaptation</a:t>
                      </a:r>
                      <a:endParaRPr lang="nl-BE" sz="1600" b="1" i="0" u="sng" dirty="0">
                        <a:latin typeface="Calibri" pitchFamily="34" charset="0"/>
                        <a:cs typeface="Calibri" pitchFamily="34" charset="0"/>
                      </a:endParaRPr>
                    </a:p>
                  </a:txBody>
                  <a:tcPr>
                    <a:solidFill>
                      <a:srgbClr val="E1FFFB"/>
                    </a:solidFill>
                  </a:tcPr>
                </a:tc>
                <a:tc>
                  <a:txBody>
                    <a:bodyPr/>
                    <a:lstStyle/>
                    <a:p>
                      <a:r>
                        <a:rPr lang="en-GB" sz="1400" b="0" kern="1200" dirty="0" smtClean="0">
                          <a:solidFill>
                            <a:schemeClr val="tx1"/>
                          </a:solidFill>
                          <a:latin typeface="Calibri" pitchFamily="34" charset="0"/>
                          <a:ea typeface="+mn-ea"/>
                          <a:cs typeface="Calibri" pitchFamily="34" charset="0"/>
                        </a:rPr>
                        <a:t>SA 1.8	</a:t>
                      </a:r>
                      <a:endParaRPr lang="nl-BE" sz="1400" b="0" dirty="0">
                        <a:solidFill>
                          <a:schemeClr val="tx1"/>
                        </a:solidFill>
                        <a:latin typeface="Calibri" pitchFamily="34" charset="0"/>
                        <a:cs typeface="Calibri" pitchFamily="34" charset="0"/>
                      </a:endParaRPr>
                    </a:p>
                  </a:txBody>
                  <a:tcPr>
                    <a:solidFill>
                      <a:srgbClr val="E1FF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dirty="0" smtClean="0">
                          <a:solidFill>
                            <a:schemeClr val="tx1"/>
                          </a:solidFill>
                          <a:latin typeface="Calibri" pitchFamily="34" charset="0"/>
                          <a:ea typeface="+mn-ea"/>
                          <a:cs typeface="Calibri" pitchFamily="34" charset="0"/>
                        </a:rPr>
                        <a:t> Soil</a:t>
                      </a:r>
                      <a:endParaRPr lang="nl-BE" sz="1400" b="0" dirty="0" smtClean="0">
                        <a:solidFill>
                          <a:schemeClr val="tx1"/>
                        </a:solidFill>
                        <a:latin typeface="Calibri" pitchFamily="34" charset="0"/>
                        <a:cs typeface="Calibri" pitchFamily="34" charset="0"/>
                      </a:endParaRPr>
                    </a:p>
                    <a:p>
                      <a:endParaRPr lang="nl-BE" sz="1400" b="0" dirty="0">
                        <a:solidFill>
                          <a:schemeClr val="tx1"/>
                        </a:solidFill>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SA 3.2 / 3.3	</a:t>
                      </a:r>
                      <a:endParaRPr lang="nl-BE" sz="1400" dirty="0">
                        <a:latin typeface="Calibri" pitchFamily="34" charset="0"/>
                        <a:cs typeface="Calibri" pitchFamily="34" charset="0"/>
                      </a:endParaRPr>
                    </a:p>
                  </a:txBody>
                  <a:tcPr>
                    <a:solidFill>
                      <a:srgbClr val="E1FFFB"/>
                    </a:solidFill>
                  </a:tcPr>
                </a:tc>
                <a:tc>
                  <a:txBody>
                    <a:bodyPr/>
                    <a:lstStyle/>
                    <a:p>
                      <a:r>
                        <a:rPr lang="en-GB" sz="1400" kern="1200" dirty="0" smtClean="0">
                          <a:solidFill>
                            <a:schemeClr val="dk1"/>
                          </a:solidFill>
                          <a:latin typeface="Calibri" pitchFamily="34" charset="0"/>
                          <a:ea typeface="+mn-ea"/>
                          <a:cs typeface="Calibri" pitchFamily="34" charset="0"/>
                        </a:rPr>
                        <a:t>Environmental information systems</a:t>
                      </a:r>
                      <a:endParaRPr lang="nl-BE" sz="1400" dirty="0">
                        <a:latin typeface="Calibri" pitchFamily="34" charset="0"/>
                        <a:cs typeface="Calibri" pitchFamily="34" charset="0"/>
                      </a:endParaRPr>
                    </a:p>
                  </a:txBody>
                  <a:tcPr>
                    <a:solidFill>
                      <a:srgbClr val="E1FFFB"/>
                    </a:solidFill>
                  </a:tcPr>
                </a:tc>
              </a:tr>
              <a:tr h="492585">
                <a:tc>
                  <a:txBody>
                    <a:bodyPr/>
                    <a:lstStyle/>
                    <a:p>
                      <a:r>
                        <a:rPr lang="en-GB" sz="1400" b="0" kern="1200" dirty="0" smtClean="0">
                          <a:solidFill>
                            <a:srgbClr val="FF0000"/>
                          </a:solidFill>
                          <a:latin typeface="Calibri" pitchFamily="34" charset="0"/>
                          <a:ea typeface="+mn-ea"/>
                          <a:cs typeface="Calibri" pitchFamily="34" charset="0"/>
                        </a:rPr>
                        <a:t>SA 1.5	</a:t>
                      </a:r>
                      <a:endParaRPr lang="nl-BE" sz="1400" b="0" dirty="0">
                        <a:solidFill>
                          <a:srgbClr val="FF0000"/>
                        </a:solidFill>
                        <a:latin typeface="Calibri" pitchFamily="34" charset="0"/>
                        <a:cs typeface="Calibri" pitchFamily="34" charset="0"/>
                      </a:endParaRPr>
                    </a:p>
                  </a:txBody>
                  <a:tcPr>
                    <a:solidFill>
                      <a:srgbClr val="66FFFF"/>
                    </a:solidFill>
                  </a:tcPr>
                </a:tc>
                <a:tc>
                  <a:txBody>
                    <a:bodyPr/>
                    <a:lstStyle/>
                    <a:p>
                      <a:r>
                        <a:rPr lang="en-GB" sz="1400" b="0" u="sng" kern="1200" dirty="0" smtClean="0">
                          <a:solidFill>
                            <a:srgbClr val="FF0000"/>
                          </a:solidFill>
                          <a:latin typeface="Calibri" pitchFamily="34" charset="0"/>
                          <a:ea typeface="+mn-ea"/>
                          <a:cs typeface="Calibri" pitchFamily="34" charset="0"/>
                        </a:rPr>
                        <a:t>Water quantity</a:t>
                      </a:r>
                      <a:endParaRPr lang="nl-BE" sz="1400" b="0" u="sng" dirty="0">
                        <a:solidFill>
                          <a:srgbClr val="FF0000"/>
                        </a:solidFill>
                        <a:latin typeface="Calibri" pitchFamily="34" charset="0"/>
                        <a:cs typeface="Calibri" pitchFamily="34" charset="0"/>
                      </a:endParaRPr>
                    </a:p>
                  </a:txBody>
                  <a:tcPr>
                    <a:solidFill>
                      <a:srgbClr val="66FFFF"/>
                    </a:solidFill>
                  </a:tcPr>
                </a:tc>
                <a:tc>
                  <a:txBody>
                    <a:bodyPr/>
                    <a:lstStyle/>
                    <a:p>
                      <a:r>
                        <a:rPr lang="en-GB" sz="2000" b="1" kern="1200" dirty="0" smtClean="0">
                          <a:solidFill>
                            <a:srgbClr val="FF0000"/>
                          </a:solidFill>
                          <a:latin typeface="Calibri" pitchFamily="34" charset="0"/>
                          <a:ea typeface="+mn-ea"/>
                          <a:cs typeface="Calibri" pitchFamily="34" charset="0"/>
                        </a:rPr>
                        <a:t>SA 1.8	</a:t>
                      </a:r>
                      <a:endParaRPr lang="nl-BE" sz="2000" b="1" dirty="0">
                        <a:solidFill>
                          <a:srgbClr val="FF0000"/>
                        </a:solidFill>
                        <a:latin typeface="Calibri" pitchFamily="34" charset="0"/>
                        <a:cs typeface="Calibri" pitchFamily="34" charset="0"/>
                      </a:endParaRPr>
                    </a:p>
                  </a:txBody>
                  <a:tcPr>
                    <a:solidFill>
                      <a:srgbClr val="66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u="sng" kern="1200" baseline="0" dirty="0" smtClean="0">
                          <a:solidFill>
                            <a:srgbClr val="FF0000"/>
                          </a:solidFill>
                          <a:latin typeface="Calibri" pitchFamily="34" charset="0"/>
                          <a:ea typeface="+mn-ea"/>
                          <a:cs typeface="Calibri" pitchFamily="34" charset="0"/>
                        </a:rPr>
                        <a:t>Land cover</a:t>
                      </a:r>
                      <a:endParaRPr lang="nl-BE" sz="2000" b="1" u="sng" baseline="0" dirty="0" smtClean="0">
                        <a:solidFill>
                          <a:srgbClr val="FF0000"/>
                        </a:solidFill>
                        <a:latin typeface="Calibri" pitchFamily="34" charset="0"/>
                        <a:cs typeface="Calibri" pitchFamily="34" charset="0"/>
                      </a:endParaRPr>
                    </a:p>
                    <a:p>
                      <a:endParaRPr lang="nl-BE" sz="2000" b="1" dirty="0">
                        <a:solidFill>
                          <a:srgbClr val="FF0000"/>
                        </a:solidFill>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SA 3.4	</a:t>
                      </a:r>
                      <a:endParaRPr lang="nl-BE" sz="1400" dirty="0">
                        <a:latin typeface="Calibri" pitchFamily="34" charset="0"/>
                        <a:cs typeface="Calibri" pitchFamily="34" charset="0"/>
                      </a:endParaRPr>
                    </a:p>
                  </a:txBody>
                  <a:tcPr>
                    <a:solidFill>
                      <a:srgbClr val="66FFFF"/>
                    </a:solidFill>
                  </a:tcPr>
                </a:tc>
                <a:tc>
                  <a:txBody>
                    <a:bodyPr/>
                    <a:lstStyle/>
                    <a:p>
                      <a:r>
                        <a:rPr lang="en-GB" sz="1400" kern="1200" dirty="0" smtClean="0">
                          <a:solidFill>
                            <a:schemeClr val="dk1"/>
                          </a:solidFill>
                          <a:latin typeface="Calibri" pitchFamily="34" charset="0"/>
                          <a:ea typeface="+mn-ea"/>
                          <a:cs typeface="Calibri" pitchFamily="34" charset="0"/>
                        </a:rPr>
                        <a:t>Communication</a:t>
                      </a:r>
                      <a:endParaRPr lang="nl-BE" sz="1400" dirty="0">
                        <a:latin typeface="Calibri" pitchFamily="34" charset="0"/>
                        <a:cs typeface="Calibri" pitchFamily="34" charset="0"/>
                      </a:endParaRPr>
                    </a:p>
                  </a:txBody>
                  <a:tcPr>
                    <a:solidFill>
                      <a:srgbClr val="66FFFF"/>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Bracket 37"/>
          <p:cNvSpPr/>
          <p:nvPr/>
        </p:nvSpPr>
        <p:spPr>
          <a:xfrm rot="16200000">
            <a:off x="4109492" y="-2157164"/>
            <a:ext cx="852488" cy="8280400"/>
          </a:xfrm>
          <a:prstGeom prst="rightBracket">
            <a:avLst>
              <a:gd name="adj" fmla="val 183288"/>
            </a:avLst>
          </a:prstGeom>
          <a:solidFill>
            <a:srgbClr val="99CCFF"/>
          </a:solidFill>
          <a:ln w="38100">
            <a:solidFill>
              <a:srgbClr val="00538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9" name="Right Bracket 38"/>
          <p:cNvSpPr/>
          <p:nvPr/>
        </p:nvSpPr>
        <p:spPr>
          <a:xfrm rot="5400000">
            <a:off x="3941217" y="1971551"/>
            <a:ext cx="1189037" cy="8280400"/>
          </a:xfrm>
          <a:prstGeom prst="rightBracket">
            <a:avLst>
              <a:gd name="adj" fmla="val 140613"/>
            </a:avLst>
          </a:prstGeom>
          <a:solidFill>
            <a:srgbClr val="99CCFF"/>
          </a:solidFill>
          <a:ln w="38100">
            <a:solidFill>
              <a:srgbClr val="005384"/>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9462" name="TextBox 39"/>
          <p:cNvSpPr>
            <a:spLocks noChangeArrowheads="1"/>
          </p:cNvSpPr>
          <p:nvPr/>
        </p:nvSpPr>
        <p:spPr bwMode="auto">
          <a:xfrm>
            <a:off x="2881561" y="5553744"/>
            <a:ext cx="3560763" cy="323850"/>
          </a:xfrm>
          <a:prstGeom prst="roundRect">
            <a:avLst>
              <a:gd name="adj" fmla="val 16667"/>
            </a:avLst>
          </a:prstGeom>
          <a:noFill/>
          <a:ln w="9525">
            <a:noFill/>
            <a:round/>
            <a:headEnd/>
            <a:tailEnd/>
          </a:ln>
        </p:spPr>
        <p:txBody>
          <a:bodyPr anchor="ctr"/>
          <a:lstStyle/>
          <a:p>
            <a:r>
              <a:rPr lang="en-GB" altLang="en-US" sz="1200" b="1" dirty="0">
                <a:latin typeface="Verdana" pitchFamily="34" charset="0"/>
              </a:rPr>
              <a:t>SA1 Informing policy implementation</a:t>
            </a:r>
          </a:p>
        </p:txBody>
      </p:sp>
      <p:sp>
        <p:nvSpPr>
          <p:cNvPr id="41" name="Right Arrow 40"/>
          <p:cNvSpPr/>
          <p:nvPr/>
        </p:nvSpPr>
        <p:spPr>
          <a:xfrm>
            <a:off x="5993929" y="2564904"/>
            <a:ext cx="1152525" cy="2808288"/>
          </a:xfrm>
          <a:prstGeom prst="rightArrow">
            <a:avLst>
              <a:gd name="adj1" fmla="val 69477"/>
              <a:gd name="adj2" fmla="val 35113"/>
            </a:avLst>
          </a:prstGeom>
          <a:solidFill>
            <a:srgbClr val="0081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Right Arrow 41"/>
          <p:cNvSpPr/>
          <p:nvPr/>
        </p:nvSpPr>
        <p:spPr>
          <a:xfrm>
            <a:off x="1907704" y="2564904"/>
            <a:ext cx="1150937" cy="2808288"/>
          </a:xfrm>
          <a:prstGeom prst="rightArrow">
            <a:avLst>
              <a:gd name="adj1" fmla="val 69477"/>
              <a:gd name="adj2" fmla="val 35113"/>
            </a:avLst>
          </a:prstGeom>
          <a:solidFill>
            <a:srgbClr val="0081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465" name="TextBox 42"/>
          <p:cNvSpPr>
            <a:spLocks noChangeArrowheads="1"/>
          </p:cNvSpPr>
          <p:nvPr/>
        </p:nvSpPr>
        <p:spPr bwMode="auto">
          <a:xfrm>
            <a:off x="2771800" y="2564904"/>
            <a:ext cx="3560763" cy="2808288"/>
          </a:xfrm>
          <a:prstGeom prst="roundRect">
            <a:avLst>
              <a:gd name="adj" fmla="val 5176"/>
            </a:avLst>
          </a:prstGeom>
          <a:noFill/>
          <a:ln w="28575">
            <a:solidFill>
              <a:srgbClr val="005384"/>
            </a:solidFill>
            <a:round/>
            <a:headEnd/>
            <a:tailEnd/>
          </a:ln>
        </p:spPr>
        <p:txBody>
          <a:bodyPr anchor="ctr" anchorCtr="1"/>
          <a:lstStyle/>
          <a:p>
            <a:pPr algn="ctr"/>
            <a:endParaRPr lang="en-GB" altLang="en-US" sz="1400" b="1">
              <a:solidFill>
                <a:srgbClr val="005384"/>
              </a:solidFill>
              <a:latin typeface="Verdana" pitchFamily="34" charset="0"/>
            </a:endParaRPr>
          </a:p>
        </p:txBody>
      </p:sp>
      <p:sp>
        <p:nvSpPr>
          <p:cNvPr id="19466" name="TextBox 43"/>
          <p:cNvSpPr>
            <a:spLocks noChangeArrowheads="1"/>
          </p:cNvSpPr>
          <p:nvPr/>
        </p:nvSpPr>
        <p:spPr bwMode="auto">
          <a:xfrm>
            <a:off x="413866" y="2568079"/>
            <a:ext cx="2160588" cy="509588"/>
          </a:xfrm>
          <a:prstGeom prst="roundRect">
            <a:avLst>
              <a:gd name="adj" fmla="val 16667"/>
            </a:avLst>
          </a:prstGeom>
          <a:noFill/>
          <a:ln w="28575">
            <a:solidFill>
              <a:srgbClr val="005384"/>
            </a:solidFill>
            <a:round/>
            <a:headEnd/>
            <a:tailEnd/>
          </a:ln>
        </p:spPr>
        <p:txBody>
          <a:bodyPr>
            <a:spAutoFit/>
          </a:bodyPr>
          <a:lstStyle/>
          <a:p>
            <a:r>
              <a:rPr lang="en-GB" altLang="en-US" sz="1200" b="1">
                <a:latin typeface="Verdana" pitchFamily="34" charset="0"/>
              </a:rPr>
              <a:t>Member countries/</a:t>
            </a:r>
          </a:p>
          <a:p>
            <a:r>
              <a:rPr lang="en-GB" altLang="en-US" sz="1200" b="1">
                <a:latin typeface="Verdana" pitchFamily="34" charset="0"/>
              </a:rPr>
              <a:t>Eionet</a:t>
            </a:r>
          </a:p>
        </p:txBody>
      </p:sp>
      <p:sp>
        <p:nvSpPr>
          <p:cNvPr id="19467" name="TextBox 44"/>
          <p:cNvSpPr>
            <a:spLocks noChangeArrowheads="1"/>
          </p:cNvSpPr>
          <p:nvPr/>
        </p:nvSpPr>
        <p:spPr bwMode="auto">
          <a:xfrm>
            <a:off x="413866" y="3136404"/>
            <a:ext cx="2160588" cy="511175"/>
          </a:xfrm>
          <a:prstGeom prst="roundRect">
            <a:avLst>
              <a:gd name="adj" fmla="val 16667"/>
            </a:avLst>
          </a:prstGeom>
          <a:noFill/>
          <a:ln w="28575">
            <a:solidFill>
              <a:srgbClr val="005384"/>
            </a:solidFill>
            <a:round/>
            <a:headEnd/>
            <a:tailEnd/>
          </a:ln>
        </p:spPr>
        <p:txBody>
          <a:bodyPr>
            <a:spAutoFit/>
          </a:bodyPr>
          <a:lstStyle/>
          <a:p>
            <a:r>
              <a:rPr lang="en-GB" altLang="en-US" sz="1200" b="1">
                <a:latin typeface="Verdana" pitchFamily="34" charset="0"/>
              </a:rPr>
              <a:t>Member States/</a:t>
            </a:r>
          </a:p>
          <a:p>
            <a:r>
              <a:rPr lang="en-GB" altLang="en-US" sz="1200" b="1">
                <a:latin typeface="Verdana" pitchFamily="34" charset="0"/>
              </a:rPr>
              <a:t>Eurostat</a:t>
            </a:r>
          </a:p>
        </p:txBody>
      </p:sp>
      <p:sp>
        <p:nvSpPr>
          <p:cNvPr id="19468" name="TextBox 45"/>
          <p:cNvSpPr>
            <a:spLocks noChangeArrowheads="1"/>
          </p:cNvSpPr>
          <p:nvPr/>
        </p:nvSpPr>
        <p:spPr bwMode="auto">
          <a:xfrm>
            <a:off x="413866" y="3712667"/>
            <a:ext cx="2160588" cy="511175"/>
          </a:xfrm>
          <a:prstGeom prst="roundRect">
            <a:avLst>
              <a:gd name="adj" fmla="val 16667"/>
            </a:avLst>
          </a:prstGeom>
          <a:noFill/>
          <a:ln w="28575">
            <a:solidFill>
              <a:srgbClr val="005384"/>
            </a:solidFill>
            <a:round/>
            <a:headEnd/>
            <a:tailEnd/>
          </a:ln>
        </p:spPr>
        <p:txBody>
          <a:bodyPr>
            <a:spAutoFit/>
          </a:bodyPr>
          <a:lstStyle/>
          <a:p>
            <a:r>
              <a:rPr lang="en-GB" altLang="en-US" sz="1200" b="1">
                <a:latin typeface="Verdana" pitchFamily="34" charset="0"/>
              </a:rPr>
              <a:t>Horizon 2020,</a:t>
            </a:r>
          </a:p>
          <a:p>
            <a:r>
              <a:rPr lang="en-GB" altLang="en-US" sz="1200" b="1">
                <a:latin typeface="Verdana" pitchFamily="34" charset="0"/>
              </a:rPr>
              <a:t>JRC</a:t>
            </a:r>
          </a:p>
        </p:txBody>
      </p:sp>
      <p:sp>
        <p:nvSpPr>
          <p:cNvPr id="19469" name="TextBox 46"/>
          <p:cNvSpPr>
            <a:spLocks noChangeArrowheads="1"/>
          </p:cNvSpPr>
          <p:nvPr/>
        </p:nvSpPr>
        <p:spPr bwMode="auto">
          <a:xfrm>
            <a:off x="413866" y="4285754"/>
            <a:ext cx="2160588" cy="511175"/>
          </a:xfrm>
          <a:prstGeom prst="roundRect">
            <a:avLst>
              <a:gd name="adj" fmla="val 16667"/>
            </a:avLst>
          </a:prstGeom>
          <a:noFill/>
          <a:ln w="28575">
            <a:solidFill>
              <a:srgbClr val="005384"/>
            </a:solidFill>
            <a:round/>
            <a:headEnd/>
            <a:tailEnd/>
          </a:ln>
        </p:spPr>
        <p:txBody>
          <a:bodyPr>
            <a:spAutoFit/>
          </a:bodyPr>
          <a:lstStyle/>
          <a:p>
            <a:r>
              <a:rPr lang="en-GB" altLang="en-US" sz="1200" b="1">
                <a:latin typeface="Verdana" pitchFamily="34" charset="0"/>
              </a:rPr>
              <a:t>Remote sensing</a:t>
            </a:r>
          </a:p>
          <a:p>
            <a:r>
              <a:rPr lang="en-GB" altLang="en-US" sz="1200" b="1">
                <a:latin typeface="Verdana" pitchFamily="34" charset="0"/>
              </a:rPr>
              <a:t>Copernicus</a:t>
            </a:r>
          </a:p>
        </p:txBody>
      </p:sp>
      <p:sp>
        <p:nvSpPr>
          <p:cNvPr id="19470" name="TextBox 47"/>
          <p:cNvSpPr>
            <a:spLocks noChangeArrowheads="1"/>
          </p:cNvSpPr>
          <p:nvPr/>
        </p:nvSpPr>
        <p:spPr bwMode="auto">
          <a:xfrm>
            <a:off x="413866" y="4862017"/>
            <a:ext cx="2159000" cy="511175"/>
          </a:xfrm>
          <a:prstGeom prst="roundRect">
            <a:avLst>
              <a:gd name="adj" fmla="val 16667"/>
            </a:avLst>
          </a:prstGeom>
          <a:noFill/>
          <a:ln w="28575">
            <a:solidFill>
              <a:srgbClr val="005384"/>
            </a:solidFill>
            <a:round/>
            <a:headEnd/>
            <a:tailEnd/>
          </a:ln>
        </p:spPr>
        <p:txBody>
          <a:bodyPr>
            <a:spAutoFit/>
          </a:bodyPr>
          <a:lstStyle/>
          <a:p>
            <a:r>
              <a:rPr lang="en-GB" altLang="en-US" sz="1200" b="1">
                <a:latin typeface="Verdana" pitchFamily="34" charset="0"/>
              </a:rPr>
              <a:t>Citizens, civil society,</a:t>
            </a:r>
          </a:p>
          <a:p>
            <a:r>
              <a:rPr lang="en-GB" altLang="en-US" sz="1200" b="1">
                <a:latin typeface="Verdana" pitchFamily="34" charset="0"/>
              </a:rPr>
              <a:t>business</a:t>
            </a:r>
          </a:p>
        </p:txBody>
      </p:sp>
      <p:sp>
        <p:nvSpPr>
          <p:cNvPr id="49" name="TextBox 48"/>
          <p:cNvSpPr txBox="1"/>
          <p:nvPr/>
        </p:nvSpPr>
        <p:spPr>
          <a:xfrm>
            <a:off x="2934816" y="2722067"/>
            <a:ext cx="2159000" cy="698500"/>
          </a:xfrm>
          <a:prstGeom prst="roundRect">
            <a:avLst/>
          </a:prstGeom>
          <a:noFill/>
          <a:ln w="12700">
            <a:solidFill>
              <a:srgbClr val="005384"/>
            </a:solidFill>
          </a:ln>
        </p:spPr>
        <p:txBody>
          <a:bodyPr anchor="ctr" anchorCtr="1">
            <a:spAutoFit/>
          </a:bodyPr>
          <a:lstStyle/>
          <a:p>
            <a:pPr>
              <a:defRPr/>
            </a:pPr>
            <a:r>
              <a:rPr lang="en-GB" sz="1050" dirty="0">
                <a:latin typeface="Verdana" pitchFamily="34" charset="0"/>
                <a:ea typeface="Verdana" pitchFamily="34" charset="0"/>
                <a:cs typeface="Verdana" pitchFamily="34" charset="0"/>
              </a:rPr>
              <a:t>SA1</a:t>
            </a:r>
            <a:endParaRPr lang="en-GB" sz="1200" dirty="0">
              <a:latin typeface="Verdana" pitchFamily="34" charset="0"/>
              <a:ea typeface="Verdana" pitchFamily="34" charset="0"/>
              <a:cs typeface="Verdana" pitchFamily="34" charset="0"/>
            </a:endParaRPr>
          </a:p>
          <a:p>
            <a:pPr algn="ctr">
              <a:defRPr/>
            </a:pPr>
            <a:r>
              <a:rPr lang="en-GB" sz="1400" b="1" dirty="0">
                <a:latin typeface="Verdana" pitchFamily="34" charset="0"/>
                <a:ea typeface="Verdana" pitchFamily="34" charset="0"/>
                <a:cs typeface="Verdana" pitchFamily="34" charset="0"/>
              </a:rPr>
              <a:t>DATA</a:t>
            </a:r>
          </a:p>
          <a:p>
            <a:pPr algn="r">
              <a:defRPr/>
            </a:pPr>
            <a:r>
              <a:rPr lang="en-GB" sz="1050" dirty="0">
                <a:latin typeface="Verdana" pitchFamily="34" charset="0"/>
                <a:ea typeface="Verdana" pitchFamily="34" charset="0"/>
                <a:cs typeface="Verdana" pitchFamily="34" charset="0"/>
              </a:rPr>
              <a:t>SA2</a:t>
            </a:r>
            <a:endParaRPr lang="en-GB" sz="1200" dirty="0">
              <a:latin typeface="Verdana" pitchFamily="34" charset="0"/>
              <a:ea typeface="Verdana" pitchFamily="34" charset="0"/>
              <a:cs typeface="Verdana" pitchFamily="34" charset="0"/>
            </a:endParaRPr>
          </a:p>
        </p:txBody>
      </p:sp>
      <p:sp>
        <p:nvSpPr>
          <p:cNvPr id="19472" name="TextBox 49"/>
          <p:cNvSpPr>
            <a:spLocks noChangeArrowheads="1"/>
          </p:cNvSpPr>
          <p:nvPr/>
        </p:nvSpPr>
        <p:spPr bwMode="auto">
          <a:xfrm>
            <a:off x="3471391" y="3614242"/>
            <a:ext cx="2159000" cy="681037"/>
          </a:xfrm>
          <a:prstGeom prst="roundRect">
            <a:avLst>
              <a:gd name="adj" fmla="val 16667"/>
            </a:avLst>
          </a:prstGeom>
          <a:noFill/>
          <a:ln w="12700">
            <a:solidFill>
              <a:srgbClr val="005384"/>
            </a:solidFill>
            <a:round/>
            <a:headEnd/>
            <a:tailEnd/>
          </a:ln>
        </p:spPr>
        <p:txBody>
          <a:bodyPr anchor="ctr" anchorCtr="1">
            <a:spAutoFit/>
          </a:bodyPr>
          <a:lstStyle/>
          <a:p>
            <a:r>
              <a:rPr lang="en-GB" altLang="en-US" sz="1000" dirty="0">
                <a:latin typeface="Verdana" pitchFamily="34" charset="0"/>
              </a:rPr>
              <a:t>SA1</a:t>
            </a:r>
            <a:endParaRPr lang="en-GB" altLang="en-US" sz="1200" dirty="0">
              <a:latin typeface="Verdana" pitchFamily="34" charset="0"/>
            </a:endParaRPr>
          </a:p>
          <a:p>
            <a:pPr algn="ctr"/>
            <a:r>
              <a:rPr lang="en-GB" altLang="en-US" sz="1400" b="1" dirty="0">
                <a:latin typeface="Verdana" pitchFamily="34" charset="0"/>
              </a:rPr>
              <a:t>INDICATORS</a:t>
            </a:r>
          </a:p>
          <a:p>
            <a:pPr algn="r"/>
            <a:r>
              <a:rPr lang="en-GB" altLang="en-US" sz="1000" dirty="0">
                <a:latin typeface="Verdana" pitchFamily="34" charset="0"/>
              </a:rPr>
              <a:t>SA2</a:t>
            </a:r>
            <a:endParaRPr lang="en-GB" altLang="en-US" sz="1200" dirty="0">
              <a:latin typeface="Verdana" pitchFamily="34" charset="0"/>
            </a:endParaRPr>
          </a:p>
        </p:txBody>
      </p:sp>
      <p:sp>
        <p:nvSpPr>
          <p:cNvPr id="19473" name="TextBox 50"/>
          <p:cNvSpPr>
            <a:spLocks noChangeArrowheads="1"/>
          </p:cNvSpPr>
          <p:nvPr/>
        </p:nvSpPr>
        <p:spPr bwMode="auto">
          <a:xfrm>
            <a:off x="4011141" y="4584204"/>
            <a:ext cx="2160588" cy="681038"/>
          </a:xfrm>
          <a:prstGeom prst="roundRect">
            <a:avLst>
              <a:gd name="adj" fmla="val 16667"/>
            </a:avLst>
          </a:prstGeom>
          <a:noFill/>
          <a:ln w="12700">
            <a:solidFill>
              <a:srgbClr val="005384"/>
            </a:solidFill>
            <a:round/>
            <a:headEnd/>
            <a:tailEnd/>
          </a:ln>
        </p:spPr>
        <p:txBody>
          <a:bodyPr anchor="ctr" anchorCtr="1">
            <a:spAutoFit/>
          </a:bodyPr>
          <a:lstStyle/>
          <a:p>
            <a:r>
              <a:rPr lang="en-GB" altLang="en-US" sz="1000" dirty="0">
                <a:latin typeface="Verdana" pitchFamily="34" charset="0"/>
              </a:rPr>
              <a:t>SA1</a:t>
            </a:r>
            <a:endParaRPr lang="en-GB" altLang="en-US" sz="1200" dirty="0">
              <a:latin typeface="Verdana" pitchFamily="34" charset="0"/>
            </a:endParaRPr>
          </a:p>
          <a:p>
            <a:pPr algn="ctr"/>
            <a:r>
              <a:rPr lang="en-GB" altLang="en-US" sz="1400" b="1" dirty="0">
                <a:latin typeface="Verdana" pitchFamily="34" charset="0"/>
              </a:rPr>
              <a:t>ASSESSMENTS</a:t>
            </a:r>
          </a:p>
          <a:p>
            <a:pPr algn="r"/>
            <a:r>
              <a:rPr lang="en-GB" altLang="en-US" sz="1000" dirty="0">
                <a:latin typeface="Verdana" pitchFamily="34" charset="0"/>
              </a:rPr>
              <a:t>SA2</a:t>
            </a:r>
            <a:endParaRPr lang="en-GB" altLang="en-US" sz="1200" dirty="0">
              <a:latin typeface="Verdana" pitchFamily="34" charset="0"/>
            </a:endParaRPr>
          </a:p>
        </p:txBody>
      </p:sp>
      <p:sp>
        <p:nvSpPr>
          <p:cNvPr id="19474" name="TextBox 51"/>
          <p:cNvSpPr>
            <a:spLocks noChangeArrowheads="1"/>
          </p:cNvSpPr>
          <p:nvPr/>
        </p:nvSpPr>
        <p:spPr bwMode="auto">
          <a:xfrm>
            <a:off x="6535266" y="2568079"/>
            <a:ext cx="2159000" cy="2808288"/>
          </a:xfrm>
          <a:prstGeom prst="roundRect">
            <a:avLst>
              <a:gd name="adj" fmla="val 5991"/>
            </a:avLst>
          </a:prstGeom>
          <a:noFill/>
          <a:ln w="28575">
            <a:solidFill>
              <a:srgbClr val="005384"/>
            </a:solidFill>
            <a:round/>
            <a:headEnd/>
            <a:tailEnd/>
          </a:ln>
        </p:spPr>
        <p:txBody>
          <a:bodyPr anchor="ctr" anchorCtr="1"/>
          <a:lstStyle/>
          <a:p>
            <a:pPr algn="ctr"/>
            <a:r>
              <a:rPr lang="en-GB" altLang="en-US" sz="1400" b="1">
                <a:latin typeface="Verdana" pitchFamily="34" charset="0"/>
              </a:rPr>
              <a:t>KNOWLEDGE</a:t>
            </a:r>
          </a:p>
          <a:p>
            <a:pPr algn="ctr"/>
            <a:r>
              <a:rPr lang="en-GB" altLang="en-US" sz="1400" b="1">
                <a:latin typeface="Verdana" pitchFamily="34" charset="0"/>
              </a:rPr>
              <a:t>BASE</a:t>
            </a:r>
          </a:p>
        </p:txBody>
      </p:sp>
      <p:cxnSp>
        <p:nvCxnSpPr>
          <p:cNvPr id="53" name="Straight Arrow Connector 52"/>
          <p:cNvCxnSpPr/>
          <p:nvPr/>
        </p:nvCxnSpPr>
        <p:spPr>
          <a:xfrm>
            <a:off x="4139952" y="3212976"/>
            <a:ext cx="431800" cy="431800"/>
          </a:xfrm>
          <a:prstGeom prst="straightConnector1">
            <a:avLst/>
          </a:prstGeom>
          <a:ln w="57150">
            <a:solidFill>
              <a:srgbClr val="00538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788024" y="4149080"/>
            <a:ext cx="431800" cy="431800"/>
          </a:xfrm>
          <a:prstGeom prst="straightConnector1">
            <a:avLst/>
          </a:prstGeom>
          <a:ln w="57150">
            <a:solidFill>
              <a:srgbClr val="00538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54"/>
          <p:cNvGrpSpPr>
            <a:grpSpLocks/>
          </p:cNvGrpSpPr>
          <p:nvPr/>
        </p:nvGrpSpPr>
        <p:grpSpPr bwMode="auto">
          <a:xfrm>
            <a:off x="395536" y="1833017"/>
            <a:ext cx="8280400" cy="428625"/>
            <a:chOff x="394841" y="1633533"/>
            <a:chExt cx="8281598" cy="429181"/>
          </a:xfrm>
        </p:grpSpPr>
        <p:sp>
          <p:nvSpPr>
            <p:cNvPr id="19482" name="TextBox 55"/>
            <p:cNvSpPr>
              <a:spLocks noChangeArrowheads="1"/>
            </p:cNvSpPr>
            <p:nvPr/>
          </p:nvSpPr>
          <p:spPr bwMode="auto">
            <a:xfrm>
              <a:off x="394841" y="1662604"/>
              <a:ext cx="8281598" cy="400110"/>
            </a:xfrm>
            <a:prstGeom prst="roundRect">
              <a:avLst>
                <a:gd name="adj" fmla="val 16667"/>
              </a:avLst>
            </a:prstGeom>
            <a:noFill/>
            <a:ln w="28575">
              <a:noFill/>
              <a:round/>
              <a:headEnd/>
              <a:tailEnd/>
            </a:ln>
          </p:spPr>
          <p:txBody>
            <a:bodyPr anchor="ctr" anchorCtr="1"/>
            <a:lstStyle/>
            <a:p>
              <a:pPr algn="ctr"/>
              <a:endParaRPr lang="en-GB" altLang="en-US" sz="2000" b="1">
                <a:latin typeface="Verdana" pitchFamily="34" charset="0"/>
              </a:endParaRPr>
            </a:p>
          </p:txBody>
        </p:sp>
        <p:sp>
          <p:nvSpPr>
            <p:cNvPr id="19483" name="TextBox 56"/>
            <p:cNvSpPr txBox="1">
              <a:spLocks noChangeArrowheads="1"/>
            </p:cNvSpPr>
            <p:nvPr/>
          </p:nvSpPr>
          <p:spPr bwMode="auto">
            <a:xfrm>
              <a:off x="1008924" y="1633533"/>
              <a:ext cx="1727083" cy="400110"/>
            </a:xfrm>
            <a:prstGeom prst="rect">
              <a:avLst/>
            </a:prstGeom>
            <a:noFill/>
            <a:ln w="9525">
              <a:noFill/>
              <a:miter lim="800000"/>
              <a:headEnd/>
              <a:tailEnd/>
            </a:ln>
          </p:spPr>
          <p:txBody>
            <a:bodyPr>
              <a:spAutoFit/>
            </a:bodyPr>
            <a:lstStyle/>
            <a:p>
              <a:pPr algn="ctr"/>
              <a:r>
                <a:rPr lang="en-GB" altLang="en-US" sz="2000" b="1">
                  <a:latin typeface="Verdana" pitchFamily="34" charset="0"/>
                </a:rPr>
                <a:t>M</a:t>
              </a:r>
            </a:p>
          </p:txBody>
        </p:sp>
        <p:sp>
          <p:nvSpPr>
            <p:cNvPr id="19484" name="TextBox 57"/>
            <p:cNvSpPr txBox="1">
              <a:spLocks noChangeArrowheads="1"/>
            </p:cNvSpPr>
            <p:nvPr/>
          </p:nvSpPr>
          <p:spPr bwMode="auto">
            <a:xfrm>
              <a:off x="2447978" y="1636400"/>
              <a:ext cx="1656181" cy="400110"/>
            </a:xfrm>
            <a:prstGeom prst="rect">
              <a:avLst/>
            </a:prstGeom>
            <a:noFill/>
            <a:ln w="9525">
              <a:noFill/>
              <a:miter lim="800000"/>
              <a:headEnd/>
              <a:tailEnd/>
            </a:ln>
          </p:spPr>
          <p:txBody>
            <a:bodyPr>
              <a:spAutoFit/>
            </a:bodyPr>
            <a:lstStyle/>
            <a:p>
              <a:pPr algn="ctr"/>
              <a:r>
                <a:rPr lang="en-GB" altLang="en-US" sz="2000" b="1" dirty="0">
                  <a:latin typeface="Verdana" pitchFamily="34" charset="0"/>
                </a:rPr>
                <a:t>D</a:t>
              </a:r>
            </a:p>
          </p:txBody>
        </p:sp>
        <p:sp>
          <p:nvSpPr>
            <p:cNvPr id="19485" name="TextBox 58"/>
            <p:cNvSpPr txBox="1">
              <a:spLocks noChangeArrowheads="1"/>
            </p:cNvSpPr>
            <p:nvPr/>
          </p:nvSpPr>
          <p:spPr bwMode="auto">
            <a:xfrm>
              <a:off x="3643539" y="1636400"/>
              <a:ext cx="1728000" cy="400110"/>
            </a:xfrm>
            <a:prstGeom prst="rect">
              <a:avLst/>
            </a:prstGeom>
            <a:noFill/>
            <a:ln w="9525">
              <a:noFill/>
              <a:miter lim="800000"/>
              <a:headEnd/>
              <a:tailEnd/>
            </a:ln>
          </p:spPr>
          <p:txBody>
            <a:bodyPr>
              <a:spAutoFit/>
            </a:bodyPr>
            <a:lstStyle/>
            <a:p>
              <a:pPr algn="ctr"/>
              <a:r>
                <a:rPr lang="en-GB" altLang="en-US" sz="2000" b="1">
                  <a:latin typeface="Verdana" pitchFamily="34" charset="0"/>
                </a:rPr>
                <a:t>I</a:t>
              </a:r>
            </a:p>
          </p:txBody>
        </p:sp>
        <p:sp>
          <p:nvSpPr>
            <p:cNvPr id="19486" name="TextBox 59"/>
            <p:cNvSpPr txBox="1">
              <a:spLocks noChangeArrowheads="1"/>
            </p:cNvSpPr>
            <p:nvPr/>
          </p:nvSpPr>
          <p:spPr bwMode="auto">
            <a:xfrm>
              <a:off x="4824050" y="1636400"/>
              <a:ext cx="1728000" cy="400110"/>
            </a:xfrm>
            <a:prstGeom prst="rect">
              <a:avLst/>
            </a:prstGeom>
            <a:noFill/>
            <a:ln w="9525">
              <a:noFill/>
              <a:miter lim="800000"/>
              <a:headEnd/>
              <a:tailEnd/>
            </a:ln>
          </p:spPr>
          <p:txBody>
            <a:bodyPr>
              <a:spAutoFit/>
            </a:bodyPr>
            <a:lstStyle/>
            <a:p>
              <a:pPr algn="ctr"/>
              <a:r>
                <a:rPr lang="en-GB" altLang="en-US" sz="2000" b="1">
                  <a:latin typeface="Verdana" pitchFamily="34" charset="0"/>
                </a:rPr>
                <a:t>A</a:t>
              </a:r>
            </a:p>
          </p:txBody>
        </p:sp>
        <p:sp>
          <p:nvSpPr>
            <p:cNvPr id="19487" name="TextBox 60"/>
            <p:cNvSpPr txBox="1">
              <a:spLocks noChangeArrowheads="1"/>
            </p:cNvSpPr>
            <p:nvPr/>
          </p:nvSpPr>
          <p:spPr bwMode="auto">
            <a:xfrm>
              <a:off x="6336407" y="1633533"/>
              <a:ext cx="1908000" cy="400110"/>
            </a:xfrm>
            <a:prstGeom prst="rect">
              <a:avLst/>
            </a:prstGeom>
            <a:noFill/>
            <a:ln w="9525">
              <a:noFill/>
              <a:miter lim="800000"/>
              <a:headEnd/>
              <a:tailEnd/>
            </a:ln>
          </p:spPr>
          <p:txBody>
            <a:bodyPr>
              <a:spAutoFit/>
            </a:bodyPr>
            <a:lstStyle/>
            <a:p>
              <a:pPr algn="ctr"/>
              <a:r>
                <a:rPr lang="en-GB" altLang="en-US" sz="2000" b="1">
                  <a:latin typeface="Verdana" pitchFamily="34" charset="0"/>
                </a:rPr>
                <a:t>K</a:t>
              </a:r>
            </a:p>
          </p:txBody>
        </p:sp>
        <p:cxnSp>
          <p:nvCxnSpPr>
            <p:cNvPr id="62" name="Straight Arrow Connector 61"/>
            <p:cNvCxnSpPr/>
            <p:nvPr/>
          </p:nvCxnSpPr>
          <p:spPr>
            <a:xfrm>
              <a:off x="2447776" y="1817922"/>
              <a:ext cx="217518" cy="3179"/>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814811" y="1821101"/>
              <a:ext cx="217519" cy="3179"/>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967502" y="1814743"/>
              <a:ext cx="217519" cy="3179"/>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409161" y="1817922"/>
              <a:ext cx="215931" cy="3179"/>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478" name="TextBox 65"/>
          <p:cNvSpPr>
            <a:spLocks noChangeArrowheads="1"/>
          </p:cNvSpPr>
          <p:nvPr/>
        </p:nvSpPr>
        <p:spPr bwMode="auto">
          <a:xfrm>
            <a:off x="2522786" y="6345907"/>
            <a:ext cx="4425950" cy="323850"/>
          </a:xfrm>
          <a:prstGeom prst="roundRect">
            <a:avLst>
              <a:gd name="adj" fmla="val 16667"/>
            </a:avLst>
          </a:prstGeom>
          <a:noFill/>
          <a:ln w="9525">
            <a:noFill/>
            <a:round/>
            <a:headEnd/>
            <a:tailEnd/>
          </a:ln>
        </p:spPr>
        <p:txBody>
          <a:bodyPr anchor="ctr"/>
          <a:lstStyle/>
          <a:p>
            <a:r>
              <a:rPr lang="en-GB" altLang="en-US" sz="1200" b="1">
                <a:latin typeface="Verdana" pitchFamily="34" charset="0"/>
              </a:rPr>
              <a:t>SA3 Knowledge co-creation, sharing and use</a:t>
            </a:r>
          </a:p>
        </p:txBody>
      </p:sp>
      <p:sp>
        <p:nvSpPr>
          <p:cNvPr id="19479" name="TextBox 66"/>
          <p:cNvSpPr>
            <a:spLocks noChangeArrowheads="1"/>
          </p:cNvSpPr>
          <p:nvPr/>
        </p:nvSpPr>
        <p:spPr bwMode="auto">
          <a:xfrm>
            <a:off x="2915816" y="6021288"/>
            <a:ext cx="3560762" cy="323850"/>
          </a:xfrm>
          <a:prstGeom prst="roundRect">
            <a:avLst>
              <a:gd name="adj" fmla="val 16667"/>
            </a:avLst>
          </a:prstGeom>
          <a:noFill/>
          <a:ln w="9525">
            <a:noFill/>
            <a:round/>
            <a:headEnd/>
            <a:tailEnd/>
          </a:ln>
        </p:spPr>
        <p:txBody>
          <a:bodyPr anchor="ctr"/>
          <a:lstStyle/>
          <a:p>
            <a:r>
              <a:rPr lang="en-GB" altLang="en-US" sz="1200" b="1" dirty="0">
                <a:latin typeface="Verdana" pitchFamily="34" charset="0"/>
              </a:rPr>
              <a:t>SA2 Assessing systemic challenges</a:t>
            </a:r>
          </a:p>
        </p:txBody>
      </p:sp>
      <p:sp>
        <p:nvSpPr>
          <p:cNvPr id="68" name="Right Bracket 67"/>
          <p:cNvSpPr/>
          <p:nvPr/>
        </p:nvSpPr>
        <p:spPr>
          <a:xfrm rot="5400000">
            <a:off x="4155282" y="3848447"/>
            <a:ext cx="792162" cy="3673475"/>
          </a:xfrm>
          <a:prstGeom prst="rightBracket">
            <a:avLst>
              <a:gd name="adj" fmla="val 54029"/>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cxnSp>
        <p:nvCxnSpPr>
          <p:cNvPr id="36" name="Straight Connector 35"/>
          <p:cNvCxnSpPr/>
          <p:nvPr/>
        </p:nvCxnSpPr>
        <p:spPr>
          <a:xfrm>
            <a:off x="-11113" y="908050"/>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44" name="Tekstvak 43"/>
          <p:cNvSpPr txBox="1"/>
          <p:nvPr/>
        </p:nvSpPr>
        <p:spPr>
          <a:xfrm>
            <a:off x="467544" y="1052736"/>
            <a:ext cx="3969163" cy="800219"/>
          </a:xfrm>
          <a:prstGeom prst="rect">
            <a:avLst/>
          </a:prstGeom>
          <a:noFill/>
        </p:spPr>
        <p:txBody>
          <a:bodyPr wrap="none" rtlCol="0">
            <a:spAutoFit/>
          </a:bodyPr>
          <a:lstStyle/>
          <a:p>
            <a:r>
              <a:rPr lang="nl-BE" altLang="en-US" sz="2800" dirty="0" err="1" smtClean="0">
                <a:solidFill>
                  <a:srgbClr val="00897A"/>
                </a:solidFill>
                <a:ea typeface="ＭＳ Ｐゴシック" panose="020B0600070205080204" pitchFamily="34" charset="-128"/>
              </a:rPr>
              <a:t>Information</a:t>
            </a:r>
            <a:r>
              <a:rPr lang="nl-BE" altLang="en-US" sz="2800" dirty="0" smtClean="0">
                <a:solidFill>
                  <a:srgbClr val="00897A"/>
                </a:solidFill>
                <a:ea typeface="ＭＳ Ｐゴシック" panose="020B0600070205080204" pitchFamily="34" charset="-128"/>
              </a:rPr>
              <a:t> </a:t>
            </a:r>
            <a:r>
              <a:rPr lang="nl-BE" altLang="en-US" sz="2800" dirty="0" err="1" smtClean="0">
                <a:solidFill>
                  <a:srgbClr val="00897A"/>
                </a:solidFill>
                <a:ea typeface="ＭＳ Ｐゴシック" panose="020B0600070205080204" pitchFamily="34" charset="-128"/>
              </a:rPr>
              <a:t>chain</a:t>
            </a:r>
            <a:r>
              <a:rPr lang="nl-BE" altLang="en-US" sz="2800" dirty="0" smtClean="0">
                <a:solidFill>
                  <a:srgbClr val="00897A"/>
                </a:solidFill>
                <a:ea typeface="ＭＳ Ｐゴシック" panose="020B0600070205080204" pitchFamily="34" charset="-128"/>
              </a:rPr>
              <a:t>: MDIAK</a:t>
            </a:r>
            <a:endParaRPr lang="en-GB" altLang="en-US" sz="2800" dirty="0" smtClean="0">
              <a:solidFill>
                <a:srgbClr val="00897A"/>
              </a:solidFill>
              <a:ea typeface="ＭＳ Ｐゴシック" panose="020B0600070205080204" pitchFamily="34" charset="-128"/>
            </a:endParaRPr>
          </a:p>
          <a:p>
            <a:endParaRPr lang="nl-BE"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11113" y="908050"/>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44" name="Tekstvak 43"/>
          <p:cNvSpPr txBox="1"/>
          <p:nvPr/>
        </p:nvSpPr>
        <p:spPr>
          <a:xfrm>
            <a:off x="467544" y="1052736"/>
            <a:ext cx="6918561" cy="800219"/>
          </a:xfrm>
          <a:prstGeom prst="rect">
            <a:avLst/>
          </a:prstGeom>
          <a:noFill/>
        </p:spPr>
        <p:txBody>
          <a:bodyPr wrap="none" rtlCol="0">
            <a:spAutoFit/>
          </a:bodyPr>
          <a:lstStyle/>
          <a:p>
            <a:r>
              <a:rPr lang="nl-BE" altLang="en-US" sz="2800" dirty="0" err="1" smtClean="0">
                <a:solidFill>
                  <a:srgbClr val="00897A"/>
                </a:solidFill>
                <a:ea typeface="ＭＳ Ｐゴシック" panose="020B0600070205080204" pitchFamily="34" charset="-128"/>
              </a:rPr>
              <a:t>Reporting</a:t>
            </a:r>
            <a:r>
              <a:rPr lang="nl-BE" altLang="en-US" sz="2800" dirty="0" smtClean="0">
                <a:solidFill>
                  <a:srgbClr val="00897A"/>
                </a:solidFill>
                <a:ea typeface="ＭＳ Ｐゴシック" panose="020B0600070205080204" pitchFamily="34" charset="-128"/>
              </a:rPr>
              <a:t> ‘</a:t>
            </a:r>
            <a:r>
              <a:rPr lang="nl-BE" altLang="en-US" sz="2800" dirty="0" err="1" smtClean="0">
                <a:solidFill>
                  <a:srgbClr val="00897A"/>
                </a:solidFill>
                <a:ea typeface="ＭＳ Ｐゴシック" panose="020B0600070205080204" pitchFamily="34" charset="-128"/>
              </a:rPr>
              <a:t>Obligations</a:t>
            </a:r>
            <a:r>
              <a:rPr lang="nl-BE" altLang="en-US" sz="2800" dirty="0" smtClean="0">
                <a:solidFill>
                  <a:srgbClr val="00897A"/>
                </a:solidFill>
                <a:ea typeface="ＭＳ Ｐゴシック" panose="020B0600070205080204" pitchFamily="34" charset="-128"/>
              </a:rPr>
              <a:t>’ (in </a:t>
            </a:r>
            <a:r>
              <a:rPr lang="nl-BE" altLang="en-US" sz="2800" dirty="0" err="1" smtClean="0">
                <a:solidFill>
                  <a:srgbClr val="00897A"/>
                </a:solidFill>
                <a:ea typeface="ＭＳ Ｐゴシック" panose="020B0600070205080204" pitchFamily="34" charset="-128"/>
              </a:rPr>
              <a:t>situ</a:t>
            </a:r>
            <a:r>
              <a:rPr lang="nl-BE" altLang="en-US" sz="2800" dirty="0" smtClean="0">
                <a:solidFill>
                  <a:srgbClr val="00897A"/>
                </a:solidFill>
                <a:ea typeface="ＭＳ Ｐゴシック" panose="020B0600070205080204" pitchFamily="34" charset="-128"/>
              </a:rPr>
              <a:t> data </a:t>
            </a:r>
            <a:r>
              <a:rPr lang="nl-BE" altLang="en-US" sz="2800" dirty="0" err="1" smtClean="0">
                <a:solidFill>
                  <a:srgbClr val="00897A"/>
                </a:solidFill>
                <a:ea typeface="ＭＳ Ｐゴシック" panose="020B0600070205080204" pitchFamily="34" charset="-128"/>
              </a:rPr>
              <a:t>collection</a:t>
            </a:r>
            <a:r>
              <a:rPr lang="nl-BE" altLang="en-US" sz="2800" dirty="0" smtClean="0">
                <a:solidFill>
                  <a:srgbClr val="00897A"/>
                </a:solidFill>
                <a:ea typeface="ＭＳ Ｐゴシック" panose="020B0600070205080204" pitchFamily="34" charset="-128"/>
              </a:rPr>
              <a:t>)</a:t>
            </a:r>
            <a:endParaRPr lang="en-GB" altLang="en-US" sz="2800" dirty="0" smtClean="0">
              <a:solidFill>
                <a:srgbClr val="00897A"/>
              </a:solidFill>
              <a:ea typeface="ＭＳ Ｐゴシック" panose="020B0600070205080204" pitchFamily="34" charset="-128"/>
            </a:endParaRPr>
          </a:p>
          <a:p>
            <a:endParaRPr lang="nl-BE" dirty="0"/>
          </a:p>
        </p:txBody>
      </p:sp>
      <p:sp>
        <p:nvSpPr>
          <p:cNvPr id="40" name="Rechthoek 39"/>
          <p:cNvSpPr/>
          <p:nvPr/>
        </p:nvSpPr>
        <p:spPr>
          <a:xfrm>
            <a:off x="395536" y="1988841"/>
            <a:ext cx="8496944" cy="4247317"/>
          </a:xfrm>
          <a:prstGeom prst="rect">
            <a:avLst/>
          </a:prstGeom>
        </p:spPr>
        <p:txBody>
          <a:bodyPr wrap="square">
            <a:spAutoFit/>
          </a:bodyPr>
          <a:lstStyle/>
          <a:p>
            <a:pPr marL="342900" indent="-342900">
              <a:spcBef>
                <a:spcPct val="50000"/>
              </a:spcBef>
              <a:buFont typeface="Arial" charset="0"/>
              <a:buChar char="•"/>
            </a:pPr>
            <a:r>
              <a:rPr lang="en-US" dirty="0" smtClean="0">
                <a:latin typeface="Calibri" pitchFamily="34" charset="0"/>
              </a:rPr>
              <a:t>‘</a:t>
            </a:r>
            <a:r>
              <a:rPr lang="nl-BE" dirty="0" err="1" smtClean="0"/>
              <a:t>Voluntary</a:t>
            </a:r>
            <a:r>
              <a:rPr lang="nl-BE" dirty="0" smtClean="0"/>
              <a:t>’  </a:t>
            </a:r>
            <a:r>
              <a:rPr lang="nl-BE" dirty="0" err="1" smtClean="0"/>
              <a:t>like</a:t>
            </a:r>
            <a:r>
              <a:rPr lang="nl-BE" dirty="0" smtClean="0"/>
              <a:t> WISE SOE water </a:t>
            </a:r>
            <a:r>
              <a:rPr lang="nl-BE" dirty="0" err="1" smtClean="0"/>
              <a:t>quality</a:t>
            </a:r>
            <a:r>
              <a:rPr lang="nl-BE" dirty="0" smtClean="0"/>
              <a:t> – water </a:t>
            </a:r>
            <a:r>
              <a:rPr lang="nl-BE" dirty="0" err="1" smtClean="0"/>
              <a:t>quality</a:t>
            </a:r>
            <a:r>
              <a:rPr lang="nl-BE" dirty="0" smtClean="0"/>
              <a:t> – water </a:t>
            </a:r>
            <a:r>
              <a:rPr lang="nl-BE" dirty="0" err="1" smtClean="0"/>
              <a:t>emissions</a:t>
            </a:r>
            <a:r>
              <a:rPr lang="nl-BE" dirty="0" smtClean="0"/>
              <a:t> – TCM</a:t>
            </a:r>
          </a:p>
          <a:p>
            <a:pPr marL="342900" indent="-342900">
              <a:spcBef>
                <a:spcPct val="50000"/>
              </a:spcBef>
              <a:buFont typeface="Arial" charset="0"/>
              <a:buChar char="•"/>
            </a:pPr>
            <a:r>
              <a:rPr lang="nl-BE" dirty="0" err="1" smtClean="0"/>
              <a:t>Legally</a:t>
            </a:r>
            <a:r>
              <a:rPr lang="nl-BE" dirty="0" smtClean="0"/>
              <a:t> binding </a:t>
            </a:r>
            <a:r>
              <a:rPr lang="nl-BE" dirty="0" err="1" smtClean="0"/>
              <a:t>based</a:t>
            </a:r>
            <a:r>
              <a:rPr lang="nl-BE" dirty="0" smtClean="0"/>
              <a:t> </a:t>
            </a:r>
            <a:r>
              <a:rPr lang="nl-BE" dirty="0" err="1" smtClean="0"/>
              <a:t>on</a:t>
            </a:r>
            <a:r>
              <a:rPr lang="nl-BE" dirty="0" smtClean="0"/>
              <a:t> the ‘EU </a:t>
            </a:r>
            <a:r>
              <a:rPr lang="nl-BE" dirty="0" err="1" smtClean="0"/>
              <a:t>environmental</a:t>
            </a:r>
            <a:r>
              <a:rPr lang="nl-BE" dirty="0" smtClean="0"/>
              <a:t> </a:t>
            </a:r>
            <a:r>
              <a:rPr lang="nl-BE" dirty="0" err="1" smtClean="0"/>
              <a:t>acquis</a:t>
            </a:r>
            <a:r>
              <a:rPr lang="nl-BE" dirty="0" smtClean="0"/>
              <a:t>’ = </a:t>
            </a:r>
            <a:r>
              <a:rPr lang="en-US" dirty="0" smtClean="0"/>
              <a:t>collection of all environmental laws (directives, regulations, …)</a:t>
            </a:r>
          </a:p>
          <a:p>
            <a:pPr marL="342900" indent="-342900">
              <a:spcBef>
                <a:spcPct val="50000"/>
              </a:spcBef>
              <a:buFont typeface="Arial" charset="0"/>
              <a:buChar char="•"/>
            </a:pPr>
            <a:r>
              <a:rPr lang="en-US" dirty="0" smtClean="0"/>
              <a:t>Technical arrangement (2005) between EEA, </a:t>
            </a:r>
            <a:r>
              <a:rPr lang="en-US" dirty="0" err="1" smtClean="0"/>
              <a:t>Eurostat</a:t>
            </a:r>
            <a:r>
              <a:rPr lang="en-US" dirty="0" smtClean="0"/>
              <a:t>, JRC, DG ENV  resulted  in a kind of thematic division (coordination task via </a:t>
            </a:r>
            <a:r>
              <a:rPr lang="en-US" dirty="0" smtClean="0">
                <a:hlinkClick r:id="rId3"/>
              </a:rPr>
              <a:t>Data </a:t>
            </a:r>
            <a:r>
              <a:rPr lang="en-US" dirty="0" err="1" smtClean="0">
                <a:hlinkClick r:id="rId3"/>
              </a:rPr>
              <a:t>Centres</a:t>
            </a:r>
            <a:r>
              <a:rPr lang="en-US" dirty="0" smtClean="0"/>
              <a:t>)</a:t>
            </a:r>
          </a:p>
          <a:p>
            <a:pPr marL="800100" lvl="1" indent="-342900">
              <a:spcBef>
                <a:spcPct val="50000"/>
              </a:spcBef>
              <a:buFont typeface="Wingdings" pitchFamily="2" charset="2"/>
              <a:buChar char="§"/>
            </a:pPr>
            <a:r>
              <a:rPr lang="en-US" dirty="0" smtClean="0"/>
              <a:t>JRC:  Soil, Forests</a:t>
            </a:r>
          </a:p>
          <a:p>
            <a:pPr marL="800100" lvl="1" indent="-342900">
              <a:spcBef>
                <a:spcPct val="50000"/>
              </a:spcBef>
              <a:buFont typeface="Wingdings" pitchFamily="2" charset="2"/>
              <a:buChar char="§"/>
            </a:pPr>
            <a:r>
              <a:rPr lang="en-US" dirty="0" err="1" smtClean="0"/>
              <a:t>Eurostat</a:t>
            </a:r>
            <a:r>
              <a:rPr lang="en-US" dirty="0" smtClean="0"/>
              <a:t>: Waste, Natural Resources, Integrated Product Policy</a:t>
            </a:r>
          </a:p>
          <a:p>
            <a:pPr marL="800100" lvl="1" indent="-342900">
              <a:spcBef>
                <a:spcPct val="50000"/>
              </a:spcBef>
              <a:buFont typeface="Wingdings" pitchFamily="2" charset="2"/>
              <a:buChar char="§"/>
            </a:pPr>
            <a:r>
              <a:rPr lang="en-US" dirty="0" smtClean="0"/>
              <a:t>EEA: Air, Water, Biodiversity, Climate Change, Land Use</a:t>
            </a:r>
          </a:p>
          <a:p>
            <a:pPr marL="800100" lvl="1" indent="-342900">
              <a:spcBef>
                <a:spcPct val="50000"/>
              </a:spcBef>
            </a:pPr>
            <a:endParaRPr lang="en-US" dirty="0" smtClean="0"/>
          </a:p>
          <a:p>
            <a:pPr marL="800100" lvl="1" indent="-342900">
              <a:spcBef>
                <a:spcPct val="50000"/>
              </a:spcBef>
            </a:pPr>
            <a:endParaRPr lang="en-US" dirty="0" smtClean="0"/>
          </a:p>
          <a:p>
            <a:pPr marL="342900" indent="-342900">
              <a:spcBef>
                <a:spcPct val="50000"/>
              </a:spcBef>
            </a:pPr>
            <a:endParaRPr lang="en-US" dirty="0" smtClean="0"/>
          </a:p>
        </p:txBody>
      </p:sp>
      <p:sp>
        <p:nvSpPr>
          <p:cNvPr id="43" name="PIJL-RECHTS 42"/>
          <p:cNvSpPr/>
          <p:nvPr/>
        </p:nvSpPr>
        <p:spPr>
          <a:xfrm>
            <a:off x="611560" y="558924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5" name="Tekstvak 44"/>
          <p:cNvSpPr txBox="1"/>
          <p:nvPr/>
        </p:nvSpPr>
        <p:spPr>
          <a:xfrm>
            <a:off x="1979712" y="5373216"/>
            <a:ext cx="5472608" cy="954107"/>
          </a:xfrm>
          <a:prstGeom prst="rect">
            <a:avLst/>
          </a:prstGeom>
          <a:noFill/>
        </p:spPr>
        <p:txBody>
          <a:bodyPr wrap="square" rtlCol="0">
            <a:spAutoFit/>
          </a:bodyPr>
          <a:lstStyle/>
          <a:p>
            <a:r>
              <a:rPr lang="nl-BE" sz="2800" dirty="0" err="1" smtClean="0">
                <a:solidFill>
                  <a:srgbClr val="00897A"/>
                </a:solidFill>
              </a:rPr>
              <a:t>Operational</a:t>
            </a:r>
            <a:r>
              <a:rPr lang="nl-BE" sz="2800" dirty="0" smtClean="0">
                <a:solidFill>
                  <a:srgbClr val="00897A"/>
                </a:solidFill>
              </a:rPr>
              <a:t>  </a:t>
            </a:r>
            <a:r>
              <a:rPr lang="nl-BE" sz="2800" dirty="0" err="1" smtClean="0">
                <a:solidFill>
                  <a:srgbClr val="00897A"/>
                </a:solidFill>
              </a:rPr>
              <a:t>collection</a:t>
            </a:r>
            <a:r>
              <a:rPr lang="nl-BE" sz="2800" dirty="0" smtClean="0">
                <a:solidFill>
                  <a:srgbClr val="00897A"/>
                </a:solidFill>
              </a:rPr>
              <a:t>  of </a:t>
            </a:r>
            <a:r>
              <a:rPr lang="nl-BE" sz="2800" dirty="0" err="1" smtClean="0">
                <a:solidFill>
                  <a:srgbClr val="00897A"/>
                </a:solidFill>
              </a:rPr>
              <a:t>around</a:t>
            </a:r>
            <a:r>
              <a:rPr lang="nl-BE" sz="2800" dirty="0" smtClean="0">
                <a:solidFill>
                  <a:srgbClr val="00897A"/>
                </a:solidFill>
              </a:rPr>
              <a:t> 78 country data </a:t>
            </a:r>
            <a:r>
              <a:rPr lang="nl-BE" sz="2800" dirty="0" err="1" smtClean="0">
                <a:solidFill>
                  <a:srgbClr val="00897A"/>
                </a:solidFill>
              </a:rPr>
              <a:t>flows</a:t>
            </a:r>
            <a:r>
              <a:rPr lang="nl-BE" sz="2800" dirty="0" smtClean="0">
                <a:solidFill>
                  <a:srgbClr val="00897A"/>
                </a:solidFill>
              </a:rPr>
              <a:t> via  ‘Reportnet’</a:t>
            </a:r>
            <a:endParaRPr lang="nl-BE" sz="2800" dirty="0">
              <a:solidFill>
                <a:srgbClr val="00897A"/>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2531"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22532" name="Text Box 8"/>
          <p:cNvSpPr txBox="1">
            <a:spLocks noChangeArrowheads="1"/>
          </p:cNvSpPr>
          <p:nvPr/>
        </p:nvSpPr>
        <p:spPr bwMode="auto">
          <a:xfrm>
            <a:off x="501650" y="1124744"/>
            <a:ext cx="8642350" cy="523220"/>
          </a:xfrm>
          <a:prstGeom prst="rect">
            <a:avLst/>
          </a:prstGeom>
          <a:noFill/>
          <a:ln w="9525">
            <a:noFill/>
            <a:miter lim="800000"/>
            <a:headEnd/>
            <a:tailEnd/>
          </a:ln>
        </p:spPr>
        <p:txBody>
          <a:bodyPr>
            <a:spAutoFit/>
          </a:bodyPr>
          <a:lstStyle/>
          <a:p>
            <a:r>
              <a:rPr lang="nl-BE" altLang="en-US" sz="2800" dirty="0" smtClean="0">
                <a:solidFill>
                  <a:srgbClr val="00897A"/>
                </a:solidFill>
                <a:ea typeface="ＭＳ Ｐゴシック" panose="020B0600070205080204" pitchFamily="34" charset="-128"/>
              </a:rPr>
              <a:t>Reportnet (</a:t>
            </a:r>
            <a:r>
              <a:rPr lang="nl-BE" altLang="en-US" sz="2800" dirty="0" err="1" smtClean="0">
                <a:solidFill>
                  <a:srgbClr val="00897A"/>
                </a:solidFill>
                <a:ea typeface="ＭＳ Ｐゴシック" panose="020B0600070205080204" pitchFamily="34" charset="-128"/>
              </a:rPr>
              <a:t>reporting</a:t>
            </a:r>
            <a:r>
              <a:rPr lang="nl-BE" altLang="en-US" sz="2800" dirty="0" smtClean="0">
                <a:solidFill>
                  <a:srgbClr val="00897A"/>
                </a:solidFill>
                <a:ea typeface="ＭＳ Ｐゴシック" panose="020B0600070205080204" pitchFamily="34" charset="-128"/>
              </a:rPr>
              <a:t> platform)</a:t>
            </a:r>
            <a:endParaRPr lang="en-GB" altLang="en-US" sz="2800" dirty="0" smtClean="0">
              <a:solidFill>
                <a:srgbClr val="00897A"/>
              </a:solidFill>
              <a:ea typeface="ＭＳ Ｐゴシック" panose="020B0600070205080204" pitchFamily="34" charset="-128"/>
            </a:endParaRPr>
          </a:p>
        </p:txBody>
      </p:sp>
      <p:cxnSp>
        <p:nvCxnSpPr>
          <p:cNvPr id="9" name="Straight Connector 8"/>
          <p:cNvCxnSpPr/>
          <p:nvPr/>
        </p:nvCxnSpPr>
        <p:spPr>
          <a:xfrm>
            <a:off x="0" y="908720"/>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stretch>
            <a:fillRect/>
          </a:stretch>
        </p:blipFill>
        <p:spPr>
          <a:xfrm>
            <a:off x="1187624" y="3258000"/>
            <a:ext cx="6486631" cy="3600000"/>
          </a:xfrm>
          <a:prstGeom prst="rect">
            <a:avLst/>
          </a:prstGeom>
          <a:ln>
            <a:noFill/>
          </a:ln>
          <a:effectLst/>
        </p:spPr>
      </p:pic>
      <p:sp>
        <p:nvSpPr>
          <p:cNvPr id="12" name="Tekstvak 11"/>
          <p:cNvSpPr txBox="1"/>
          <p:nvPr/>
        </p:nvSpPr>
        <p:spPr>
          <a:xfrm>
            <a:off x="467544" y="2132856"/>
            <a:ext cx="4044697" cy="923330"/>
          </a:xfrm>
          <a:prstGeom prst="rect">
            <a:avLst/>
          </a:prstGeom>
          <a:noFill/>
        </p:spPr>
        <p:txBody>
          <a:bodyPr wrap="none" rtlCol="0">
            <a:spAutoFit/>
          </a:bodyPr>
          <a:lstStyle/>
          <a:p>
            <a:pPr>
              <a:buFont typeface="Arial" pitchFamily="34" charset="0"/>
              <a:buChar char="•"/>
            </a:pPr>
            <a:r>
              <a:rPr lang="nl-BE" dirty="0" smtClean="0"/>
              <a:t>    </a:t>
            </a:r>
            <a:r>
              <a:rPr lang="nl-BE" dirty="0" err="1" smtClean="0"/>
              <a:t>Reporting</a:t>
            </a:r>
            <a:r>
              <a:rPr lang="nl-BE" dirty="0" smtClean="0"/>
              <a:t> </a:t>
            </a:r>
            <a:r>
              <a:rPr lang="nl-BE" dirty="0" err="1" smtClean="0"/>
              <a:t>Obligations</a:t>
            </a:r>
            <a:r>
              <a:rPr lang="nl-BE" dirty="0" smtClean="0"/>
              <a:t> Database (ROD)</a:t>
            </a:r>
          </a:p>
          <a:p>
            <a:endParaRPr lang="nl-BE" dirty="0" smtClean="0"/>
          </a:p>
          <a:p>
            <a:pPr>
              <a:buFont typeface="Arial" pitchFamily="34" charset="0"/>
              <a:buChar char="•"/>
            </a:pPr>
            <a:r>
              <a:rPr lang="nl-BE" dirty="0" smtClean="0"/>
              <a:t>    Central Data </a:t>
            </a:r>
            <a:r>
              <a:rPr lang="nl-BE" dirty="0" err="1" smtClean="0"/>
              <a:t>Repository</a:t>
            </a:r>
            <a:r>
              <a:rPr lang="nl-BE" dirty="0" smtClean="0"/>
              <a:t> (CDR)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1804" y="1052736"/>
            <a:ext cx="8100392" cy="5194359"/>
          </a:xfrm>
          <a:prstGeom prst="rect">
            <a:avLst/>
          </a:prstGeom>
        </p:spPr>
      </p:pic>
      <p:sp>
        <p:nvSpPr>
          <p:cNvPr id="3" name="Rectangle 2"/>
          <p:cNvSpPr/>
          <p:nvPr/>
        </p:nvSpPr>
        <p:spPr>
          <a:xfrm>
            <a:off x="1331640" y="1988840"/>
            <a:ext cx="5938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vak 10"/>
          <p:cNvSpPr txBox="1"/>
          <p:nvPr/>
        </p:nvSpPr>
        <p:spPr>
          <a:xfrm>
            <a:off x="539552" y="6309320"/>
            <a:ext cx="3820790" cy="646331"/>
          </a:xfrm>
          <a:prstGeom prst="rect">
            <a:avLst/>
          </a:prstGeom>
          <a:noFill/>
        </p:spPr>
        <p:txBody>
          <a:bodyPr wrap="none" rtlCol="0">
            <a:spAutoFit/>
          </a:bodyPr>
          <a:lstStyle/>
          <a:p>
            <a:r>
              <a:rPr lang="nl-BE" dirty="0" err="1" smtClean="0">
                <a:hlinkClick r:id="rId4"/>
              </a:rPr>
              <a:t>Eionet</a:t>
            </a:r>
            <a:r>
              <a:rPr lang="nl-BE" dirty="0" smtClean="0">
                <a:hlinkClick r:id="rId4"/>
              </a:rPr>
              <a:t> Portal: </a:t>
            </a:r>
            <a:r>
              <a:rPr lang="nl-BE" dirty="0" err="1" smtClean="0">
                <a:hlinkClick r:id="rId4"/>
              </a:rPr>
              <a:t>www.eionet.europa.eu</a:t>
            </a:r>
            <a:r>
              <a:rPr lang="nl-BE" dirty="0" smtClean="0">
                <a:hlinkClick r:id="rId4"/>
              </a:rPr>
              <a:t>/</a:t>
            </a:r>
            <a:endParaRPr lang="nl-BE" dirty="0" smtClean="0"/>
          </a:p>
          <a:p>
            <a:endParaRPr lang="nl-BE"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23528" y="6309320"/>
            <a:ext cx="2810769" cy="646331"/>
          </a:xfrm>
          <a:prstGeom prst="rect">
            <a:avLst/>
          </a:prstGeom>
          <a:noFill/>
        </p:spPr>
        <p:txBody>
          <a:bodyPr wrap="none" rtlCol="0">
            <a:spAutoFit/>
          </a:bodyPr>
          <a:lstStyle/>
          <a:p>
            <a:r>
              <a:rPr lang="nl-BE" dirty="0" smtClean="0">
                <a:hlinkClick r:id="rId3"/>
              </a:rPr>
              <a:t>http://www.eea.europa.eu</a:t>
            </a:r>
            <a:r>
              <a:rPr lang="nl-BE" dirty="0" smtClean="0">
                <a:hlinkClick r:id="rId3"/>
              </a:rPr>
              <a:t>/</a:t>
            </a:r>
            <a:endParaRPr lang="nl-BE" dirty="0" smtClean="0"/>
          </a:p>
          <a:p>
            <a:endParaRPr lang="nl-BE" dirty="0"/>
          </a:p>
        </p:txBody>
      </p:sp>
      <p:pic>
        <p:nvPicPr>
          <p:cNvPr id="1026" name="Picture 2"/>
          <p:cNvPicPr>
            <a:picLocks noChangeAspect="1" noChangeArrowheads="1"/>
          </p:cNvPicPr>
          <p:nvPr/>
        </p:nvPicPr>
        <p:blipFill>
          <a:blip r:embed="rId4" cstate="print"/>
          <a:srcRect/>
          <a:stretch>
            <a:fillRect/>
          </a:stretch>
        </p:blipFill>
        <p:spPr bwMode="auto">
          <a:xfrm>
            <a:off x="0" y="1124744"/>
            <a:ext cx="9144000" cy="51845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251520" y="1268760"/>
            <a:ext cx="8674100" cy="4876800"/>
          </a:xfrm>
          <a:prstGeom prst="rect">
            <a:avLst/>
          </a:prstGeom>
          <a:noFill/>
          <a:ln w="9525">
            <a:noFill/>
            <a:miter lim="800000"/>
            <a:headEnd/>
            <a:tailEnd/>
          </a:ln>
        </p:spPr>
      </p:pic>
      <p:sp>
        <p:nvSpPr>
          <p:cNvPr id="7" name="Tekstvak 6"/>
          <p:cNvSpPr txBox="1"/>
          <p:nvPr/>
        </p:nvSpPr>
        <p:spPr>
          <a:xfrm>
            <a:off x="539552" y="6309320"/>
            <a:ext cx="2810769" cy="369332"/>
          </a:xfrm>
          <a:prstGeom prst="rect">
            <a:avLst/>
          </a:prstGeom>
          <a:noFill/>
        </p:spPr>
        <p:txBody>
          <a:bodyPr wrap="none" rtlCol="0">
            <a:spAutoFit/>
          </a:bodyPr>
          <a:lstStyle/>
          <a:p>
            <a:r>
              <a:rPr lang="nl-BE" dirty="0" smtClean="0"/>
              <a:t>http://www.eea.europa.eu/</a:t>
            </a:r>
            <a:endParaRPr lang="nl-BE"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6147"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6148" name="Text Box 8"/>
          <p:cNvSpPr txBox="1">
            <a:spLocks noChangeArrowheads="1"/>
          </p:cNvSpPr>
          <p:nvPr/>
        </p:nvSpPr>
        <p:spPr bwMode="auto">
          <a:xfrm>
            <a:off x="179512" y="1196752"/>
            <a:ext cx="8642350" cy="523220"/>
          </a:xfrm>
          <a:prstGeom prst="rect">
            <a:avLst/>
          </a:prstGeom>
          <a:noFill/>
          <a:ln w="9525">
            <a:noFill/>
            <a:miter lim="800000"/>
            <a:headEnd/>
            <a:tailEnd/>
          </a:ln>
        </p:spPr>
        <p:txBody>
          <a:bodyPr>
            <a:spAutoFit/>
          </a:bodyPr>
          <a:lstStyle/>
          <a:p>
            <a:pPr>
              <a:spcBef>
                <a:spcPct val="50000"/>
              </a:spcBef>
            </a:pPr>
            <a:r>
              <a:rPr lang="cs-CZ" altLang="en-US" sz="2800" dirty="0">
                <a:solidFill>
                  <a:srgbClr val="00897A"/>
                </a:solidFill>
                <a:ea typeface="ＭＳ Ｐゴシック" panose="020B0600070205080204" pitchFamily="34" charset="-128"/>
              </a:rPr>
              <a:t>EEA </a:t>
            </a:r>
            <a:r>
              <a:rPr lang="en-GB" altLang="en-US" sz="2800" dirty="0" smtClean="0">
                <a:solidFill>
                  <a:srgbClr val="00897A"/>
                </a:solidFill>
                <a:ea typeface="ＭＳ Ｐゴシック" panose="020B0600070205080204" pitchFamily="34" charset="-128"/>
              </a:rPr>
              <a:t>Regulation </a:t>
            </a:r>
            <a:r>
              <a:rPr lang="cs-CZ" altLang="en-US" sz="2800" dirty="0">
                <a:solidFill>
                  <a:srgbClr val="00897A"/>
                </a:solidFill>
                <a:ea typeface="ＭＳ Ｐゴシック" panose="020B0600070205080204" pitchFamily="34" charset="-128"/>
              </a:rPr>
              <a:t>and </a:t>
            </a:r>
            <a:r>
              <a:rPr lang="en-GB" altLang="en-US" sz="2800" dirty="0" smtClean="0">
                <a:solidFill>
                  <a:srgbClr val="00897A"/>
                </a:solidFill>
                <a:ea typeface="ＭＳ Ｐゴシック" panose="020B0600070205080204" pitchFamily="34" charset="-128"/>
              </a:rPr>
              <a:t>geographical </a:t>
            </a:r>
            <a:r>
              <a:rPr lang="en-GB" altLang="en-US" sz="2800" dirty="0">
                <a:solidFill>
                  <a:srgbClr val="00897A"/>
                </a:solidFill>
                <a:ea typeface="ＭＳ Ｐゴシック" panose="020B0600070205080204" pitchFamily="34" charset="-128"/>
              </a:rPr>
              <a:t>coverage</a:t>
            </a: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8" name="Rectangle 5"/>
          <p:cNvSpPr txBox="1">
            <a:spLocks noChangeArrowheads="1"/>
          </p:cNvSpPr>
          <p:nvPr/>
        </p:nvSpPr>
        <p:spPr bwMode="auto">
          <a:xfrm>
            <a:off x="250825" y="2060848"/>
            <a:ext cx="3457575" cy="3744640"/>
          </a:xfrm>
          <a:prstGeom prst="rect">
            <a:avLst/>
          </a:prstGeom>
          <a:noFill/>
          <a:extLst/>
        </p:spPr>
        <p:txBody>
          <a:bodyPr/>
          <a:lstStyle>
            <a:lvl1pPr marL="2286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ＭＳ Ｐゴシック" charset="0"/>
                <a:cs typeface="ＭＳ Ｐゴシック"/>
              </a:defRPr>
            </a:lvl1pPr>
            <a:lvl2pPr marL="6858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ＭＳ Ｐゴシック" charset="0"/>
                <a:cs typeface="ＭＳ Ｐゴシック"/>
              </a:defRPr>
            </a:lvl2pPr>
            <a:lvl3pPr marL="1143000" indent="-228600" algn="l" rtl="0" eaLnBrk="0" fontAlgn="base" hangingPunct="0">
              <a:lnSpc>
                <a:spcPct val="110000"/>
              </a:lnSpc>
              <a:spcBef>
                <a:spcPct val="20000"/>
              </a:spcBef>
              <a:spcAft>
                <a:spcPct val="0"/>
              </a:spcAft>
              <a:buClr>
                <a:schemeClr val="bg1"/>
              </a:buClr>
              <a:buChar char="•"/>
              <a:defRPr sz="2400">
                <a:solidFill>
                  <a:schemeClr val="bg1"/>
                </a:solidFill>
                <a:latin typeface="+mn-lt"/>
                <a:ea typeface="ＭＳ Ｐゴシック" charset="0"/>
                <a:cs typeface="ＭＳ Ｐゴシック"/>
              </a:defRPr>
            </a:lvl3pPr>
            <a:lvl4pPr marL="1600200" indent="-228600" algn="l" rtl="0" eaLnBrk="0" fontAlgn="base" hangingPunct="0">
              <a:lnSpc>
                <a:spcPct val="110000"/>
              </a:lnSpc>
              <a:spcBef>
                <a:spcPct val="20000"/>
              </a:spcBef>
              <a:spcAft>
                <a:spcPct val="0"/>
              </a:spcAft>
              <a:buClr>
                <a:schemeClr val="bg1"/>
              </a:buClr>
              <a:buChar char="•"/>
              <a:defRPr sz="2000">
                <a:solidFill>
                  <a:schemeClr val="bg1"/>
                </a:solidFill>
                <a:latin typeface="+mn-lt"/>
                <a:ea typeface="ＭＳ Ｐゴシック" charset="0"/>
                <a:cs typeface="ＭＳ Ｐゴシック"/>
              </a:defRPr>
            </a:lvl4pPr>
            <a:lvl5pPr marL="2057400" indent="-228600" algn="l" rtl="0" eaLnBrk="0" fontAlgn="base" hangingPunct="0">
              <a:lnSpc>
                <a:spcPct val="110000"/>
              </a:lnSpc>
              <a:spcBef>
                <a:spcPct val="20000"/>
              </a:spcBef>
              <a:spcAft>
                <a:spcPct val="0"/>
              </a:spcAft>
              <a:buClr>
                <a:schemeClr val="bg1"/>
              </a:buClr>
              <a:buChar char="•"/>
              <a:defRPr sz="2000">
                <a:solidFill>
                  <a:schemeClr val="bg1"/>
                </a:solidFill>
                <a:latin typeface="+mn-lt"/>
                <a:ea typeface="ＭＳ Ｐゴシック" charset="0"/>
                <a:cs typeface="ＭＳ Ｐゴシック"/>
              </a:defRPr>
            </a:lvl5pPr>
            <a:lvl6pPr marL="2514600" indent="-228600" algn="l" rtl="0" fontAlgn="base">
              <a:spcBef>
                <a:spcPct val="20000"/>
              </a:spcBef>
              <a:spcAft>
                <a:spcPct val="0"/>
              </a:spcAft>
              <a:buClr>
                <a:srgbClr val="B4CB4C"/>
              </a:buClr>
              <a:buChar char="•"/>
              <a:defRPr sz="2000">
                <a:solidFill>
                  <a:schemeClr val="tx1"/>
                </a:solidFill>
                <a:latin typeface="+mn-lt"/>
              </a:defRPr>
            </a:lvl6pPr>
            <a:lvl7pPr marL="2971800" indent="-228600" algn="l" rtl="0" fontAlgn="base">
              <a:spcBef>
                <a:spcPct val="20000"/>
              </a:spcBef>
              <a:spcAft>
                <a:spcPct val="0"/>
              </a:spcAft>
              <a:buClr>
                <a:srgbClr val="B4CB4C"/>
              </a:buClr>
              <a:buChar char="•"/>
              <a:defRPr sz="2000">
                <a:solidFill>
                  <a:schemeClr val="tx1"/>
                </a:solidFill>
                <a:latin typeface="+mn-lt"/>
              </a:defRPr>
            </a:lvl7pPr>
            <a:lvl8pPr marL="3429000" indent="-228600" algn="l" rtl="0" fontAlgn="base">
              <a:spcBef>
                <a:spcPct val="20000"/>
              </a:spcBef>
              <a:spcAft>
                <a:spcPct val="0"/>
              </a:spcAft>
              <a:buClr>
                <a:srgbClr val="B4CB4C"/>
              </a:buClr>
              <a:buChar char="•"/>
              <a:defRPr sz="2000">
                <a:solidFill>
                  <a:schemeClr val="tx1"/>
                </a:solidFill>
                <a:latin typeface="+mn-lt"/>
              </a:defRPr>
            </a:lvl8pPr>
            <a:lvl9pPr marL="3886200" indent="-228600" algn="l" rtl="0" fontAlgn="base">
              <a:spcBef>
                <a:spcPct val="20000"/>
              </a:spcBef>
              <a:spcAft>
                <a:spcPct val="0"/>
              </a:spcAft>
              <a:buClr>
                <a:srgbClr val="B4CB4C"/>
              </a:buClr>
              <a:buChar char="•"/>
              <a:defRPr sz="2000">
                <a:solidFill>
                  <a:schemeClr val="tx1"/>
                </a:solidFill>
                <a:latin typeface="+mn-lt"/>
              </a:defRPr>
            </a:lvl9pPr>
          </a:lstStyle>
          <a:p>
            <a:pPr marL="0">
              <a:buFontTx/>
              <a:buNone/>
              <a:defRPr/>
            </a:pPr>
            <a:r>
              <a:rPr lang="en-US" sz="2000" kern="0" dirty="0">
                <a:solidFill>
                  <a:schemeClr val="tx1"/>
                </a:solidFill>
                <a:latin typeface="Calibri" panose="020F0502020204030204" pitchFamily="34" charset="0"/>
                <a:ea typeface="ＭＳ Ｐゴシック" pitchFamily="34" charset="-128"/>
              </a:rPr>
              <a:t>European Environment Agency </a:t>
            </a:r>
            <a:r>
              <a:rPr lang="cs-CZ" sz="2000" kern="0" dirty="0" smtClean="0">
                <a:solidFill>
                  <a:schemeClr val="tx1"/>
                </a:solidFill>
                <a:latin typeface="Calibri" panose="020F0502020204030204" pitchFamily="34" charset="0"/>
                <a:ea typeface="ＭＳ Ｐゴシック" pitchFamily="34" charset="-128"/>
              </a:rPr>
              <a:t>(EEA) and</a:t>
            </a:r>
            <a:r>
              <a:rPr lang="nl-BE" sz="2000" kern="0" dirty="0" smtClean="0">
                <a:solidFill>
                  <a:schemeClr val="tx1"/>
                </a:solidFill>
                <a:latin typeface="Calibri" panose="020F0502020204030204" pitchFamily="34" charset="0"/>
                <a:ea typeface="ＭＳ Ｐゴシック" pitchFamily="34" charset="-128"/>
              </a:rPr>
              <a:t> the </a:t>
            </a:r>
            <a:r>
              <a:rPr lang="nl-BE" sz="2000" kern="0" dirty="0" err="1" smtClean="0">
                <a:solidFill>
                  <a:schemeClr val="tx1"/>
                </a:solidFill>
                <a:latin typeface="Calibri" panose="020F0502020204030204" pitchFamily="34" charset="0"/>
                <a:ea typeface="ＭＳ Ｐゴシック" pitchFamily="34" charset="-128"/>
              </a:rPr>
              <a:t>European</a:t>
            </a:r>
            <a:r>
              <a:rPr lang="cs-CZ" sz="2000" kern="0" dirty="0" smtClean="0">
                <a:solidFill>
                  <a:schemeClr val="tx1"/>
                </a:solidFill>
                <a:latin typeface="Calibri" panose="020F0502020204030204" pitchFamily="34" charset="0"/>
                <a:ea typeface="ＭＳ Ｐゴシック" pitchFamily="34" charset="-128"/>
              </a:rPr>
              <a:t> </a:t>
            </a:r>
            <a:r>
              <a:rPr lang="nl-BE" sz="2000" kern="0" dirty="0" smtClean="0">
                <a:solidFill>
                  <a:schemeClr val="tx1"/>
                </a:solidFill>
                <a:latin typeface="Calibri" panose="020F0502020204030204" pitchFamily="34" charset="0"/>
                <a:ea typeface="ＭＳ Ｐゴシック" pitchFamily="34" charset="-128"/>
              </a:rPr>
              <a:t>E</a:t>
            </a:r>
            <a:r>
              <a:rPr lang="cs-CZ" sz="2000" kern="0" dirty="0" smtClean="0">
                <a:solidFill>
                  <a:schemeClr val="tx1"/>
                </a:solidFill>
                <a:latin typeface="Calibri" panose="020F0502020204030204" pitchFamily="34" charset="0"/>
                <a:ea typeface="ＭＳ Ｐゴシック" pitchFamily="34" charset="-128"/>
              </a:rPr>
              <a:t>nvironment </a:t>
            </a:r>
            <a:r>
              <a:rPr lang="cs-CZ" sz="2000" kern="0" dirty="0">
                <a:solidFill>
                  <a:schemeClr val="tx1"/>
                </a:solidFill>
                <a:latin typeface="Calibri" panose="020F0502020204030204" pitchFamily="34" charset="0"/>
                <a:ea typeface="ＭＳ Ｐゴシック" pitchFamily="34" charset="-128"/>
              </a:rPr>
              <a:t>information and </a:t>
            </a:r>
            <a:r>
              <a:rPr lang="nl-BE" sz="2000" kern="0" dirty="0" smtClean="0">
                <a:solidFill>
                  <a:schemeClr val="tx1"/>
                </a:solidFill>
                <a:latin typeface="Calibri" panose="020F0502020204030204" pitchFamily="34" charset="0"/>
                <a:ea typeface="ＭＳ Ｐゴシック" pitchFamily="34" charset="-128"/>
              </a:rPr>
              <a:t>O</a:t>
            </a:r>
            <a:r>
              <a:rPr lang="cs-CZ" sz="2000" kern="0" dirty="0" smtClean="0">
                <a:solidFill>
                  <a:schemeClr val="tx1"/>
                </a:solidFill>
                <a:latin typeface="Calibri" panose="020F0502020204030204" pitchFamily="34" charset="0"/>
                <a:ea typeface="ＭＳ Ｐゴシック" pitchFamily="34" charset="-128"/>
              </a:rPr>
              <a:t>bservation </a:t>
            </a:r>
            <a:r>
              <a:rPr lang="nl-BE" sz="2000" kern="0" dirty="0" smtClean="0">
                <a:solidFill>
                  <a:schemeClr val="tx1"/>
                </a:solidFill>
                <a:latin typeface="Calibri" panose="020F0502020204030204" pitchFamily="34" charset="0"/>
                <a:ea typeface="ＭＳ Ｐゴシック" pitchFamily="34" charset="-128"/>
              </a:rPr>
              <a:t>N</a:t>
            </a:r>
            <a:r>
              <a:rPr lang="cs-CZ" sz="2000" kern="0" dirty="0" smtClean="0">
                <a:solidFill>
                  <a:schemeClr val="tx1"/>
                </a:solidFill>
                <a:latin typeface="Calibri" panose="020F0502020204030204" pitchFamily="34" charset="0"/>
                <a:ea typeface="ＭＳ Ｐゴシック" pitchFamily="34" charset="-128"/>
              </a:rPr>
              <a:t>etwork (Eionet) was i</a:t>
            </a:r>
            <a:r>
              <a:rPr lang="en-US" sz="2000" kern="0" dirty="0" err="1" smtClean="0">
                <a:solidFill>
                  <a:schemeClr val="tx1"/>
                </a:solidFill>
                <a:latin typeface="Calibri" panose="020F0502020204030204" pitchFamily="34" charset="0"/>
                <a:ea typeface="ＭＳ Ｐゴシック" pitchFamily="34" charset="-128"/>
              </a:rPr>
              <a:t>nitially</a:t>
            </a:r>
            <a:r>
              <a:rPr lang="en-US" sz="2000" kern="0" dirty="0" smtClean="0">
                <a:solidFill>
                  <a:schemeClr val="tx1"/>
                </a:solidFill>
                <a:latin typeface="Calibri" panose="020F0502020204030204" pitchFamily="34" charset="0"/>
                <a:ea typeface="ＭＳ Ｐゴシック" pitchFamily="34" charset="-128"/>
              </a:rPr>
              <a:t> established</a:t>
            </a:r>
            <a:r>
              <a:rPr lang="cs-CZ" sz="2000" kern="0" dirty="0" smtClean="0">
                <a:solidFill>
                  <a:schemeClr val="tx1"/>
                </a:solidFill>
                <a:latin typeface="Calibri" panose="020F0502020204030204" pitchFamily="34" charset="0"/>
                <a:ea typeface="ＭＳ Ｐゴシック" pitchFamily="34" charset="-128"/>
              </a:rPr>
              <a:t> by </a:t>
            </a:r>
            <a:r>
              <a:rPr lang="cs-CZ" sz="2000" kern="0" dirty="0" err="1" smtClean="0">
                <a:solidFill>
                  <a:schemeClr val="tx1"/>
                </a:solidFill>
                <a:latin typeface="Calibri" panose="020F0502020204030204" pitchFamily="34" charset="0"/>
                <a:ea typeface="ＭＳ Ｐゴシック" pitchFamily="34" charset="-128"/>
              </a:rPr>
              <a:t>founding</a:t>
            </a:r>
            <a:r>
              <a:rPr lang="cs-CZ" sz="2000" kern="0" dirty="0" smtClean="0">
                <a:solidFill>
                  <a:schemeClr val="tx1"/>
                </a:solidFill>
                <a:latin typeface="Calibri" panose="020F0502020204030204" pitchFamily="34" charset="0"/>
                <a:ea typeface="ＭＳ Ｐゴシック" pitchFamily="34" charset="-128"/>
              </a:rPr>
              <a:t> </a:t>
            </a:r>
            <a:r>
              <a:rPr lang="cs-CZ" sz="2000" kern="0" dirty="0" err="1" smtClean="0">
                <a:solidFill>
                  <a:schemeClr val="tx1"/>
                </a:solidFill>
                <a:latin typeface="Calibri" panose="020F0502020204030204" pitchFamily="34" charset="0"/>
                <a:ea typeface="ＭＳ Ｐゴシック" pitchFamily="34" charset="-128"/>
              </a:rPr>
              <a:t>regulation</a:t>
            </a:r>
            <a:r>
              <a:rPr lang="en-US" sz="2000" kern="0" dirty="0" smtClean="0">
                <a:solidFill>
                  <a:schemeClr val="tx1"/>
                </a:solidFill>
                <a:latin typeface="Calibri" panose="020F0502020204030204" pitchFamily="34" charset="0"/>
                <a:ea typeface="ＭＳ Ｐゴシック" pitchFamily="34" charset="-128"/>
              </a:rPr>
              <a:t> </a:t>
            </a:r>
            <a:r>
              <a:rPr lang="cs-CZ" sz="2000" kern="0" dirty="0" smtClean="0">
                <a:solidFill>
                  <a:schemeClr val="tx1"/>
                </a:solidFill>
                <a:latin typeface="Calibri" panose="020F0502020204030204" pitchFamily="34" charset="0"/>
                <a:ea typeface="ＭＳ Ｐゴシック" pitchFamily="34" charset="-128"/>
              </a:rPr>
              <a:t>(</a:t>
            </a:r>
            <a:r>
              <a:rPr lang="en-US" sz="2000" kern="0" dirty="0" smtClean="0">
                <a:solidFill>
                  <a:schemeClr val="tx1"/>
                </a:solidFill>
                <a:latin typeface="Calibri" panose="020F0502020204030204" pitchFamily="34" charset="0"/>
                <a:ea typeface="ＭＳ Ｐゴシック" pitchFamily="34" charset="-128"/>
              </a:rPr>
              <a:t>COUNCIL REGULATION (EEC) No</a:t>
            </a:r>
            <a:r>
              <a:rPr lang="cs-CZ" sz="2000" kern="0" dirty="0" smtClean="0">
                <a:solidFill>
                  <a:schemeClr val="tx1"/>
                </a:solidFill>
                <a:latin typeface="Calibri" panose="020F0502020204030204" pitchFamily="34" charset="0"/>
                <a:ea typeface="ＭＳ Ｐゴシック" pitchFamily="34" charset="-128"/>
              </a:rPr>
              <a:t>.</a:t>
            </a:r>
            <a:r>
              <a:rPr lang="en-US" sz="2000" kern="0" dirty="0" smtClean="0">
                <a:solidFill>
                  <a:schemeClr val="tx1"/>
                </a:solidFill>
                <a:latin typeface="Calibri" panose="020F0502020204030204" pitchFamily="34" charset="0"/>
                <a:ea typeface="ＭＳ Ｐゴシック" pitchFamily="34" charset="-128"/>
              </a:rPr>
              <a:t> 1210/90* of 7 May 1990</a:t>
            </a:r>
            <a:r>
              <a:rPr lang="cs-CZ" sz="2000" kern="0" dirty="0" smtClean="0">
                <a:solidFill>
                  <a:schemeClr val="tx1"/>
                </a:solidFill>
                <a:latin typeface="Calibri" panose="020F0502020204030204" pitchFamily="34" charset="0"/>
                <a:ea typeface="ＭＳ Ｐゴシック" pitchFamily="34" charset="-128"/>
              </a:rPr>
              <a:t>)</a:t>
            </a:r>
          </a:p>
          <a:p>
            <a:pPr marL="0">
              <a:buFontTx/>
              <a:buNone/>
              <a:defRPr/>
            </a:pPr>
            <a:endParaRPr lang="en-GB" sz="2000" kern="0" dirty="0" smtClean="0">
              <a:solidFill>
                <a:schemeClr val="tx1"/>
              </a:solidFill>
              <a:latin typeface="Calibri" panose="020F0502020204030204" pitchFamily="34" charset="0"/>
              <a:ea typeface="ＭＳ Ｐゴシック" pitchFamily="34" charset="-128"/>
            </a:endParaRPr>
          </a:p>
          <a:p>
            <a:pPr marL="0">
              <a:buFontTx/>
              <a:buNone/>
              <a:defRPr/>
            </a:pPr>
            <a:r>
              <a:rPr lang="en-GB" sz="2000" kern="0" dirty="0" smtClean="0">
                <a:solidFill>
                  <a:schemeClr val="tx1"/>
                </a:solidFill>
                <a:latin typeface="Calibri" panose="020F0502020204030204" pitchFamily="34" charset="0"/>
                <a:ea typeface="ＭＳ Ｐゴシック" pitchFamily="34" charset="-128"/>
              </a:rPr>
              <a:t>33 Member </a:t>
            </a:r>
            <a:r>
              <a:rPr lang="en-GB" sz="2000" kern="0" dirty="0">
                <a:solidFill>
                  <a:schemeClr val="tx1"/>
                </a:solidFill>
                <a:latin typeface="Calibri" panose="020F0502020204030204" pitchFamily="34" charset="0"/>
                <a:ea typeface="ＭＳ Ｐゴシック" pitchFamily="34" charset="-128"/>
              </a:rPr>
              <a:t>countries </a:t>
            </a:r>
            <a:r>
              <a:rPr lang="en-GB" sz="2000" kern="0" dirty="0" smtClean="0">
                <a:solidFill>
                  <a:schemeClr val="tx1"/>
                </a:solidFill>
                <a:latin typeface="Calibri" panose="020F0502020204030204" pitchFamily="34" charset="0"/>
                <a:ea typeface="ＭＳ Ｐゴシック" pitchFamily="34" charset="-128"/>
              </a:rPr>
              <a:t>(</a:t>
            </a:r>
            <a:r>
              <a:rPr lang="cs-CZ" sz="2000" kern="0" dirty="0" smtClean="0">
                <a:solidFill>
                  <a:schemeClr val="tx1"/>
                </a:solidFill>
                <a:latin typeface="Calibri" panose="020F0502020204030204" pitchFamily="34" charset="0"/>
                <a:ea typeface="ＭＳ Ｐゴシック" pitchFamily="34" charset="-128"/>
              </a:rPr>
              <a:t>EU</a:t>
            </a:r>
            <a:r>
              <a:rPr lang="en-GB" sz="2000" kern="0" dirty="0" smtClean="0">
                <a:solidFill>
                  <a:schemeClr val="tx1"/>
                </a:solidFill>
                <a:latin typeface="Calibri" panose="020F0502020204030204" pitchFamily="34" charset="0"/>
                <a:ea typeface="ＭＳ Ｐゴシック" pitchFamily="34" charset="-128"/>
              </a:rPr>
              <a:t>28+5) and </a:t>
            </a:r>
            <a:br>
              <a:rPr lang="en-GB" sz="2000" kern="0" dirty="0" smtClean="0">
                <a:solidFill>
                  <a:schemeClr val="tx1"/>
                </a:solidFill>
                <a:latin typeface="Calibri" panose="020F0502020204030204" pitchFamily="34" charset="0"/>
                <a:ea typeface="ＭＳ Ｐゴシック" pitchFamily="34" charset="-128"/>
              </a:rPr>
            </a:br>
            <a:r>
              <a:rPr lang="en-GB" sz="2000" kern="0" dirty="0" smtClean="0">
                <a:solidFill>
                  <a:schemeClr val="tx1"/>
                </a:solidFill>
                <a:latin typeface="Calibri" panose="020F0502020204030204" pitchFamily="34" charset="0"/>
                <a:ea typeface="ＭＳ Ｐゴシック" pitchFamily="34" charset="-128"/>
              </a:rPr>
              <a:t>6 Cooperating </a:t>
            </a:r>
            <a:r>
              <a:rPr lang="en-GB" sz="2000" kern="0" dirty="0">
                <a:solidFill>
                  <a:schemeClr val="tx1"/>
                </a:solidFill>
                <a:latin typeface="Calibri" panose="020F0502020204030204" pitchFamily="34" charset="0"/>
                <a:ea typeface="ＭＳ Ｐゴシック" pitchFamily="34" charset="-128"/>
              </a:rPr>
              <a:t>countries </a:t>
            </a:r>
            <a:r>
              <a:rPr lang="en-GB" sz="2000" kern="0" dirty="0" smtClean="0">
                <a:solidFill>
                  <a:schemeClr val="tx1"/>
                </a:solidFill>
                <a:latin typeface="Calibri" panose="020F0502020204030204" pitchFamily="34" charset="0"/>
                <a:ea typeface="ＭＳ Ｐゴシック" pitchFamily="34" charset="-128"/>
              </a:rPr>
              <a:t>(West Balkan)</a:t>
            </a:r>
          </a:p>
          <a:p>
            <a:pPr marL="0">
              <a:buFontTx/>
              <a:buNone/>
              <a:defRPr/>
            </a:pPr>
            <a:endParaRPr lang="en-GB" sz="2000" kern="0" dirty="0" smtClean="0">
              <a:solidFill>
                <a:schemeClr val="tx1"/>
              </a:solidFill>
              <a:latin typeface="Calibri" panose="020F0502020204030204" pitchFamily="34" charset="0"/>
              <a:ea typeface="ＭＳ Ｐゴシック" pitchFamily="34" charset="-128"/>
            </a:endParaRPr>
          </a:p>
          <a:p>
            <a:pPr marL="0">
              <a:buFontTx/>
              <a:buNone/>
              <a:defRPr/>
            </a:pPr>
            <a:endParaRPr lang="en-GB" sz="2000" kern="0" dirty="0" smtClean="0">
              <a:solidFill>
                <a:schemeClr val="tx1"/>
              </a:solidFill>
              <a:latin typeface="Calibri" panose="020F0502020204030204" pitchFamily="34" charset="0"/>
              <a:ea typeface="ＭＳ Ｐゴシック" pitchFamily="34" charset="-128"/>
            </a:endParaRPr>
          </a:p>
        </p:txBody>
      </p:sp>
      <p:sp>
        <p:nvSpPr>
          <p:cNvPr id="12" name="Tekstvak 11"/>
          <p:cNvSpPr txBox="1"/>
          <p:nvPr/>
        </p:nvSpPr>
        <p:spPr>
          <a:xfrm>
            <a:off x="4644008" y="6381328"/>
            <a:ext cx="4310795" cy="307777"/>
          </a:xfrm>
          <a:prstGeom prst="rect">
            <a:avLst/>
          </a:prstGeom>
          <a:noFill/>
        </p:spPr>
        <p:txBody>
          <a:bodyPr wrap="none">
            <a:spAutoFit/>
          </a:bodyPr>
          <a:lstStyle/>
          <a:p>
            <a:pPr>
              <a:defRPr/>
            </a:pPr>
            <a:r>
              <a:rPr lang="en-GB" sz="1400" kern="0" dirty="0">
                <a:latin typeface="Calibri" panose="020F0502020204030204" pitchFamily="34" charset="0"/>
                <a:ea typeface="ＭＳ Ｐゴシック" pitchFamily="34" charset="-128"/>
                <a:cs typeface="Arial" charset="0"/>
              </a:rPr>
              <a:t>*</a:t>
            </a:r>
            <a:r>
              <a:rPr lang="en-US" sz="1400" i="1" kern="0" dirty="0">
                <a:latin typeface="Calibri" panose="020F0502020204030204" pitchFamily="34" charset="0"/>
                <a:ea typeface="ＭＳ Ｐゴシック" pitchFamily="34" charset="-128"/>
                <a:cs typeface="Arial" charset="0"/>
              </a:rPr>
              <a:t>Codified Regulation (EC):  </a:t>
            </a:r>
            <a:r>
              <a:rPr lang="en-US" sz="1400" i="1" kern="0" dirty="0">
                <a:latin typeface="Calibri" panose="020F0502020204030204" pitchFamily="34" charset="0"/>
                <a:ea typeface="ＭＳ Ｐゴシック" pitchFamily="34" charset="-128"/>
                <a:cs typeface="Arial" charset="0"/>
                <a:hlinkClick r:id="rId3"/>
              </a:rPr>
              <a:t>No 401/2009 of 23 April </a:t>
            </a:r>
            <a:r>
              <a:rPr lang="en-US" sz="1400" i="1" kern="0" dirty="0" smtClean="0">
                <a:latin typeface="Calibri" panose="020F0502020204030204" pitchFamily="34" charset="0"/>
                <a:ea typeface="ＭＳ Ｐゴシック" pitchFamily="34" charset="-128"/>
                <a:cs typeface="Arial" charset="0"/>
                <a:hlinkClick r:id="rId3"/>
              </a:rPr>
              <a:t>2009</a:t>
            </a:r>
            <a:endParaRPr lang="nl-BE" dirty="0">
              <a:cs typeface="Arial" charset="0"/>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11960" y="2060848"/>
            <a:ext cx="4373889" cy="375209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2457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539552" y="6309320"/>
            <a:ext cx="2810769" cy="369332"/>
          </a:xfrm>
          <a:prstGeom prst="rect">
            <a:avLst/>
          </a:prstGeom>
          <a:noFill/>
        </p:spPr>
        <p:txBody>
          <a:bodyPr wrap="none" rtlCol="0">
            <a:spAutoFit/>
          </a:bodyPr>
          <a:lstStyle/>
          <a:p>
            <a:r>
              <a:rPr lang="nl-BE" dirty="0" smtClean="0"/>
              <a:t>http://www.eea.europa.eu/</a:t>
            </a:r>
            <a:endParaRPr lang="nl-BE" dirty="0"/>
          </a:p>
        </p:txBody>
      </p:sp>
      <p:pic>
        <p:nvPicPr>
          <p:cNvPr id="3074" name="Picture 2"/>
          <p:cNvPicPr>
            <a:picLocks noChangeAspect="1" noChangeArrowheads="1"/>
          </p:cNvPicPr>
          <p:nvPr/>
        </p:nvPicPr>
        <p:blipFill>
          <a:blip r:embed="rId3"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7171"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7172" name="Text Box 8"/>
          <p:cNvSpPr txBox="1">
            <a:spLocks noChangeArrowheads="1"/>
          </p:cNvSpPr>
          <p:nvPr/>
        </p:nvSpPr>
        <p:spPr bwMode="auto">
          <a:xfrm>
            <a:off x="179512" y="1268760"/>
            <a:ext cx="8640960" cy="523220"/>
          </a:xfrm>
          <a:prstGeom prst="rect">
            <a:avLst/>
          </a:prstGeom>
          <a:noFill/>
          <a:ln w="9525">
            <a:noFill/>
            <a:miter lim="800000"/>
            <a:headEnd/>
            <a:tailEnd/>
          </a:ln>
        </p:spPr>
        <p:txBody>
          <a:bodyPr wrap="square">
            <a:spAutoFit/>
          </a:bodyPr>
          <a:lstStyle/>
          <a:p>
            <a:pPr>
              <a:spcBef>
                <a:spcPct val="50000"/>
              </a:spcBef>
            </a:pPr>
            <a:r>
              <a:rPr lang="nl-BE" altLang="en-US" sz="2800" dirty="0" err="1" smtClean="0">
                <a:solidFill>
                  <a:srgbClr val="00897A"/>
                </a:solidFill>
                <a:ea typeface="ＭＳ Ｐゴシック" panose="020B0600070205080204" pitchFamily="34" charset="-128"/>
              </a:rPr>
              <a:t>Almost</a:t>
            </a:r>
            <a:r>
              <a:rPr lang="nl-BE" altLang="en-US" sz="2800" dirty="0" smtClean="0">
                <a:solidFill>
                  <a:srgbClr val="00897A"/>
                </a:solidFill>
                <a:ea typeface="ＭＳ Ｐゴシック" panose="020B0600070205080204" pitchFamily="34" charset="-128"/>
              </a:rPr>
              <a:t> the END … </a:t>
            </a:r>
            <a:r>
              <a:rPr lang="nl-BE" altLang="en-US" sz="2800" dirty="0" err="1" smtClean="0">
                <a:solidFill>
                  <a:srgbClr val="00897A"/>
                </a:solidFill>
                <a:ea typeface="ＭＳ Ｐゴシック" panose="020B0600070205080204" pitchFamily="34" charset="-128"/>
              </a:rPr>
              <a:t>some</a:t>
            </a:r>
            <a:r>
              <a:rPr lang="nl-BE" altLang="en-US" sz="2800" dirty="0" smtClean="0">
                <a:solidFill>
                  <a:srgbClr val="00897A"/>
                </a:solidFill>
                <a:ea typeface="ＭＳ Ｐゴシック" panose="020B0600070205080204" pitchFamily="34" charset="-128"/>
              </a:rPr>
              <a:t> </a:t>
            </a:r>
            <a:r>
              <a:rPr lang="nl-BE" altLang="en-US" sz="2800" dirty="0" err="1" smtClean="0">
                <a:solidFill>
                  <a:srgbClr val="00897A"/>
                </a:solidFill>
                <a:ea typeface="ＭＳ Ｐゴシック" panose="020B0600070205080204" pitchFamily="34" charset="-128"/>
              </a:rPr>
              <a:t>additional</a:t>
            </a:r>
            <a:r>
              <a:rPr lang="nl-BE" altLang="en-US" sz="2800" dirty="0" smtClean="0">
                <a:solidFill>
                  <a:srgbClr val="00897A"/>
                </a:solidFill>
                <a:ea typeface="ＭＳ Ｐゴシック" panose="020B0600070205080204" pitchFamily="34" charset="-128"/>
              </a:rPr>
              <a:t> </a:t>
            </a:r>
            <a:r>
              <a:rPr lang="nl-BE" altLang="en-US" sz="2800" dirty="0" err="1" smtClean="0">
                <a:solidFill>
                  <a:srgbClr val="00897A"/>
                </a:solidFill>
                <a:ea typeface="ＭＳ Ｐゴシック" panose="020B0600070205080204" pitchFamily="34" charset="-128"/>
              </a:rPr>
              <a:t>answers</a:t>
            </a:r>
            <a:endParaRPr lang="en-GB" altLang="en-US" sz="2800" dirty="0">
              <a:solidFill>
                <a:srgbClr val="00897A"/>
              </a:solidFill>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174" name="Rectangle 1"/>
          <p:cNvSpPr>
            <a:spLocks noChangeArrowheads="1"/>
          </p:cNvSpPr>
          <p:nvPr/>
        </p:nvSpPr>
        <p:spPr bwMode="auto">
          <a:xfrm>
            <a:off x="251520" y="2276872"/>
            <a:ext cx="8568952" cy="5032147"/>
          </a:xfrm>
          <a:prstGeom prst="rect">
            <a:avLst/>
          </a:prstGeom>
          <a:noFill/>
          <a:ln w="9525">
            <a:noFill/>
            <a:miter lim="800000"/>
            <a:headEnd/>
            <a:tailEnd/>
          </a:ln>
        </p:spPr>
        <p:txBody>
          <a:bodyPr wrap="square">
            <a:spAutoFit/>
          </a:bodyPr>
          <a:lstStyle/>
          <a:p>
            <a:pPr marL="342900" indent="-342900">
              <a:spcBef>
                <a:spcPct val="50000"/>
              </a:spcBef>
              <a:buFont typeface="Arial" pitchFamily="34" charset="0"/>
              <a:buChar char="•"/>
            </a:pPr>
            <a:r>
              <a:rPr lang="nl-BE" altLang="en-US" dirty="0" smtClean="0">
                <a:latin typeface="Calibri" pitchFamily="34" charset="0"/>
              </a:rPr>
              <a:t>QA/QC  data </a:t>
            </a:r>
            <a:r>
              <a:rPr lang="nl-BE" altLang="en-US" dirty="0" err="1" smtClean="0">
                <a:latin typeface="Calibri" pitchFamily="34" charset="0"/>
              </a:rPr>
              <a:t>flows</a:t>
            </a:r>
            <a:r>
              <a:rPr lang="nl-BE" altLang="en-US" dirty="0" smtClean="0">
                <a:latin typeface="Calibri" pitchFamily="34" charset="0"/>
              </a:rPr>
              <a:t> </a:t>
            </a:r>
            <a:r>
              <a:rPr lang="nl-BE" altLang="en-US" dirty="0" smtClean="0">
                <a:latin typeface="Calibri" pitchFamily="34" charset="0"/>
              </a:rPr>
              <a:t> </a:t>
            </a:r>
            <a:r>
              <a:rPr lang="nl-BE" altLang="en-US" dirty="0" smtClean="0">
                <a:latin typeface="Calibri" pitchFamily="34" charset="0"/>
              </a:rPr>
              <a:t>- </a:t>
            </a:r>
            <a:r>
              <a:rPr lang="nl-BE" altLang="en-US" dirty="0" smtClean="0">
                <a:latin typeface="Calibri" pitchFamily="34" charset="0"/>
              </a:rPr>
              <a:t>databases - reports</a:t>
            </a:r>
            <a:endParaRPr lang="en-US" altLang="en-US" dirty="0" smtClean="0">
              <a:latin typeface="Calibri" pitchFamily="34" charset="0"/>
            </a:endParaRPr>
          </a:p>
          <a:p>
            <a:pPr marL="342900" indent="-342900">
              <a:spcBef>
                <a:spcPct val="50000"/>
              </a:spcBef>
              <a:buFont typeface="Arial" pitchFamily="34" charset="0"/>
              <a:buChar char="•"/>
            </a:pPr>
            <a:r>
              <a:rPr lang="nl-BE" altLang="en-US" dirty="0" smtClean="0">
                <a:latin typeface="Calibri" pitchFamily="34" charset="0"/>
              </a:rPr>
              <a:t>Step </a:t>
            </a:r>
            <a:r>
              <a:rPr lang="nl-BE" altLang="en-US" dirty="0" err="1" smtClean="0">
                <a:latin typeface="Calibri" pitchFamily="34" charset="0"/>
              </a:rPr>
              <a:t>by</a:t>
            </a:r>
            <a:r>
              <a:rPr lang="nl-BE" altLang="en-US" dirty="0" smtClean="0">
                <a:latin typeface="Calibri" pitchFamily="34" charset="0"/>
              </a:rPr>
              <a:t> step</a:t>
            </a:r>
            <a:r>
              <a:rPr lang="nl-BE" altLang="en-US" dirty="0" smtClean="0">
                <a:latin typeface="Calibri" pitchFamily="34" charset="0"/>
              </a:rPr>
              <a:t>  more </a:t>
            </a:r>
            <a:r>
              <a:rPr lang="nl-BE" altLang="en-US" dirty="0" err="1" smtClean="0">
                <a:latin typeface="Calibri" pitchFamily="34" charset="0"/>
              </a:rPr>
              <a:t>or</a:t>
            </a:r>
            <a:r>
              <a:rPr lang="nl-BE" altLang="en-US" dirty="0" smtClean="0">
                <a:latin typeface="Calibri" pitchFamily="34" charset="0"/>
              </a:rPr>
              <a:t> </a:t>
            </a:r>
            <a:r>
              <a:rPr lang="nl-BE" altLang="en-US" dirty="0" err="1" smtClean="0">
                <a:latin typeface="Calibri" pitchFamily="34" charset="0"/>
              </a:rPr>
              <a:t>less</a:t>
            </a:r>
            <a:r>
              <a:rPr lang="nl-BE" altLang="en-US" dirty="0" smtClean="0">
                <a:latin typeface="Calibri" pitchFamily="34" charset="0"/>
              </a:rPr>
              <a:t> </a:t>
            </a:r>
            <a:r>
              <a:rPr lang="nl-BE" altLang="en-US" dirty="0" err="1" smtClean="0">
                <a:latin typeface="Calibri" pitchFamily="34" charset="0"/>
              </a:rPr>
              <a:t>Inspire</a:t>
            </a:r>
            <a:r>
              <a:rPr lang="nl-BE" altLang="en-US" dirty="0" smtClean="0">
                <a:latin typeface="Calibri" pitchFamily="34" charset="0"/>
              </a:rPr>
              <a:t> </a:t>
            </a:r>
            <a:r>
              <a:rPr lang="nl-BE" altLang="en-US" dirty="0" err="1" smtClean="0">
                <a:latin typeface="Calibri" pitchFamily="34" charset="0"/>
              </a:rPr>
              <a:t>compliant</a:t>
            </a:r>
            <a:r>
              <a:rPr lang="nl-BE" altLang="en-US" dirty="0" smtClean="0">
                <a:latin typeface="Calibri" pitchFamily="34" charset="0"/>
              </a:rPr>
              <a:t> </a:t>
            </a:r>
            <a:endParaRPr lang="en-US" altLang="en-US" dirty="0" smtClean="0">
              <a:latin typeface="Calibri" pitchFamily="34" charset="0"/>
            </a:endParaRPr>
          </a:p>
          <a:p>
            <a:pPr marL="342900" indent="-342900">
              <a:spcBef>
                <a:spcPct val="50000"/>
              </a:spcBef>
              <a:buFont typeface="Arial" pitchFamily="34" charset="0"/>
              <a:buChar char="•"/>
            </a:pPr>
            <a:r>
              <a:rPr lang="en-US" altLang="en-US" dirty="0" smtClean="0">
                <a:latin typeface="Calibri" pitchFamily="34" charset="0"/>
              </a:rPr>
              <a:t>EEA  involved in </a:t>
            </a:r>
            <a:r>
              <a:rPr lang="en-US" altLang="en-US" dirty="0" smtClean="0">
                <a:latin typeface="Calibri" pitchFamily="34" charset="0"/>
              </a:rPr>
              <a:t>C</a:t>
            </a:r>
            <a:r>
              <a:rPr lang="en-US" altLang="en-US" dirty="0" smtClean="0">
                <a:latin typeface="Calibri" pitchFamily="34" charset="0"/>
              </a:rPr>
              <a:t>opernicus/GEOSS – </a:t>
            </a:r>
            <a:r>
              <a:rPr lang="en-US" altLang="en-US" dirty="0" err="1" smtClean="0">
                <a:latin typeface="Calibri" pitchFamily="34" charset="0"/>
              </a:rPr>
              <a:t>Eionet</a:t>
            </a:r>
            <a:r>
              <a:rPr lang="en-US" altLang="en-US" dirty="0" smtClean="0">
                <a:latin typeface="Calibri" pitchFamily="34" charset="0"/>
              </a:rPr>
              <a:t> as a whole a bit less</a:t>
            </a:r>
          </a:p>
          <a:p>
            <a:pPr marL="342900" indent="-342900">
              <a:spcBef>
                <a:spcPct val="50000"/>
              </a:spcBef>
              <a:buFont typeface="Arial" pitchFamily="34" charset="0"/>
              <a:buChar char="•"/>
            </a:pPr>
            <a:r>
              <a:rPr lang="en-US" altLang="en-US" dirty="0" smtClean="0">
                <a:latin typeface="Calibri" pitchFamily="34" charset="0"/>
              </a:rPr>
              <a:t>Financial information : EEA 43 </a:t>
            </a:r>
            <a:r>
              <a:rPr lang="en-US" altLang="en-US" dirty="0" err="1" smtClean="0">
                <a:latin typeface="Calibri" pitchFamily="34" charset="0"/>
              </a:rPr>
              <a:t>Meuro</a:t>
            </a:r>
            <a:r>
              <a:rPr lang="en-US" altLang="en-US" dirty="0" smtClean="0">
                <a:latin typeface="Calibri" pitchFamily="34" charset="0"/>
              </a:rPr>
              <a:t> (EU+) – </a:t>
            </a:r>
            <a:r>
              <a:rPr lang="en-US" altLang="en-US" dirty="0" err="1" smtClean="0">
                <a:latin typeface="Calibri" pitchFamily="34" charset="0"/>
              </a:rPr>
              <a:t>Eionet</a:t>
            </a:r>
            <a:r>
              <a:rPr lang="en-US" altLang="en-US" dirty="0" smtClean="0">
                <a:latin typeface="Calibri" pitchFamily="34" charset="0"/>
              </a:rPr>
              <a:t>  ?</a:t>
            </a:r>
          </a:p>
          <a:p>
            <a:pPr marL="342900" indent="-342900">
              <a:spcBef>
                <a:spcPct val="50000"/>
              </a:spcBef>
              <a:buFont typeface="Arial" pitchFamily="34" charset="0"/>
              <a:buChar char="•"/>
            </a:pPr>
            <a:r>
              <a:rPr lang="en-US" altLang="en-US" dirty="0" smtClean="0">
                <a:latin typeface="Calibri" pitchFamily="34" charset="0"/>
              </a:rPr>
              <a:t>Free and open data policy aggregated information</a:t>
            </a:r>
          </a:p>
          <a:p>
            <a:pPr marL="342900" indent="-342900">
              <a:spcBef>
                <a:spcPct val="50000"/>
              </a:spcBef>
            </a:pPr>
            <a:endParaRPr lang="en-US" altLang="en-US" dirty="0" smtClean="0">
              <a:latin typeface="Calibri" pitchFamily="34" charset="0"/>
            </a:endParaRPr>
          </a:p>
          <a:p>
            <a:pPr marL="342900" indent="-342900">
              <a:spcBef>
                <a:spcPct val="50000"/>
              </a:spcBef>
            </a:pPr>
            <a:endParaRPr lang="en-US" altLang="en-US" dirty="0" smtClean="0">
              <a:latin typeface="Calibri" pitchFamily="34" charset="0"/>
            </a:endParaRPr>
          </a:p>
          <a:p>
            <a:pPr marL="342900" indent="-342900" algn="ctr">
              <a:spcBef>
                <a:spcPct val="50000"/>
              </a:spcBef>
            </a:pPr>
            <a:r>
              <a:rPr lang="en-US" altLang="en-US" sz="2400" dirty="0" smtClean="0">
                <a:solidFill>
                  <a:srgbClr val="00897A"/>
                </a:solidFill>
                <a:latin typeface="Calibri" pitchFamily="34" charset="0"/>
              </a:rPr>
              <a:t>New horizons for European and Global land monitoring, Copenhagen 19-20 </a:t>
            </a:r>
            <a:r>
              <a:rPr lang="en-US" altLang="en-US" sz="2400" dirty="0" smtClean="0">
                <a:solidFill>
                  <a:srgbClr val="00897A"/>
                </a:solidFill>
                <a:latin typeface="Calibri" pitchFamily="34" charset="0"/>
              </a:rPr>
              <a:t>October</a:t>
            </a:r>
          </a:p>
          <a:p>
            <a:pPr marL="342900" indent="-342900">
              <a:spcBef>
                <a:spcPct val="50000"/>
              </a:spcBef>
            </a:pPr>
            <a:r>
              <a:rPr lang="en-US" altLang="en-US" dirty="0" smtClean="0">
                <a:latin typeface="Calibri" pitchFamily="34" charset="0"/>
                <a:hlinkClick r:id="rId3"/>
              </a:rPr>
              <a:t>http</a:t>
            </a:r>
            <a:r>
              <a:rPr lang="en-US" altLang="en-US" dirty="0" smtClean="0">
                <a:latin typeface="Calibri" pitchFamily="34" charset="0"/>
                <a:hlinkClick r:id="rId3"/>
              </a:rPr>
              <a:t>://</a:t>
            </a:r>
            <a:r>
              <a:rPr lang="en-US" altLang="en-US" dirty="0" smtClean="0">
                <a:latin typeface="Calibri" pitchFamily="34" charset="0"/>
                <a:hlinkClick r:id="rId3"/>
              </a:rPr>
              <a:t>land.copernicus.eu/event</a:t>
            </a:r>
            <a:endParaRPr lang="en-US" altLang="en-US" dirty="0" smtClean="0">
              <a:latin typeface="Calibri" pitchFamily="34" charset="0"/>
            </a:endParaRPr>
          </a:p>
          <a:p>
            <a:pPr marL="342900" indent="-342900">
              <a:spcBef>
                <a:spcPct val="50000"/>
              </a:spcBef>
            </a:pPr>
            <a:endParaRPr lang="en-US" altLang="en-US" dirty="0" smtClean="0">
              <a:latin typeface="Calibri" pitchFamily="34" charset="0"/>
            </a:endParaRPr>
          </a:p>
          <a:p>
            <a:pPr marL="342900" indent="-342900">
              <a:spcBef>
                <a:spcPct val="50000"/>
              </a:spcBef>
              <a:buFont typeface="Arial" pitchFamily="34" charset="0"/>
              <a:buChar char="•"/>
            </a:pPr>
            <a:endParaRPr lang="en-US" altLang="en-US"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1560" y="1196752"/>
            <a:ext cx="8064896" cy="5509200"/>
          </a:xfrm>
          <a:prstGeom prst="rect">
            <a:avLst/>
          </a:prstGeom>
        </p:spPr>
        <p:txBody>
          <a:bodyPr wrap="square">
            <a:spAutoFit/>
          </a:bodyPr>
          <a:lstStyle/>
          <a:p>
            <a:pPr algn="ctr"/>
            <a:r>
              <a:rPr lang="en-US" sz="3600" dirty="0" smtClean="0">
                <a:solidFill>
                  <a:srgbClr val="00897A"/>
                </a:solidFill>
              </a:rPr>
              <a:t>… this is the END</a:t>
            </a:r>
          </a:p>
          <a:p>
            <a:pPr algn="ctr"/>
            <a:endParaRPr lang="en-US" sz="3200" dirty="0" smtClean="0">
              <a:solidFill>
                <a:srgbClr val="00897A"/>
              </a:solidFill>
            </a:endParaRPr>
          </a:p>
          <a:p>
            <a:pPr algn="ctr"/>
            <a:endParaRPr lang="en-US" sz="3200" dirty="0" smtClean="0">
              <a:solidFill>
                <a:srgbClr val="00897A"/>
              </a:solidFill>
            </a:endParaRPr>
          </a:p>
          <a:p>
            <a:pPr algn="ctr"/>
            <a:endParaRPr lang="en-US" sz="3200" dirty="0" smtClean="0">
              <a:solidFill>
                <a:srgbClr val="00897A"/>
              </a:solidFill>
            </a:endParaRPr>
          </a:p>
          <a:p>
            <a:pPr algn="ctr"/>
            <a:r>
              <a:rPr lang="en-US" sz="3200" dirty="0" smtClean="0">
                <a:solidFill>
                  <a:srgbClr val="00897A"/>
                </a:solidFill>
              </a:rPr>
              <a:t>Thank you </a:t>
            </a:r>
          </a:p>
          <a:p>
            <a:pPr algn="ctr"/>
            <a:endParaRPr lang="en-US" sz="3200" dirty="0" smtClean="0">
              <a:solidFill>
                <a:srgbClr val="00897A"/>
              </a:solidFill>
            </a:endParaRPr>
          </a:p>
          <a:p>
            <a:pPr algn="ctr"/>
            <a:endParaRPr lang="en-US" sz="3200" dirty="0" smtClean="0">
              <a:solidFill>
                <a:srgbClr val="00897A"/>
              </a:solidFill>
            </a:endParaRPr>
          </a:p>
          <a:p>
            <a:pPr algn="ctr"/>
            <a:endParaRPr lang="en-US" sz="3200" dirty="0" smtClean="0">
              <a:solidFill>
                <a:srgbClr val="00897A"/>
              </a:solidFill>
            </a:endParaRPr>
          </a:p>
          <a:p>
            <a:pPr algn="ctr"/>
            <a:endParaRPr lang="en-US" sz="3200" dirty="0" smtClean="0">
              <a:solidFill>
                <a:srgbClr val="00897A"/>
              </a:solidFill>
            </a:endParaRPr>
          </a:p>
          <a:p>
            <a:pPr algn="ctr"/>
            <a:endParaRPr lang="en-US" sz="3200" dirty="0" smtClean="0">
              <a:solidFill>
                <a:srgbClr val="00897A"/>
              </a:solidFill>
            </a:endParaRPr>
          </a:p>
          <a:p>
            <a:r>
              <a:rPr lang="en-US" sz="2800" dirty="0" smtClean="0">
                <a:solidFill>
                  <a:srgbClr val="00897A"/>
                </a:solidFill>
              </a:rPr>
              <a:t>Jan </a:t>
            </a:r>
            <a:r>
              <a:rPr lang="en-US" sz="2800" dirty="0" err="1" smtClean="0">
                <a:solidFill>
                  <a:srgbClr val="00897A"/>
                </a:solidFill>
              </a:rPr>
              <a:t>Hendrik</a:t>
            </a:r>
            <a:r>
              <a:rPr lang="en-US" sz="2800" dirty="0" smtClean="0">
                <a:solidFill>
                  <a:srgbClr val="00897A"/>
                </a:solidFill>
              </a:rPr>
              <a:t> </a:t>
            </a:r>
            <a:r>
              <a:rPr lang="en-US" sz="2800" dirty="0" err="1" smtClean="0">
                <a:solidFill>
                  <a:srgbClr val="00897A"/>
                </a:solidFill>
              </a:rPr>
              <a:t>Voet</a:t>
            </a:r>
            <a:r>
              <a:rPr lang="en-US" sz="2800" dirty="0" smtClean="0">
                <a:solidFill>
                  <a:srgbClr val="00897A"/>
                </a:solidFill>
              </a:rPr>
              <a:t> (voet@irceline.be)</a:t>
            </a:r>
            <a:endParaRPr lang="nl-BE" sz="2800" dirty="0"/>
          </a:p>
        </p:txBody>
      </p:sp>
      <p:pic>
        <p:nvPicPr>
          <p:cNvPr id="3" name="Afbeelding 2" descr="Jan Hendrik Voet.jpg"/>
          <p:cNvPicPr>
            <a:picLocks noChangeAspect="1"/>
          </p:cNvPicPr>
          <p:nvPr/>
        </p:nvPicPr>
        <p:blipFill>
          <a:blip r:embed="rId2" cstate="print"/>
          <a:stretch>
            <a:fillRect/>
          </a:stretch>
        </p:blipFill>
        <p:spPr>
          <a:xfrm>
            <a:off x="6156176" y="5085184"/>
            <a:ext cx="1368152" cy="16056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052736"/>
            <a:ext cx="8424936" cy="1384995"/>
          </a:xfrm>
          <a:prstGeom prst="rect">
            <a:avLst/>
          </a:prstGeom>
          <a:noFill/>
        </p:spPr>
        <p:txBody>
          <a:bodyPr wrap="square" rtlCol="0">
            <a:spAutoFit/>
          </a:bodyPr>
          <a:lstStyle/>
          <a:p>
            <a:r>
              <a:rPr lang="en-US" sz="2800" dirty="0" smtClean="0">
                <a:solidFill>
                  <a:srgbClr val="00897A"/>
                </a:solidFill>
              </a:rPr>
              <a:t>European Environment Agency (EEA) &amp;</a:t>
            </a:r>
          </a:p>
          <a:p>
            <a:r>
              <a:rPr lang="en-US" sz="2800" dirty="0" smtClean="0">
                <a:solidFill>
                  <a:srgbClr val="00897A"/>
                </a:solidFill>
              </a:rPr>
              <a:t>Environment Information and Observation Network (</a:t>
            </a:r>
            <a:r>
              <a:rPr lang="en-US" sz="2800" dirty="0" err="1" smtClean="0">
                <a:solidFill>
                  <a:srgbClr val="00897A"/>
                </a:solidFill>
              </a:rPr>
              <a:t>Eionet</a:t>
            </a:r>
            <a:r>
              <a:rPr lang="en-US" sz="2800" dirty="0" smtClean="0">
                <a:solidFill>
                  <a:srgbClr val="00897A"/>
                </a:solidFill>
              </a:rPr>
              <a:t>)</a:t>
            </a:r>
          </a:p>
        </p:txBody>
      </p:sp>
      <p:sp>
        <p:nvSpPr>
          <p:cNvPr id="4" name="Tekstvak 3"/>
          <p:cNvSpPr txBox="1"/>
          <p:nvPr/>
        </p:nvSpPr>
        <p:spPr>
          <a:xfrm>
            <a:off x="467544" y="2272129"/>
            <a:ext cx="5112568" cy="4585871"/>
          </a:xfrm>
          <a:prstGeom prst="rect">
            <a:avLst/>
          </a:prstGeom>
          <a:noFill/>
        </p:spPr>
        <p:txBody>
          <a:bodyPr wrap="square" rtlCol="0">
            <a:spAutoFit/>
          </a:bodyPr>
          <a:lstStyle/>
          <a:p>
            <a:endParaRPr lang="en-US" sz="2800" dirty="0" smtClean="0">
              <a:solidFill>
                <a:srgbClr val="00897A"/>
              </a:solidFill>
            </a:endParaRPr>
          </a:p>
          <a:p>
            <a:pPr>
              <a:buFont typeface="Arial" pitchFamily="34" charset="0"/>
              <a:buChar char="•"/>
            </a:pPr>
            <a:r>
              <a:rPr lang="en-US" sz="2400" dirty="0" smtClean="0"/>
              <a:t> </a:t>
            </a:r>
            <a:r>
              <a:rPr lang="en-US" sz="2000" dirty="0" smtClean="0"/>
              <a:t>provide objective, reliable and comparable information at European  level to support the European and member state policy makers, assess the results of measures and inform the public; all with the aim to protect the environment</a:t>
            </a:r>
          </a:p>
          <a:p>
            <a:endParaRPr lang="en-US" sz="2000" dirty="0" smtClean="0"/>
          </a:p>
          <a:p>
            <a:pPr>
              <a:buFont typeface="Arial" pitchFamily="34" charset="0"/>
              <a:buChar char="•"/>
            </a:pPr>
            <a:r>
              <a:rPr lang="en-US" sz="2000" dirty="0" smtClean="0"/>
              <a:t> </a:t>
            </a:r>
            <a:r>
              <a:rPr lang="en-US" sz="2000" dirty="0" err="1" smtClean="0"/>
              <a:t>Eionet</a:t>
            </a:r>
            <a:r>
              <a:rPr lang="en-US" sz="2000" dirty="0" smtClean="0"/>
              <a:t> is a network of institutions  (ministries, agencies, institutes) at country level that can provide (environmental) information or can support this provision</a:t>
            </a:r>
          </a:p>
          <a:p>
            <a:endParaRPr lang="en-US" sz="2000" dirty="0" smtClean="0"/>
          </a:p>
          <a:p>
            <a:endParaRPr lang="nl-BE" sz="2000" dirty="0"/>
          </a:p>
        </p:txBody>
      </p:sp>
      <p:pic>
        <p:nvPicPr>
          <p:cNvPr id="5" name="Picture 11" descr="European Environment Agency building, night">
            <a:hlinkClick r:id="rId2"/>
          </p:cNvPr>
          <p:cNvPicPr>
            <a:picLocks noChangeAspect="1" noChangeArrowheads="1"/>
          </p:cNvPicPr>
          <p:nvPr/>
        </p:nvPicPr>
        <p:blipFill>
          <a:blip r:embed="rId3" cstate="print"/>
          <a:srcRect/>
          <a:stretch>
            <a:fillRect/>
          </a:stretch>
        </p:blipFill>
        <p:spPr bwMode="auto">
          <a:xfrm>
            <a:off x="5652120" y="3356992"/>
            <a:ext cx="3040062" cy="2160587"/>
          </a:xfrm>
          <a:prstGeom prst="rect">
            <a:avLst/>
          </a:prstGeom>
          <a:noFill/>
          <a:ln w="9525">
            <a:noFill/>
            <a:miter lim="800000"/>
            <a:headEnd/>
            <a:tailEnd/>
          </a:ln>
        </p:spPr>
      </p:pic>
      <p:sp>
        <p:nvSpPr>
          <p:cNvPr id="6" name="Tekstvak 5"/>
          <p:cNvSpPr txBox="1"/>
          <p:nvPr/>
        </p:nvSpPr>
        <p:spPr>
          <a:xfrm>
            <a:off x="6516216" y="5589240"/>
            <a:ext cx="1365758" cy="369332"/>
          </a:xfrm>
          <a:prstGeom prst="rect">
            <a:avLst/>
          </a:prstGeom>
          <a:noFill/>
        </p:spPr>
        <p:txBody>
          <a:bodyPr wrap="none" rtlCol="0">
            <a:spAutoFit/>
          </a:bodyPr>
          <a:lstStyle/>
          <a:p>
            <a:r>
              <a:rPr lang="nl-BE" dirty="0" err="1" smtClean="0"/>
              <a:t>Copenhagen</a:t>
            </a:r>
            <a:endParaRPr lang="nl-BE" dirty="0"/>
          </a:p>
        </p:txBody>
      </p:sp>
      <p:sp>
        <p:nvSpPr>
          <p:cNvPr id="9" name="Tekstvak 8"/>
          <p:cNvSpPr txBox="1"/>
          <p:nvPr/>
        </p:nvSpPr>
        <p:spPr>
          <a:xfrm>
            <a:off x="539552" y="6237312"/>
            <a:ext cx="8208912" cy="461665"/>
          </a:xfrm>
          <a:prstGeom prst="rect">
            <a:avLst/>
          </a:prstGeom>
          <a:noFill/>
        </p:spPr>
        <p:txBody>
          <a:bodyPr wrap="square" rtlCol="0">
            <a:spAutoFit/>
          </a:bodyPr>
          <a:lstStyle/>
          <a:p>
            <a:pPr algn="ctr">
              <a:spcBef>
                <a:spcPct val="50000"/>
              </a:spcBef>
            </a:pPr>
            <a:r>
              <a:rPr lang="nl-BE" altLang="en-US" sz="2400" dirty="0" err="1" smtClean="0">
                <a:solidFill>
                  <a:srgbClr val="00897A"/>
                </a:solidFill>
                <a:ea typeface="ＭＳ Ｐゴシック" panose="020B0600070205080204" pitchFamily="34" charset="-128"/>
              </a:rPr>
              <a:t>Between</a:t>
            </a:r>
            <a:r>
              <a:rPr lang="nl-BE" altLang="en-US" sz="2400" dirty="0" smtClean="0">
                <a:solidFill>
                  <a:srgbClr val="00897A"/>
                </a:solidFill>
                <a:ea typeface="ＭＳ Ｐゴシック" panose="020B0600070205080204" pitchFamily="34" charset="-128"/>
              </a:rPr>
              <a:t> Research/</a:t>
            </a:r>
            <a:r>
              <a:rPr lang="nl-BE" altLang="en-US" sz="2400" dirty="0" err="1" smtClean="0">
                <a:solidFill>
                  <a:srgbClr val="00897A"/>
                </a:solidFill>
                <a:ea typeface="ＭＳ Ｐゴシック" panose="020B0600070205080204" pitchFamily="34" charset="-128"/>
              </a:rPr>
              <a:t>Science</a:t>
            </a:r>
            <a:r>
              <a:rPr lang="nl-BE" altLang="en-US" sz="2400" dirty="0" smtClean="0">
                <a:solidFill>
                  <a:srgbClr val="00897A"/>
                </a:solidFill>
                <a:ea typeface="ＭＳ Ｐゴシック" panose="020B0600070205080204" pitchFamily="34" charset="-128"/>
              </a:rPr>
              <a:t> and </a:t>
            </a:r>
            <a:r>
              <a:rPr lang="nl-BE" altLang="en-US" sz="2400" dirty="0" err="1" smtClean="0">
                <a:solidFill>
                  <a:srgbClr val="00897A"/>
                </a:solidFill>
                <a:ea typeface="ＭＳ Ｐゴシック" panose="020B0600070205080204" pitchFamily="34" charset="-128"/>
              </a:rPr>
              <a:t>Policy</a:t>
            </a:r>
            <a:endParaRPr lang="en-GB" altLang="en-US" sz="2400" dirty="0">
              <a:solidFill>
                <a:srgbClr val="00897A"/>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10243"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10244" name="Text Box 8"/>
          <p:cNvSpPr txBox="1">
            <a:spLocks noChangeArrowheads="1"/>
          </p:cNvSpPr>
          <p:nvPr/>
        </p:nvSpPr>
        <p:spPr bwMode="auto">
          <a:xfrm>
            <a:off x="251520" y="1124744"/>
            <a:ext cx="4320480" cy="523220"/>
          </a:xfrm>
          <a:prstGeom prst="rect">
            <a:avLst/>
          </a:prstGeom>
          <a:noFill/>
          <a:ln w="9525">
            <a:noFill/>
            <a:miter lim="800000"/>
            <a:headEnd/>
            <a:tailEnd/>
          </a:ln>
        </p:spPr>
        <p:txBody>
          <a:bodyPr wrap="square">
            <a:spAutoFit/>
          </a:bodyPr>
          <a:lstStyle/>
          <a:p>
            <a:pPr>
              <a:spcBef>
                <a:spcPct val="50000"/>
              </a:spcBef>
            </a:pPr>
            <a:r>
              <a:rPr lang="en-GB" altLang="en-US" sz="2800" dirty="0">
                <a:solidFill>
                  <a:srgbClr val="00897A"/>
                </a:solidFill>
              </a:rPr>
              <a:t>EEA/</a:t>
            </a:r>
            <a:r>
              <a:rPr lang="en-GB" altLang="en-US" sz="2800" dirty="0" err="1">
                <a:solidFill>
                  <a:srgbClr val="00897A"/>
                </a:solidFill>
              </a:rPr>
              <a:t>Eionet</a:t>
            </a:r>
            <a:r>
              <a:rPr lang="en-GB" altLang="en-US" sz="2800" dirty="0">
                <a:solidFill>
                  <a:srgbClr val="00897A"/>
                </a:solidFill>
              </a:rPr>
              <a:t> – Governance</a:t>
            </a:r>
          </a:p>
        </p:txBody>
      </p:sp>
      <p:cxnSp>
        <p:nvCxnSpPr>
          <p:cNvPr id="9" name="Straight Connector 8"/>
          <p:cNvCxnSpPr/>
          <p:nvPr/>
        </p:nvCxnSpPr>
        <p:spPr>
          <a:xfrm>
            <a:off x="-11113" y="981075"/>
            <a:ext cx="9144001" cy="0"/>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4" name="Picture 5" descr="Governance_u txt"/>
          <p:cNvPicPr>
            <a:picLocks noChangeAspect="1" noChangeArrowheads="1"/>
          </p:cNvPicPr>
          <p:nvPr/>
        </p:nvPicPr>
        <p:blipFill>
          <a:blip r:embed="rId3" cstate="print"/>
          <a:srcRect/>
          <a:stretch>
            <a:fillRect/>
          </a:stretch>
        </p:blipFill>
        <p:spPr bwMode="auto">
          <a:xfrm>
            <a:off x="251520" y="1916832"/>
            <a:ext cx="5508625" cy="4525963"/>
          </a:xfrm>
          <a:prstGeom prst="rect">
            <a:avLst/>
          </a:prstGeom>
          <a:noFill/>
          <a:effectLst>
            <a:outerShdw blurRad="292100" dist="139700" dir="2700000" algn="tr" rotWithShape="0">
              <a:prstClr val="black">
                <a:alpha val="65000"/>
              </a:prstClr>
            </a:outerShdw>
          </a:effectLst>
          <a:extLst>
            <a:ext uri="{909E8E84-426E-40DD-AFC4-6F175D3DCCD1}"/>
          </a:extLst>
        </p:spPr>
      </p:pic>
      <p:sp>
        <p:nvSpPr>
          <p:cNvPr id="25" name="Text Box 6"/>
          <p:cNvSpPr txBox="1">
            <a:spLocks noChangeArrowheads="1"/>
          </p:cNvSpPr>
          <p:nvPr/>
        </p:nvSpPr>
        <p:spPr bwMode="auto">
          <a:xfrm>
            <a:off x="251520" y="2061295"/>
            <a:ext cx="2590800" cy="646112"/>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ts val="0"/>
              </a:spcBef>
              <a:spcAft>
                <a:spcPts val="0"/>
              </a:spcAft>
              <a:defRPr/>
            </a:pPr>
            <a:r>
              <a:rPr lang="en-GB" b="1" kern="0" dirty="0">
                <a:solidFill>
                  <a:srgbClr val="000000"/>
                </a:solidFill>
                <a:latin typeface="Verdana" pitchFamily="34" charset="0"/>
                <a:cs typeface="Arial" charset="0"/>
              </a:rPr>
              <a:t>Management </a:t>
            </a:r>
          </a:p>
          <a:p>
            <a:pPr algn="ctr" fontAlgn="auto">
              <a:spcBef>
                <a:spcPts val="0"/>
              </a:spcBef>
              <a:spcAft>
                <a:spcPts val="0"/>
              </a:spcAft>
              <a:defRPr/>
            </a:pPr>
            <a:r>
              <a:rPr lang="en-GB" b="1" kern="0" dirty="0">
                <a:solidFill>
                  <a:srgbClr val="000000"/>
                </a:solidFill>
                <a:latin typeface="Verdana" pitchFamily="34" charset="0"/>
                <a:cs typeface="Arial" charset="0"/>
              </a:rPr>
              <a:t>B</a:t>
            </a:r>
            <a:r>
              <a:rPr lang="en-GB" b="1" kern="0" dirty="0" err="1">
                <a:solidFill>
                  <a:srgbClr val="000000"/>
                </a:solidFill>
                <a:latin typeface="Verdana" pitchFamily="34" charset="0"/>
                <a:cs typeface="Arial" charset="0"/>
              </a:rPr>
              <a:t>oard</a:t>
            </a:r>
            <a:r>
              <a:rPr lang="en-GB" b="1" kern="0" dirty="0">
                <a:solidFill>
                  <a:srgbClr val="000000"/>
                </a:solidFill>
                <a:latin typeface="Verdana" pitchFamily="34" charset="0"/>
                <a:cs typeface="Arial" charset="0"/>
              </a:rPr>
              <a:t> - MB</a:t>
            </a:r>
          </a:p>
        </p:txBody>
      </p:sp>
      <p:sp>
        <p:nvSpPr>
          <p:cNvPr id="26" name="Text Box 7"/>
          <p:cNvSpPr txBox="1">
            <a:spLocks noChangeArrowheads="1"/>
          </p:cNvSpPr>
          <p:nvPr/>
        </p:nvSpPr>
        <p:spPr bwMode="auto">
          <a:xfrm>
            <a:off x="249932" y="2853457"/>
            <a:ext cx="2306340" cy="307777"/>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fontAlgn="auto">
              <a:spcBef>
                <a:spcPts val="0"/>
              </a:spcBef>
              <a:spcAft>
                <a:spcPts val="0"/>
              </a:spcAft>
              <a:defRPr/>
            </a:pPr>
            <a:r>
              <a:rPr lang="da-DK" sz="1400" b="1" kern="0" dirty="0" smtClean="0">
                <a:solidFill>
                  <a:srgbClr val="000000"/>
                </a:solidFill>
                <a:latin typeface="Verdana" pitchFamily="34" charset="0"/>
                <a:cs typeface="Arial" charset="0"/>
              </a:rPr>
              <a:t>Bureau - BU</a:t>
            </a:r>
            <a:endParaRPr lang="en-GB" sz="1400" b="1" kern="0" dirty="0">
              <a:solidFill>
                <a:srgbClr val="000000"/>
              </a:solidFill>
              <a:latin typeface="Verdana" pitchFamily="34" charset="0"/>
              <a:cs typeface="Arial" charset="0"/>
            </a:endParaRPr>
          </a:p>
        </p:txBody>
      </p:sp>
      <p:sp>
        <p:nvSpPr>
          <p:cNvPr id="27" name="Text Box 8"/>
          <p:cNvSpPr txBox="1">
            <a:spLocks noChangeArrowheads="1"/>
          </p:cNvSpPr>
          <p:nvPr/>
        </p:nvSpPr>
        <p:spPr bwMode="auto">
          <a:xfrm>
            <a:off x="554732" y="4744170"/>
            <a:ext cx="2057400" cy="6413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ts val="0"/>
              </a:spcBef>
              <a:spcAft>
                <a:spcPts val="0"/>
              </a:spcAft>
              <a:defRPr/>
            </a:pPr>
            <a:r>
              <a:rPr lang="en-GB" b="1" kern="0" dirty="0">
                <a:solidFill>
                  <a:srgbClr val="000000"/>
                </a:solidFill>
                <a:latin typeface="Verdana" pitchFamily="34" charset="0"/>
                <a:cs typeface="Arial" charset="0"/>
              </a:rPr>
              <a:t>Executive Director - ED</a:t>
            </a:r>
          </a:p>
        </p:txBody>
      </p:sp>
      <p:sp>
        <p:nvSpPr>
          <p:cNvPr id="28" name="Text Box 9"/>
          <p:cNvSpPr txBox="1">
            <a:spLocks noChangeArrowheads="1"/>
          </p:cNvSpPr>
          <p:nvPr/>
        </p:nvSpPr>
        <p:spPr bwMode="auto">
          <a:xfrm>
            <a:off x="3709095" y="3356695"/>
            <a:ext cx="1981200" cy="9239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ts val="0"/>
              </a:spcBef>
              <a:spcAft>
                <a:spcPts val="0"/>
              </a:spcAft>
              <a:defRPr/>
            </a:pPr>
            <a:r>
              <a:rPr lang="en-GB" b="1" kern="0" dirty="0">
                <a:solidFill>
                  <a:srgbClr val="000000"/>
                </a:solidFill>
                <a:latin typeface="Verdana" pitchFamily="34" charset="0"/>
                <a:cs typeface="Arial" charset="0"/>
              </a:rPr>
              <a:t>Scientific Committee - SC</a:t>
            </a:r>
          </a:p>
        </p:txBody>
      </p:sp>
      <p:sp>
        <p:nvSpPr>
          <p:cNvPr id="11" name="Rectangle 1"/>
          <p:cNvSpPr>
            <a:spLocks noChangeArrowheads="1"/>
          </p:cNvSpPr>
          <p:nvPr/>
        </p:nvSpPr>
        <p:spPr bwMode="auto">
          <a:xfrm>
            <a:off x="4788024" y="1340768"/>
            <a:ext cx="3816424" cy="907941"/>
          </a:xfrm>
          <a:prstGeom prst="rect">
            <a:avLst/>
          </a:prstGeom>
          <a:noFill/>
          <a:ln w="9525">
            <a:noFill/>
            <a:miter lim="800000"/>
            <a:headEnd/>
            <a:tailEnd/>
          </a:ln>
        </p:spPr>
        <p:txBody>
          <a:bodyPr wrap="square">
            <a:spAutoFit/>
          </a:bodyPr>
          <a:lstStyle/>
          <a:p>
            <a:pPr marL="342900" indent="-342900">
              <a:spcBef>
                <a:spcPct val="50000"/>
              </a:spcBef>
            </a:pPr>
            <a:r>
              <a:rPr lang="en-US" altLang="en-US" dirty="0" smtClean="0">
                <a:latin typeface="Calibri" pitchFamily="34" charset="0"/>
                <a:hlinkClick r:id="rId4"/>
              </a:rPr>
              <a:t>7th </a:t>
            </a:r>
            <a:r>
              <a:rPr lang="en-US" altLang="en-US" dirty="0">
                <a:latin typeface="Calibri" pitchFamily="34" charset="0"/>
                <a:hlinkClick r:id="rId4"/>
              </a:rPr>
              <a:t>Environmental Action </a:t>
            </a:r>
            <a:r>
              <a:rPr lang="en-US" altLang="en-US" dirty="0" err="1">
                <a:latin typeface="Calibri" pitchFamily="34" charset="0"/>
                <a:hlinkClick r:id="rId4"/>
              </a:rPr>
              <a:t>Programme</a:t>
            </a:r>
            <a:r>
              <a:rPr lang="en-US" altLang="en-US" dirty="0">
                <a:latin typeface="Calibri" pitchFamily="34" charset="0"/>
                <a:hlinkClick r:id="rId4"/>
              </a:rPr>
              <a:t> </a:t>
            </a:r>
            <a:r>
              <a:rPr lang="en-US" altLang="en-US" dirty="0" smtClean="0">
                <a:latin typeface="Calibri" pitchFamily="34" charset="0"/>
              </a:rPr>
              <a:t>:</a:t>
            </a:r>
            <a:endParaRPr lang="cs-CZ" altLang="en-US" dirty="0" smtClean="0">
              <a:latin typeface="Calibri" pitchFamily="34" charset="0"/>
            </a:endParaRPr>
          </a:p>
          <a:p>
            <a:pPr>
              <a:spcBef>
                <a:spcPct val="50000"/>
              </a:spcBef>
            </a:pPr>
            <a:r>
              <a:rPr lang="cs-CZ" altLang="en-US" sz="1400" dirty="0" smtClean="0">
                <a:latin typeface="Calibri" pitchFamily="34" charset="0"/>
              </a:rPr>
              <a:t> </a:t>
            </a:r>
            <a:r>
              <a:rPr lang="en-US" altLang="en-US" sz="1400" dirty="0" smtClean="0">
                <a:latin typeface="Calibri" pitchFamily="34" charset="0"/>
              </a:rPr>
              <a:t>‘Living well, within the limits of our planet’ (</a:t>
            </a:r>
            <a:r>
              <a:rPr lang="en-US" altLang="en-US" sz="1400" dirty="0" err="1" smtClean="0">
                <a:latin typeface="Calibri" pitchFamily="34" charset="0"/>
              </a:rPr>
              <a:t>incl</a:t>
            </a:r>
            <a:r>
              <a:rPr lang="cs-CZ" altLang="en-US" sz="1400" dirty="0" smtClean="0">
                <a:latin typeface="Calibri" pitchFamily="34" charset="0"/>
              </a:rPr>
              <a:t>.</a:t>
            </a:r>
            <a:r>
              <a:rPr lang="en-US" altLang="en-US" sz="1400" dirty="0" smtClean="0">
                <a:latin typeface="Calibri" pitchFamily="34" charset="0"/>
              </a:rPr>
              <a:t> </a:t>
            </a:r>
            <a:r>
              <a:rPr lang="cs-CZ" altLang="en-US" sz="1400" dirty="0" smtClean="0">
                <a:latin typeface="Calibri" pitchFamily="34" charset="0"/>
              </a:rPr>
              <a:t> </a:t>
            </a:r>
            <a:r>
              <a:rPr lang="en-US" altLang="en-US" sz="1400" dirty="0" smtClean="0">
                <a:latin typeface="Calibri" pitchFamily="34" charset="0"/>
              </a:rPr>
              <a:t>Knowledge Base</a:t>
            </a:r>
            <a:r>
              <a:rPr lang="cs-CZ" altLang="en-US" sz="1400" dirty="0" smtClean="0">
                <a:latin typeface="Calibri" pitchFamily="34" charset="0"/>
              </a:rPr>
              <a:t> in </a:t>
            </a:r>
            <a:r>
              <a:rPr lang="nl-BE" altLang="en-US" sz="1400" dirty="0" smtClean="0">
                <a:latin typeface="Calibri" pitchFamily="34" charset="0"/>
              </a:rPr>
              <a:t> P</a:t>
            </a:r>
            <a:r>
              <a:rPr lang="cs-CZ" altLang="en-US" sz="1400" dirty="0" smtClean="0">
                <a:latin typeface="Calibri" pitchFamily="34" charset="0"/>
              </a:rPr>
              <a:t>riority objective no.5</a:t>
            </a:r>
            <a:r>
              <a:rPr lang="en-US" altLang="en-US" sz="1400" dirty="0" smtClean="0">
                <a:latin typeface="Calibri" pitchFamily="34" charset="0"/>
              </a:rPr>
              <a:t>)</a:t>
            </a:r>
            <a:endParaRPr lang="cs-CZ" altLang="en-US" sz="1400" dirty="0" smtClean="0">
              <a:latin typeface="Calibri" pitchFamily="34" charset="0"/>
            </a:endParaRPr>
          </a:p>
        </p:txBody>
      </p:sp>
      <p:sp>
        <p:nvSpPr>
          <p:cNvPr id="12" name="Rectangle 1"/>
          <p:cNvSpPr>
            <a:spLocks noChangeArrowheads="1"/>
          </p:cNvSpPr>
          <p:nvPr/>
        </p:nvSpPr>
        <p:spPr bwMode="auto">
          <a:xfrm>
            <a:off x="4860032" y="4857452"/>
            <a:ext cx="3275856" cy="1508105"/>
          </a:xfrm>
          <a:prstGeom prst="rect">
            <a:avLst/>
          </a:prstGeom>
          <a:noFill/>
          <a:ln w="9525">
            <a:noFill/>
            <a:miter lim="800000"/>
            <a:headEnd/>
            <a:tailEnd/>
          </a:ln>
        </p:spPr>
        <p:txBody>
          <a:bodyPr wrap="square">
            <a:spAutoFit/>
          </a:bodyPr>
          <a:lstStyle/>
          <a:p>
            <a:pPr>
              <a:spcBef>
                <a:spcPct val="50000"/>
              </a:spcBef>
            </a:pPr>
            <a:r>
              <a:rPr lang="cs-CZ" altLang="en-US" sz="2000" b="1" dirty="0" smtClean="0">
                <a:latin typeface="Calibri" pitchFamily="34" charset="0"/>
              </a:rPr>
              <a:t>EEA </a:t>
            </a:r>
            <a:r>
              <a:rPr lang="nl-BE" altLang="en-US" sz="2000" b="1" dirty="0" err="1" smtClean="0">
                <a:latin typeface="Calibri" pitchFamily="34" charset="0"/>
              </a:rPr>
              <a:t>Legislation</a:t>
            </a:r>
            <a:r>
              <a:rPr lang="nl-BE" altLang="en-US" sz="2000" b="1" dirty="0" smtClean="0">
                <a:latin typeface="Calibri" pitchFamily="34" charset="0"/>
              </a:rPr>
              <a:t>/Programmes</a:t>
            </a:r>
            <a:endParaRPr lang="en-US" altLang="en-US" sz="2000" b="1" dirty="0">
              <a:latin typeface="Calibri" pitchFamily="34" charset="0"/>
            </a:endParaRPr>
          </a:p>
          <a:p>
            <a:pPr marL="342900" indent="-342900">
              <a:spcBef>
                <a:spcPct val="50000"/>
              </a:spcBef>
              <a:buFont typeface="Arial" charset="0"/>
              <a:buChar char="•"/>
            </a:pPr>
            <a:r>
              <a:rPr lang="nl-BE" altLang="en-US" sz="1600" dirty="0" smtClean="0">
                <a:latin typeface="Calibri" pitchFamily="34" charset="0"/>
              </a:rPr>
              <a:t>EEA/</a:t>
            </a:r>
            <a:r>
              <a:rPr lang="nl-BE" altLang="en-US" sz="1600" dirty="0" err="1" smtClean="0">
                <a:latin typeface="Calibri" pitchFamily="34" charset="0"/>
              </a:rPr>
              <a:t>Eionet</a:t>
            </a:r>
            <a:r>
              <a:rPr lang="nl-BE" altLang="en-US" sz="1600" dirty="0" smtClean="0">
                <a:latin typeface="Calibri" pitchFamily="34" charset="0"/>
              </a:rPr>
              <a:t> </a:t>
            </a:r>
            <a:r>
              <a:rPr lang="nl-BE" altLang="en-US" sz="1600" dirty="0" err="1" smtClean="0">
                <a:latin typeface="Calibri" pitchFamily="34" charset="0"/>
              </a:rPr>
              <a:t>Regulation</a:t>
            </a:r>
            <a:endParaRPr lang="cs-CZ" altLang="en-US" sz="1600" dirty="0" smtClean="0">
              <a:latin typeface="Calibri" pitchFamily="34" charset="0"/>
            </a:endParaRPr>
          </a:p>
          <a:p>
            <a:pPr marL="342900" indent="-342900">
              <a:spcBef>
                <a:spcPct val="50000"/>
              </a:spcBef>
              <a:buFont typeface="Arial" charset="0"/>
              <a:buChar char="•"/>
            </a:pPr>
            <a:r>
              <a:rPr lang="en-US" altLang="en-US" sz="1600" dirty="0" smtClean="0">
                <a:latin typeface="Calibri" pitchFamily="34" charset="0"/>
                <a:hlinkClick r:id="rId5"/>
              </a:rPr>
              <a:t>MAWP 2014-2018 </a:t>
            </a:r>
            <a:endParaRPr lang="cs-CZ" altLang="en-US" sz="1600" dirty="0" smtClean="0">
              <a:latin typeface="Calibri" pitchFamily="34" charset="0"/>
            </a:endParaRPr>
          </a:p>
          <a:p>
            <a:pPr marL="342900" indent="-342900">
              <a:spcBef>
                <a:spcPct val="50000"/>
              </a:spcBef>
              <a:buFont typeface="Arial" charset="0"/>
              <a:buChar char="•"/>
            </a:pPr>
            <a:r>
              <a:rPr lang="en-US" altLang="en-US" sz="1600" dirty="0" smtClean="0">
                <a:latin typeface="Calibri" pitchFamily="34" charset="0"/>
                <a:hlinkClick r:id="rId6"/>
              </a:rPr>
              <a:t>Annual </a:t>
            </a:r>
            <a:r>
              <a:rPr lang="en-US" altLang="en-US" sz="1600" dirty="0">
                <a:latin typeface="Calibri" pitchFamily="34" charset="0"/>
                <a:hlinkClick r:id="rId6"/>
              </a:rPr>
              <a:t>Work </a:t>
            </a:r>
            <a:r>
              <a:rPr lang="en-US" altLang="en-US" sz="1600" dirty="0" err="1">
                <a:latin typeface="Calibri" pitchFamily="34" charset="0"/>
                <a:hlinkClick r:id="rId6"/>
              </a:rPr>
              <a:t>Programme</a:t>
            </a:r>
            <a:r>
              <a:rPr lang="en-US" altLang="en-US" sz="1600" dirty="0">
                <a:latin typeface="Calibri" pitchFamily="34" charset="0"/>
                <a:hlinkClick r:id="rId6"/>
              </a:rPr>
              <a:t> </a:t>
            </a:r>
            <a:r>
              <a:rPr lang="en-US" altLang="en-US" sz="1600" dirty="0" smtClean="0">
                <a:latin typeface="Calibri" pitchFamily="34" charset="0"/>
                <a:hlinkClick r:id="rId6"/>
              </a:rPr>
              <a:t>2015</a:t>
            </a:r>
            <a:endParaRPr lang="en-US" altLang="en-US" sz="1600" dirty="0">
              <a:solidFill>
                <a:srgbClr val="00B0F0"/>
              </a:solidFill>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7171"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7172" name="Text Box 8"/>
          <p:cNvSpPr txBox="1">
            <a:spLocks noChangeArrowheads="1"/>
          </p:cNvSpPr>
          <p:nvPr/>
        </p:nvSpPr>
        <p:spPr bwMode="auto">
          <a:xfrm>
            <a:off x="179512" y="1268760"/>
            <a:ext cx="6336704" cy="523220"/>
          </a:xfrm>
          <a:prstGeom prst="rect">
            <a:avLst/>
          </a:prstGeom>
          <a:noFill/>
          <a:ln w="9525">
            <a:noFill/>
            <a:miter lim="800000"/>
            <a:headEnd/>
            <a:tailEnd/>
          </a:ln>
        </p:spPr>
        <p:txBody>
          <a:bodyPr wrap="square">
            <a:spAutoFit/>
          </a:bodyPr>
          <a:lstStyle/>
          <a:p>
            <a:pPr>
              <a:spcBef>
                <a:spcPct val="50000"/>
              </a:spcBef>
            </a:pPr>
            <a:r>
              <a:rPr lang="cs-CZ" altLang="en-US" sz="2800" dirty="0" smtClean="0">
                <a:solidFill>
                  <a:srgbClr val="00897A"/>
                </a:solidFill>
                <a:ea typeface="ＭＳ Ｐゴシック" panose="020B0600070205080204" pitchFamily="34" charset="-128"/>
              </a:rPr>
              <a:t>Role of Eionet</a:t>
            </a:r>
            <a:endParaRPr lang="en-GB" altLang="en-US" sz="2800" dirty="0">
              <a:solidFill>
                <a:srgbClr val="00897A"/>
              </a:solidFill>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174" name="Rectangle 1"/>
          <p:cNvSpPr>
            <a:spLocks noChangeArrowheads="1"/>
          </p:cNvSpPr>
          <p:nvPr/>
        </p:nvSpPr>
        <p:spPr bwMode="auto">
          <a:xfrm>
            <a:off x="251520" y="2276872"/>
            <a:ext cx="4752528" cy="3862596"/>
          </a:xfrm>
          <a:prstGeom prst="rect">
            <a:avLst/>
          </a:prstGeom>
          <a:noFill/>
          <a:ln w="9525">
            <a:noFill/>
            <a:miter lim="800000"/>
            <a:headEnd/>
            <a:tailEnd/>
          </a:ln>
        </p:spPr>
        <p:txBody>
          <a:bodyPr wrap="square">
            <a:spAutoFit/>
          </a:bodyPr>
          <a:lstStyle/>
          <a:p>
            <a:pPr>
              <a:spcBef>
                <a:spcPct val="50000"/>
              </a:spcBef>
            </a:pPr>
            <a:r>
              <a:rPr lang="cs-CZ" altLang="en-US" sz="2000" b="1" dirty="0" err="1" smtClean="0">
                <a:latin typeface="Calibri" pitchFamily="34" charset="0"/>
              </a:rPr>
              <a:t>Eionet</a:t>
            </a:r>
            <a:r>
              <a:rPr lang="cs-CZ" altLang="en-US" sz="2000" b="1" dirty="0" smtClean="0">
                <a:latin typeface="Calibri" pitchFamily="34" charset="0"/>
              </a:rPr>
              <a:t> and EEA</a:t>
            </a:r>
          </a:p>
          <a:p>
            <a:pPr>
              <a:spcBef>
                <a:spcPct val="50000"/>
              </a:spcBef>
            </a:pPr>
            <a:r>
              <a:rPr lang="en-US" altLang="en-US" dirty="0" smtClean="0">
                <a:latin typeface="Calibri" pitchFamily="34" charset="0"/>
              </a:rPr>
              <a:t>Supporting implementation </a:t>
            </a:r>
            <a:r>
              <a:rPr lang="en-US" altLang="en-US" dirty="0">
                <a:latin typeface="Calibri" pitchFamily="34" charset="0"/>
              </a:rPr>
              <a:t>of </a:t>
            </a:r>
            <a:r>
              <a:rPr lang="en-US" altLang="en-US" dirty="0" smtClean="0">
                <a:latin typeface="Calibri" pitchFamily="34" charset="0"/>
              </a:rPr>
              <a:t>the EEA Multi-Annual and </a:t>
            </a:r>
            <a:r>
              <a:rPr lang="en-US" altLang="en-US" dirty="0">
                <a:latin typeface="Calibri" pitchFamily="34" charset="0"/>
              </a:rPr>
              <a:t>Annual Work </a:t>
            </a:r>
            <a:r>
              <a:rPr lang="en-US" altLang="en-US" dirty="0" err="1">
                <a:latin typeface="Calibri" pitchFamily="34" charset="0"/>
              </a:rPr>
              <a:t>Programme</a:t>
            </a:r>
            <a:r>
              <a:rPr lang="en-US" altLang="en-US" dirty="0">
                <a:latin typeface="Calibri" pitchFamily="34" charset="0"/>
              </a:rPr>
              <a:t>(s) (MAWP - AWP</a:t>
            </a:r>
            <a:r>
              <a:rPr lang="en-US" altLang="en-US" dirty="0" smtClean="0">
                <a:latin typeface="Calibri" pitchFamily="34" charset="0"/>
              </a:rPr>
              <a:t>)</a:t>
            </a:r>
            <a:r>
              <a:rPr lang="cs-CZ" altLang="en-US" dirty="0" smtClean="0">
                <a:latin typeface="Calibri" pitchFamily="34" charset="0"/>
              </a:rPr>
              <a:t> by:</a:t>
            </a:r>
            <a:endParaRPr lang="en-US" altLang="en-US" dirty="0">
              <a:latin typeface="Calibri" pitchFamily="34" charset="0"/>
            </a:endParaRPr>
          </a:p>
          <a:p>
            <a:pPr marL="342900" indent="-342900">
              <a:spcBef>
                <a:spcPct val="50000"/>
              </a:spcBef>
              <a:buFont typeface="Arial" pitchFamily="34" charset="0"/>
              <a:buChar char="•"/>
            </a:pPr>
            <a:r>
              <a:rPr lang="en-US" altLang="en-US" dirty="0">
                <a:latin typeface="Calibri" pitchFamily="34" charset="0"/>
              </a:rPr>
              <a:t>Coordinating national </a:t>
            </a:r>
            <a:r>
              <a:rPr lang="en-US" altLang="en-US" dirty="0" smtClean="0">
                <a:latin typeface="Calibri" pitchFamily="34" charset="0"/>
              </a:rPr>
              <a:t>data</a:t>
            </a:r>
            <a:r>
              <a:rPr lang="cs-CZ" altLang="en-US" dirty="0" smtClean="0">
                <a:latin typeface="Calibri" pitchFamily="34" charset="0"/>
              </a:rPr>
              <a:t> and </a:t>
            </a:r>
            <a:r>
              <a:rPr lang="en-US" altLang="en-US" dirty="0" smtClean="0">
                <a:latin typeface="Calibri" pitchFamily="34" charset="0"/>
              </a:rPr>
              <a:t>information flows</a:t>
            </a:r>
            <a:r>
              <a:rPr lang="cs-CZ" altLang="en-US" dirty="0" smtClean="0">
                <a:latin typeface="Calibri" pitchFamily="34" charset="0"/>
              </a:rPr>
              <a:t>;</a:t>
            </a:r>
            <a:endParaRPr lang="en-US" altLang="en-US" dirty="0" smtClean="0">
              <a:latin typeface="Calibri" pitchFamily="34" charset="0"/>
            </a:endParaRPr>
          </a:p>
          <a:p>
            <a:pPr marL="342900" indent="-342900">
              <a:spcBef>
                <a:spcPct val="50000"/>
              </a:spcBef>
              <a:buFont typeface="Arial" pitchFamily="34" charset="0"/>
              <a:buChar char="•"/>
            </a:pPr>
            <a:r>
              <a:rPr lang="en-US" altLang="en-US" dirty="0" smtClean="0">
                <a:latin typeface="Calibri" pitchFamily="34" charset="0"/>
              </a:rPr>
              <a:t>Providing </a:t>
            </a:r>
            <a:r>
              <a:rPr lang="en-US" altLang="en-US" dirty="0">
                <a:latin typeface="Calibri" pitchFamily="34" charset="0"/>
              </a:rPr>
              <a:t>country-level expertise and </a:t>
            </a:r>
            <a:r>
              <a:rPr lang="en-US" altLang="en-US" dirty="0" smtClean="0">
                <a:latin typeface="Calibri" pitchFamily="34" charset="0"/>
              </a:rPr>
              <a:t>advice</a:t>
            </a:r>
            <a:r>
              <a:rPr lang="cs-CZ" altLang="en-US" dirty="0" smtClean="0">
                <a:latin typeface="Calibri" pitchFamily="34" charset="0"/>
              </a:rPr>
              <a:t>;</a:t>
            </a:r>
            <a:endParaRPr lang="en-US" altLang="en-US" dirty="0" smtClean="0">
              <a:latin typeface="Calibri" pitchFamily="34" charset="0"/>
            </a:endParaRPr>
          </a:p>
          <a:p>
            <a:pPr marL="342900" indent="-342900">
              <a:spcBef>
                <a:spcPct val="50000"/>
              </a:spcBef>
              <a:buFont typeface="Arial" pitchFamily="34" charset="0"/>
              <a:buChar char="•"/>
            </a:pPr>
            <a:r>
              <a:rPr lang="en-US" altLang="en-US" dirty="0" smtClean="0">
                <a:latin typeface="Calibri" pitchFamily="34" charset="0"/>
              </a:rPr>
              <a:t>Linking </a:t>
            </a:r>
            <a:r>
              <a:rPr lang="en-US" altLang="en-US" dirty="0">
                <a:latin typeface="Calibri" pitchFamily="34" charset="0"/>
              </a:rPr>
              <a:t>EEA to </a:t>
            </a:r>
            <a:r>
              <a:rPr lang="en-US" altLang="en-US" dirty="0" smtClean="0">
                <a:latin typeface="Calibri" pitchFamily="34" charset="0"/>
              </a:rPr>
              <a:t>country sources</a:t>
            </a:r>
            <a:r>
              <a:rPr lang="cs-CZ" altLang="en-US" dirty="0" smtClean="0">
                <a:latin typeface="Calibri" pitchFamily="34" charset="0"/>
              </a:rPr>
              <a:t>;</a:t>
            </a:r>
            <a:r>
              <a:rPr lang="en-US" altLang="en-US" dirty="0">
                <a:latin typeface="Calibri" pitchFamily="34" charset="0"/>
              </a:rPr>
              <a:t/>
            </a:r>
            <a:br>
              <a:rPr lang="en-US" altLang="en-US" dirty="0">
                <a:latin typeface="Calibri" pitchFamily="34" charset="0"/>
              </a:rPr>
            </a:br>
            <a:r>
              <a:rPr lang="en-US" altLang="en-US" dirty="0">
                <a:latin typeface="Calibri" pitchFamily="34" charset="0"/>
              </a:rPr>
              <a:t>and vice </a:t>
            </a:r>
            <a:r>
              <a:rPr lang="en-US" altLang="en-US" dirty="0" smtClean="0">
                <a:latin typeface="Calibri" pitchFamily="34" charset="0"/>
              </a:rPr>
              <a:t>versa</a:t>
            </a:r>
          </a:p>
          <a:p>
            <a:pPr marL="342900" indent="-342900">
              <a:spcBef>
                <a:spcPct val="50000"/>
              </a:spcBef>
              <a:buFont typeface="Arial" pitchFamily="34" charset="0"/>
              <a:buChar char="•"/>
            </a:pPr>
            <a:r>
              <a:rPr lang="en-US" altLang="en-US" dirty="0" smtClean="0">
                <a:latin typeface="Calibri" pitchFamily="34" charset="0"/>
              </a:rPr>
              <a:t>Promoting </a:t>
            </a:r>
            <a:r>
              <a:rPr lang="en-US" altLang="en-US" dirty="0">
                <a:latin typeface="Calibri" pitchFamily="34" charset="0"/>
              </a:rPr>
              <a:t>EEA activities and outputs at national </a:t>
            </a:r>
            <a:r>
              <a:rPr lang="en-US" altLang="en-US" dirty="0" smtClean="0">
                <a:latin typeface="Calibri" pitchFamily="34" charset="0"/>
              </a:rPr>
              <a:t>level</a:t>
            </a:r>
            <a:r>
              <a:rPr lang="cs-CZ" altLang="en-US" dirty="0" smtClean="0">
                <a:latin typeface="Calibri" pitchFamily="34" charset="0"/>
              </a:rPr>
              <a:t>.</a:t>
            </a:r>
            <a:endParaRPr lang="en-US" altLang="en-US" dirty="0" smtClean="0">
              <a:latin typeface="Calibri" pitchFamily="34" charset="0"/>
            </a:endParaRPr>
          </a:p>
        </p:txBody>
      </p:sp>
      <p:sp>
        <p:nvSpPr>
          <p:cNvPr id="12" name="Tekstvak 11"/>
          <p:cNvSpPr txBox="1"/>
          <p:nvPr/>
        </p:nvSpPr>
        <p:spPr>
          <a:xfrm>
            <a:off x="5076056" y="2780928"/>
            <a:ext cx="4067944" cy="3308598"/>
          </a:xfrm>
          <a:prstGeom prst="rect">
            <a:avLst/>
          </a:prstGeom>
          <a:noFill/>
        </p:spPr>
        <p:txBody>
          <a:bodyPr wrap="square" rtlCol="0">
            <a:spAutoFit/>
          </a:bodyPr>
          <a:lstStyle/>
          <a:p>
            <a:pPr marL="342900" indent="-342900">
              <a:spcBef>
                <a:spcPct val="50000"/>
              </a:spcBef>
            </a:pPr>
            <a:r>
              <a:rPr lang="cs-CZ" altLang="en-US" sz="2000" b="1" dirty="0" smtClean="0">
                <a:latin typeface="Calibri" pitchFamily="34" charset="0"/>
              </a:rPr>
              <a:t>Eionet and international institutions</a:t>
            </a:r>
            <a:endParaRPr lang="nl-BE" altLang="en-US" sz="2000" b="1" dirty="0" smtClean="0">
              <a:latin typeface="Calibri" pitchFamily="34" charset="0"/>
            </a:endParaRPr>
          </a:p>
          <a:p>
            <a:pPr marL="342900" indent="-342900">
              <a:spcBef>
                <a:spcPct val="50000"/>
              </a:spcBef>
              <a:buFont typeface="Arial" pitchFamily="34" charset="0"/>
              <a:buChar char="•"/>
            </a:pPr>
            <a:r>
              <a:rPr lang="en-US" altLang="en-US" dirty="0" smtClean="0">
                <a:latin typeface="Calibri" pitchFamily="34" charset="0"/>
              </a:rPr>
              <a:t>Connecting </a:t>
            </a:r>
            <a:r>
              <a:rPr lang="cs-CZ" altLang="en-US" dirty="0" smtClean="0">
                <a:latin typeface="Calibri" pitchFamily="34" charset="0"/>
              </a:rPr>
              <a:t>countries </a:t>
            </a:r>
            <a:r>
              <a:rPr lang="en-US" altLang="en-US" dirty="0" smtClean="0">
                <a:latin typeface="Calibri" pitchFamily="34" charset="0"/>
              </a:rPr>
              <a:t>with other  international/European institutions and networks (EC DGs</a:t>
            </a:r>
            <a:r>
              <a:rPr lang="cs-CZ" altLang="en-US" dirty="0" smtClean="0">
                <a:latin typeface="Calibri" pitchFamily="34" charset="0"/>
              </a:rPr>
              <a:t>, </a:t>
            </a:r>
            <a:r>
              <a:rPr lang="en-US" altLang="en-US" dirty="0" smtClean="0">
                <a:latin typeface="Calibri" pitchFamily="34" charset="0"/>
              </a:rPr>
              <a:t>JRC</a:t>
            </a:r>
            <a:r>
              <a:rPr lang="cs-CZ" altLang="en-US" dirty="0" smtClean="0">
                <a:latin typeface="Calibri" pitchFamily="34" charset="0"/>
              </a:rPr>
              <a:t>, </a:t>
            </a:r>
            <a:r>
              <a:rPr lang="en-US" altLang="en-US" dirty="0" smtClean="0">
                <a:latin typeface="Calibri" pitchFamily="34" charset="0"/>
              </a:rPr>
              <a:t>ESTAT</a:t>
            </a:r>
            <a:r>
              <a:rPr lang="cs-CZ" altLang="en-US" dirty="0" smtClean="0">
                <a:latin typeface="Calibri" pitchFamily="34" charset="0"/>
              </a:rPr>
              <a:t>,</a:t>
            </a:r>
            <a:r>
              <a:rPr lang="en-US" altLang="en-US" dirty="0" smtClean="0">
                <a:latin typeface="Calibri" pitchFamily="34" charset="0"/>
              </a:rPr>
              <a:t> </a:t>
            </a:r>
            <a:r>
              <a:rPr lang="cs-CZ" altLang="en-US" dirty="0" smtClean="0">
                <a:latin typeface="Calibri" pitchFamily="34" charset="0"/>
              </a:rPr>
              <a:t>OECD, UN,</a:t>
            </a:r>
            <a:r>
              <a:rPr lang="en-US" altLang="en-US" dirty="0" smtClean="0">
                <a:latin typeface="Calibri" pitchFamily="34" charset="0"/>
              </a:rPr>
              <a:t> Copernicus</a:t>
            </a:r>
            <a:r>
              <a:rPr lang="cs-CZ" altLang="en-US" dirty="0" smtClean="0">
                <a:latin typeface="Calibri" pitchFamily="34" charset="0"/>
              </a:rPr>
              <a:t>,</a:t>
            </a:r>
            <a:r>
              <a:rPr lang="en-US" altLang="en-US" dirty="0" smtClean="0">
                <a:latin typeface="Calibri" pitchFamily="34" charset="0"/>
              </a:rPr>
              <a:t> …)</a:t>
            </a:r>
          </a:p>
          <a:p>
            <a:pPr marL="342900" indent="-342900">
              <a:spcBef>
                <a:spcPct val="50000"/>
              </a:spcBef>
            </a:pPr>
            <a:r>
              <a:rPr lang="cs-CZ" altLang="en-US" b="1" dirty="0" smtClean="0">
                <a:latin typeface="Calibri" pitchFamily="34" charset="0"/>
              </a:rPr>
              <a:t>Eionet and countries</a:t>
            </a:r>
            <a:endParaRPr lang="nl-BE" altLang="en-US" b="1" dirty="0" smtClean="0">
              <a:latin typeface="Calibri" pitchFamily="34" charset="0"/>
            </a:endParaRPr>
          </a:p>
          <a:p>
            <a:pPr marL="342900" indent="-342900">
              <a:spcBef>
                <a:spcPct val="50000"/>
              </a:spcBef>
              <a:buFont typeface="Arial" pitchFamily="34" charset="0"/>
              <a:buChar char="•"/>
            </a:pPr>
            <a:r>
              <a:rPr lang="en-US" altLang="en-US" dirty="0" smtClean="0">
                <a:latin typeface="Calibri" pitchFamily="34" charset="0"/>
              </a:rPr>
              <a:t>Connecting national environmental    institutions and networks </a:t>
            </a:r>
            <a:r>
              <a:rPr lang="cs-CZ" altLang="en-US" dirty="0" smtClean="0">
                <a:latin typeface="Calibri" pitchFamily="34" charset="0"/>
              </a:rPr>
              <a:t>among EEA</a:t>
            </a:r>
            <a:r>
              <a:rPr lang="en-US" altLang="en-US" dirty="0" smtClean="0">
                <a:latin typeface="Calibri" pitchFamily="34" charset="0"/>
              </a:rPr>
              <a:t> countries</a:t>
            </a:r>
            <a:endParaRPr lang="en-GB" altLang="en-US" sz="2000" dirty="0" smtClean="0">
              <a:latin typeface="Calibri" pitchFamily="34" charset="0"/>
            </a:endParaRPr>
          </a:p>
          <a:p>
            <a:endParaRPr lang="nl-B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69920" y="4087368"/>
            <a:ext cx="5974080" cy="2770632"/>
          </a:xfrm>
          <a:prstGeom prst="rect">
            <a:avLst/>
          </a:prstGeom>
        </p:spPr>
      </p:pic>
      <p:sp>
        <p:nvSpPr>
          <p:cNvPr id="921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921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9220" name="Text Box 8"/>
          <p:cNvSpPr txBox="1">
            <a:spLocks noChangeArrowheads="1"/>
          </p:cNvSpPr>
          <p:nvPr/>
        </p:nvSpPr>
        <p:spPr bwMode="auto">
          <a:xfrm>
            <a:off x="251520" y="1340768"/>
            <a:ext cx="8642350" cy="523220"/>
          </a:xfrm>
          <a:prstGeom prst="rect">
            <a:avLst/>
          </a:prstGeom>
          <a:noFill/>
          <a:ln w="9525">
            <a:noFill/>
            <a:miter lim="800000"/>
            <a:headEnd/>
            <a:tailEnd/>
          </a:ln>
        </p:spPr>
        <p:txBody>
          <a:bodyPr>
            <a:spAutoFit/>
          </a:bodyPr>
          <a:lstStyle/>
          <a:p>
            <a:pPr>
              <a:spcBef>
                <a:spcPct val="50000"/>
              </a:spcBef>
            </a:pPr>
            <a:r>
              <a:rPr lang="cs-CZ" altLang="en-US" sz="2800" dirty="0" err="1" smtClean="0">
                <a:solidFill>
                  <a:srgbClr val="00897A"/>
                </a:solidFill>
                <a:ea typeface="ＭＳ Ｐゴシック" panose="020B0600070205080204" pitchFamily="34" charset="-128"/>
              </a:rPr>
              <a:t>Cooperation</a:t>
            </a:r>
            <a:r>
              <a:rPr lang="cs-CZ" altLang="en-US" sz="2800" dirty="0" smtClean="0">
                <a:solidFill>
                  <a:srgbClr val="00897A"/>
                </a:solidFill>
                <a:ea typeface="ＭＳ Ｐゴシック" panose="020B0600070205080204" pitchFamily="34" charset="-128"/>
              </a:rPr>
              <a:t> - Network </a:t>
            </a:r>
            <a:r>
              <a:rPr lang="cs-CZ" altLang="en-US" sz="2800" dirty="0" err="1" smtClean="0">
                <a:solidFill>
                  <a:srgbClr val="00897A"/>
                </a:solidFill>
                <a:ea typeface="ＭＳ Ｐゴシック" panose="020B0600070205080204" pitchFamily="34" charset="-128"/>
              </a:rPr>
              <a:t>components</a:t>
            </a:r>
            <a:endParaRPr lang="en-GB" altLang="en-US" sz="2800" dirty="0">
              <a:solidFill>
                <a:srgbClr val="00897A"/>
              </a:solidFill>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9222" name="Rectangle 1"/>
          <p:cNvSpPr>
            <a:spLocks noChangeArrowheads="1"/>
          </p:cNvSpPr>
          <p:nvPr/>
        </p:nvSpPr>
        <p:spPr bwMode="auto">
          <a:xfrm>
            <a:off x="323528" y="1988841"/>
            <a:ext cx="5400600" cy="2246769"/>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cs-CZ" altLang="en-US" sz="2000" dirty="0" smtClean="0">
                <a:latin typeface="Calibri" pitchFamily="34" charset="0"/>
              </a:rPr>
              <a:t>EEA - </a:t>
            </a:r>
            <a:r>
              <a:rPr lang="en-US" sz="2000" kern="0" dirty="0">
                <a:latin typeface="Calibri" panose="020F0502020204030204" pitchFamily="34" charset="0"/>
                <a:ea typeface="ＭＳ Ｐゴシック" pitchFamily="34" charset="-128"/>
              </a:rPr>
              <a:t>European Environment Agency</a:t>
            </a:r>
            <a:endParaRPr lang="cs-CZ" altLang="en-US" sz="2000" dirty="0" smtClean="0">
              <a:latin typeface="Calibri" pitchFamily="34" charset="0"/>
            </a:endParaRPr>
          </a:p>
          <a:p>
            <a:pPr marL="342900" indent="-342900">
              <a:spcBef>
                <a:spcPct val="50000"/>
              </a:spcBef>
              <a:buFont typeface="Arial" charset="0"/>
              <a:buChar char="•"/>
            </a:pPr>
            <a:r>
              <a:rPr lang="de-DE" altLang="en-US" sz="2000" dirty="0" smtClean="0">
                <a:latin typeface="Calibri" pitchFamily="34" charset="0"/>
              </a:rPr>
              <a:t>ETC</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 European Topic </a:t>
            </a:r>
            <a:r>
              <a:rPr lang="de-DE" altLang="en-US" sz="2000" dirty="0" smtClean="0">
                <a:latin typeface="Calibri" pitchFamily="34" charset="0"/>
              </a:rPr>
              <a:t>Centre</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(6)</a:t>
            </a:r>
          </a:p>
          <a:p>
            <a:pPr marL="342900" indent="-342900">
              <a:spcBef>
                <a:spcPct val="50000"/>
              </a:spcBef>
              <a:buFont typeface="Arial" charset="0"/>
              <a:buChar char="•"/>
            </a:pPr>
            <a:r>
              <a:rPr lang="de-DE" altLang="en-US" sz="2000" dirty="0" smtClean="0">
                <a:latin typeface="Calibri" pitchFamily="34" charset="0"/>
              </a:rPr>
              <a:t>NFP</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 National Focal </a:t>
            </a:r>
            <a:r>
              <a:rPr lang="de-DE" altLang="en-US" sz="2000" dirty="0" smtClean="0">
                <a:latin typeface="Calibri" pitchFamily="34" charset="0"/>
              </a:rPr>
              <a:t>Point</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(33+6)</a:t>
            </a:r>
          </a:p>
          <a:p>
            <a:pPr marL="342900" indent="-342900">
              <a:spcBef>
                <a:spcPct val="50000"/>
              </a:spcBef>
              <a:buFont typeface="Arial" charset="0"/>
              <a:buChar char="•"/>
            </a:pPr>
            <a:r>
              <a:rPr lang="de-DE" altLang="en-US" sz="2000" dirty="0" smtClean="0">
                <a:latin typeface="Calibri" pitchFamily="34" charset="0"/>
              </a:rPr>
              <a:t>NRC</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 National Reference </a:t>
            </a:r>
            <a:r>
              <a:rPr lang="de-DE" altLang="en-US" sz="2000" dirty="0" smtClean="0">
                <a:latin typeface="Calibri" pitchFamily="34" charset="0"/>
              </a:rPr>
              <a:t>Centre</a:t>
            </a:r>
            <a:r>
              <a:rPr lang="cs-CZ" altLang="en-US" sz="2000" dirty="0" smtClean="0">
                <a:latin typeface="Calibri" pitchFamily="34" charset="0"/>
              </a:rPr>
              <a:t>s</a:t>
            </a:r>
            <a:r>
              <a:rPr lang="de-DE" altLang="en-US" sz="2000" dirty="0" smtClean="0">
                <a:latin typeface="Calibri" pitchFamily="34" charset="0"/>
              </a:rPr>
              <a:t> </a:t>
            </a:r>
            <a:r>
              <a:rPr lang="de-DE" altLang="en-US" sz="2000" dirty="0">
                <a:latin typeface="Calibri" pitchFamily="34" charset="0"/>
              </a:rPr>
              <a:t>(24 topics</a:t>
            </a:r>
            <a:r>
              <a:rPr lang="de-DE" altLang="en-US" sz="2000" dirty="0" smtClean="0">
                <a:latin typeface="Calibri" pitchFamily="34" charset="0"/>
              </a:rPr>
              <a:t>)</a:t>
            </a:r>
            <a:endParaRPr lang="cs-CZ" altLang="en-US" sz="2000" dirty="0" smtClean="0">
              <a:latin typeface="Calibri" pitchFamily="34" charset="0"/>
            </a:endParaRPr>
          </a:p>
          <a:p>
            <a:pPr marL="342900" indent="-342900">
              <a:spcBef>
                <a:spcPct val="50000"/>
              </a:spcBef>
              <a:buFont typeface="Arial" charset="0"/>
              <a:buChar char="•"/>
            </a:pPr>
            <a:endParaRPr lang="en-GB" altLang="en-US" sz="2000" dirty="0">
              <a:latin typeface="Calibri" pitchFamily="34" charset="0"/>
            </a:endParaRPr>
          </a:p>
        </p:txBody>
      </p:sp>
      <p:sp>
        <p:nvSpPr>
          <p:cNvPr id="12" name="Tekstvak 11"/>
          <p:cNvSpPr txBox="1"/>
          <p:nvPr/>
        </p:nvSpPr>
        <p:spPr>
          <a:xfrm>
            <a:off x="395536" y="4509121"/>
            <a:ext cx="2808312" cy="1600438"/>
          </a:xfrm>
          <a:prstGeom prst="rect">
            <a:avLst/>
          </a:prstGeom>
          <a:noFill/>
        </p:spPr>
        <p:txBody>
          <a:bodyPr wrap="square" rtlCol="0">
            <a:spAutoFit/>
          </a:bodyPr>
          <a:lstStyle/>
          <a:p>
            <a:r>
              <a:rPr lang="cs-CZ" altLang="en-US" sz="2000" dirty="0" smtClean="0">
                <a:latin typeface="Calibri" pitchFamily="34" charset="0"/>
              </a:rPr>
              <a:t>N</a:t>
            </a:r>
            <a:r>
              <a:rPr lang="en-GB" altLang="en-US" sz="2000" dirty="0" err="1" smtClean="0">
                <a:latin typeface="Calibri" pitchFamily="34" charset="0"/>
              </a:rPr>
              <a:t>etwork</a:t>
            </a:r>
            <a:r>
              <a:rPr lang="en-GB" altLang="en-US" sz="2000" dirty="0" smtClean="0">
                <a:latin typeface="Calibri" pitchFamily="34" charset="0"/>
              </a:rPr>
              <a:t> of more than ‘</a:t>
            </a:r>
            <a:r>
              <a:rPr lang="en-GB" altLang="en-US" sz="2000" dirty="0" smtClean="0">
                <a:solidFill>
                  <a:srgbClr val="FF0000"/>
                </a:solidFill>
                <a:latin typeface="Calibri" pitchFamily="34" charset="0"/>
              </a:rPr>
              <a:t>350’</a:t>
            </a:r>
            <a:r>
              <a:rPr lang="en-GB" altLang="en-US" sz="2000" dirty="0" smtClean="0">
                <a:latin typeface="Calibri" pitchFamily="34" charset="0"/>
              </a:rPr>
              <a:t> institutions  from </a:t>
            </a:r>
            <a:r>
              <a:rPr lang="en-GB" altLang="en-US" sz="2000" dirty="0" smtClean="0">
                <a:solidFill>
                  <a:srgbClr val="FF0000"/>
                </a:solidFill>
                <a:latin typeface="Calibri" pitchFamily="34" charset="0"/>
              </a:rPr>
              <a:t>39</a:t>
            </a:r>
            <a:r>
              <a:rPr lang="en-GB" altLang="en-US" sz="2000" dirty="0" smtClean="0">
                <a:latin typeface="Calibri" pitchFamily="34" charset="0"/>
              </a:rPr>
              <a:t> countries represented by around ‘</a:t>
            </a:r>
            <a:r>
              <a:rPr lang="en-GB" altLang="en-US" sz="2000" dirty="0" smtClean="0">
                <a:solidFill>
                  <a:srgbClr val="FF0000"/>
                </a:solidFill>
                <a:latin typeface="Calibri" pitchFamily="34" charset="0"/>
              </a:rPr>
              <a:t>1</a:t>
            </a:r>
            <a:r>
              <a:rPr lang="nl-BE" altLang="en-US" sz="2000" dirty="0" smtClean="0">
                <a:solidFill>
                  <a:srgbClr val="FF0000"/>
                </a:solidFill>
                <a:latin typeface="Calibri" pitchFamily="34" charset="0"/>
              </a:rPr>
              <a:t>0</a:t>
            </a:r>
            <a:r>
              <a:rPr lang="en-GB" altLang="en-US" sz="2000" dirty="0" smtClean="0">
                <a:solidFill>
                  <a:srgbClr val="FF0000"/>
                </a:solidFill>
                <a:latin typeface="Calibri" pitchFamily="34" charset="0"/>
              </a:rPr>
              <a:t>00’ </a:t>
            </a:r>
            <a:r>
              <a:rPr lang="en-GB" altLang="en-US" sz="2000" dirty="0" smtClean="0">
                <a:latin typeface="Calibri" pitchFamily="34" charset="0"/>
              </a:rPr>
              <a:t>experts</a:t>
            </a:r>
          </a:p>
          <a:p>
            <a:endParaRPr lang="nl-BE"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484784"/>
            <a:ext cx="9144000" cy="4392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916832"/>
            <a:ext cx="4787958" cy="4320000"/>
          </a:xfrm>
          <a:prstGeom prst="rect">
            <a:avLst/>
          </a:prstGeom>
        </p:spPr>
      </p:pic>
      <p:sp>
        <p:nvSpPr>
          <p:cNvPr id="14338"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14339"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14340" name="Text Box 8"/>
          <p:cNvSpPr txBox="1">
            <a:spLocks noChangeArrowheads="1"/>
          </p:cNvSpPr>
          <p:nvPr/>
        </p:nvSpPr>
        <p:spPr bwMode="auto">
          <a:xfrm>
            <a:off x="251520" y="1124744"/>
            <a:ext cx="8642350" cy="523220"/>
          </a:xfrm>
          <a:prstGeom prst="rect">
            <a:avLst/>
          </a:prstGeom>
          <a:noFill/>
          <a:ln w="9525">
            <a:noFill/>
            <a:miter lim="800000"/>
            <a:headEnd/>
            <a:tailEnd/>
          </a:ln>
        </p:spPr>
        <p:txBody>
          <a:bodyPr>
            <a:spAutoFit/>
          </a:bodyPr>
          <a:lstStyle/>
          <a:p>
            <a:pPr>
              <a:spcBef>
                <a:spcPct val="50000"/>
              </a:spcBef>
            </a:pPr>
            <a:r>
              <a:rPr lang="en-GB" altLang="en-US" sz="2800" dirty="0">
                <a:solidFill>
                  <a:srgbClr val="00897A"/>
                </a:solidFill>
                <a:ea typeface="ＭＳ Ｐゴシック" panose="020B0600070205080204" pitchFamily="34" charset="-128"/>
              </a:rPr>
              <a:t>European Topic Centre </a:t>
            </a:r>
            <a:r>
              <a:rPr lang="cs-CZ" altLang="en-US" sz="2800" dirty="0" smtClean="0">
                <a:solidFill>
                  <a:srgbClr val="00897A"/>
                </a:solidFill>
                <a:ea typeface="ＭＳ Ｐゴシック" panose="020B0600070205080204" pitchFamily="34" charset="-128"/>
              </a:rPr>
              <a:t>(</a:t>
            </a:r>
            <a:r>
              <a:rPr lang="en-GB" altLang="en-US" sz="2800" dirty="0" smtClean="0">
                <a:solidFill>
                  <a:srgbClr val="00897A"/>
                </a:solidFill>
                <a:ea typeface="ＭＳ Ｐゴシック" panose="020B0600070205080204" pitchFamily="34" charset="-128"/>
              </a:rPr>
              <a:t>ETC</a:t>
            </a:r>
            <a:r>
              <a:rPr lang="cs-CZ" altLang="en-US" sz="2800" dirty="0" smtClean="0">
                <a:solidFill>
                  <a:srgbClr val="00897A"/>
                </a:solidFill>
                <a:ea typeface="ＭＳ Ｐゴシック" panose="020B0600070205080204" pitchFamily="34" charset="-128"/>
              </a:rPr>
              <a:t>)</a:t>
            </a:r>
            <a:endParaRPr lang="en-GB" altLang="en-US" sz="2800" dirty="0">
              <a:solidFill>
                <a:srgbClr val="00897A"/>
              </a:solidFill>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14342" name="Rectangle 1"/>
          <p:cNvSpPr>
            <a:spLocks noChangeArrowheads="1"/>
          </p:cNvSpPr>
          <p:nvPr/>
        </p:nvSpPr>
        <p:spPr bwMode="auto">
          <a:xfrm>
            <a:off x="4894710" y="1988840"/>
            <a:ext cx="4249290" cy="1938992"/>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cs-CZ" altLang="en-US" sz="2000" dirty="0" err="1" smtClean="0">
                <a:latin typeface="Calibri" pitchFamily="34" charset="0"/>
              </a:rPr>
              <a:t>Defined</a:t>
            </a:r>
            <a:r>
              <a:rPr lang="en-US" altLang="en-US" sz="2000" dirty="0" smtClean="0">
                <a:latin typeface="Calibri" pitchFamily="34" charset="0"/>
              </a:rPr>
              <a:t> in </a:t>
            </a:r>
            <a:r>
              <a:rPr lang="cs-CZ" altLang="en-US" sz="2000" dirty="0" smtClean="0">
                <a:latin typeface="Calibri" pitchFamily="34" charset="0"/>
              </a:rPr>
              <a:t>EEA </a:t>
            </a:r>
            <a:r>
              <a:rPr lang="en-US" altLang="en-US" sz="2000" dirty="0" smtClean="0">
                <a:latin typeface="Calibri" pitchFamily="34" charset="0"/>
              </a:rPr>
              <a:t>Regulation</a:t>
            </a:r>
          </a:p>
          <a:p>
            <a:pPr marL="342900" indent="-342900">
              <a:spcBef>
                <a:spcPct val="50000"/>
              </a:spcBef>
              <a:buFont typeface="Arial" charset="0"/>
              <a:buChar char="•"/>
            </a:pPr>
            <a:r>
              <a:rPr lang="en-US" altLang="en-US" sz="2000" dirty="0" err="1" smtClean="0">
                <a:latin typeface="Calibri" pitchFamily="34" charset="0"/>
              </a:rPr>
              <a:t>Centres</a:t>
            </a:r>
            <a:r>
              <a:rPr lang="en-US" altLang="en-US" sz="2000" dirty="0" smtClean="0">
                <a:latin typeface="Calibri" pitchFamily="34" charset="0"/>
              </a:rPr>
              <a:t> </a:t>
            </a:r>
            <a:r>
              <a:rPr lang="en-US" altLang="en-US" sz="2000" dirty="0">
                <a:latin typeface="Calibri" pitchFamily="34" charset="0"/>
              </a:rPr>
              <a:t>of thematic expertise</a:t>
            </a:r>
          </a:p>
          <a:p>
            <a:pPr marL="342900" indent="-342900">
              <a:spcBef>
                <a:spcPct val="50000"/>
              </a:spcBef>
              <a:buFont typeface="Arial" charset="0"/>
              <a:buChar char="•"/>
            </a:pPr>
            <a:r>
              <a:rPr lang="en-US" altLang="en-US" sz="2000" dirty="0">
                <a:latin typeface="Calibri" pitchFamily="34" charset="0"/>
              </a:rPr>
              <a:t>Contracted by EEA </a:t>
            </a:r>
            <a:r>
              <a:rPr lang="cs-CZ" altLang="en-US" sz="2000" dirty="0" smtClean="0">
                <a:latin typeface="Calibri" pitchFamily="34" charset="0"/>
              </a:rPr>
              <a:t>via grant </a:t>
            </a:r>
            <a:r>
              <a:rPr lang="cs-CZ" altLang="en-US" sz="2000" dirty="0" err="1" smtClean="0">
                <a:latin typeface="Calibri" pitchFamily="34" charset="0"/>
              </a:rPr>
              <a:t>agreements</a:t>
            </a:r>
            <a:r>
              <a:rPr lang="cs-CZ" altLang="en-US" sz="2000" dirty="0" smtClean="0">
                <a:latin typeface="Calibri" pitchFamily="34" charset="0"/>
              </a:rPr>
              <a:t> </a:t>
            </a:r>
            <a:r>
              <a:rPr lang="en-US" altLang="en-US" sz="2000" dirty="0" smtClean="0">
                <a:latin typeface="Calibri" pitchFamily="34" charset="0"/>
              </a:rPr>
              <a:t>to </a:t>
            </a:r>
            <a:r>
              <a:rPr lang="en-US" altLang="en-US" sz="2000" dirty="0">
                <a:latin typeface="Calibri" pitchFamily="34" charset="0"/>
              </a:rPr>
              <a:t>perform specific tasks identified in MAWP and AWP</a:t>
            </a:r>
          </a:p>
        </p:txBody>
      </p:sp>
      <p:sp>
        <p:nvSpPr>
          <p:cNvPr id="12" name="Tekstvak 11"/>
          <p:cNvSpPr txBox="1"/>
          <p:nvPr/>
        </p:nvSpPr>
        <p:spPr>
          <a:xfrm>
            <a:off x="4932363" y="4026456"/>
            <a:ext cx="4211637" cy="2831544"/>
          </a:xfrm>
          <a:prstGeom prst="rect">
            <a:avLst/>
          </a:prstGeom>
          <a:noFill/>
        </p:spPr>
        <p:txBody>
          <a:bodyPr>
            <a:spAutoFit/>
          </a:bodyPr>
          <a:lstStyle/>
          <a:p>
            <a:pPr marL="342900" indent="-342900">
              <a:spcBef>
                <a:spcPct val="50000"/>
              </a:spcBef>
              <a:buFont typeface="Arial" charset="0"/>
              <a:buChar char="•"/>
              <a:defRPr/>
            </a:pPr>
            <a:r>
              <a:rPr lang="en-US" altLang="en-US" sz="2000" dirty="0">
                <a:latin typeface="Calibri" pitchFamily="34" charset="0"/>
                <a:cs typeface="Arial" charset="0"/>
              </a:rPr>
              <a:t>Consortium of </a:t>
            </a:r>
            <a:r>
              <a:rPr lang="cs-CZ" altLang="en-US" sz="2000" dirty="0" err="1" smtClean="0">
                <a:latin typeface="Calibri" pitchFamily="34" charset="0"/>
                <a:cs typeface="Arial" charset="0"/>
              </a:rPr>
              <a:t>organisat</a:t>
            </a:r>
            <a:r>
              <a:rPr lang="en-US" altLang="en-US" sz="2000" dirty="0" smtClean="0">
                <a:latin typeface="Calibri" pitchFamily="34" charset="0"/>
                <a:cs typeface="Arial" charset="0"/>
              </a:rPr>
              <a:t>ions </a:t>
            </a:r>
            <a:r>
              <a:rPr lang="en-US" altLang="en-US" sz="2000" dirty="0">
                <a:latin typeface="Calibri" pitchFamily="34" charset="0"/>
                <a:cs typeface="Arial" charset="0"/>
              </a:rPr>
              <a:t>from EEA member </a:t>
            </a:r>
            <a:r>
              <a:rPr lang="en-US" altLang="en-US" sz="2000" dirty="0" smtClean="0">
                <a:latin typeface="Calibri" pitchFamily="34" charset="0"/>
                <a:cs typeface="Arial" charset="0"/>
              </a:rPr>
              <a:t>countries</a:t>
            </a:r>
            <a:r>
              <a:rPr lang="cs-CZ" altLang="en-US" sz="2000" dirty="0" smtClean="0">
                <a:latin typeface="Calibri" pitchFamily="34" charset="0"/>
                <a:cs typeface="Arial" charset="0"/>
              </a:rPr>
              <a:t>: </a:t>
            </a:r>
            <a:r>
              <a:rPr lang="en-US" altLang="en-US" sz="2000" dirty="0" smtClean="0">
                <a:latin typeface="Calibri" pitchFamily="34" charset="0"/>
                <a:cs typeface="Arial" charset="0"/>
              </a:rPr>
              <a:t>leader </a:t>
            </a:r>
            <a:r>
              <a:rPr lang="en-US" altLang="en-US" sz="2000" dirty="0">
                <a:latin typeface="Calibri" pitchFamily="34" charset="0"/>
                <a:cs typeface="Arial" charset="0"/>
              </a:rPr>
              <a:t>and partners</a:t>
            </a:r>
          </a:p>
          <a:p>
            <a:pPr marL="342900" indent="-342900">
              <a:spcBef>
                <a:spcPct val="50000"/>
              </a:spcBef>
              <a:buFont typeface="Arial" charset="0"/>
              <a:buChar char="•"/>
              <a:defRPr/>
            </a:pPr>
            <a:r>
              <a:rPr lang="en-US" altLang="en-US" sz="2000" dirty="0" smtClean="0">
                <a:latin typeface="Calibri" pitchFamily="34" charset="0"/>
                <a:cs typeface="Arial" charset="0"/>
              </a:rPr>
              <a:t>Selection </a:t>
            </a:r>
            <a:r>
              <a:rPr lang="en-US" altLang="en-US" sz="2000" dirty="0">
                <a:latin typeface="Calibri" pitchFamily="34" charset="0"/>
                <a:cs typeface="Arial" charset="0"/>
              </a:rPr>
              <a:t>based on competition</a:t>
            </a:r>
          </a:p>
          <a:p>
            <a:pPr marL="342900" indent="-342900">
              <a:spcBef>
                <a:spcPct val="50000"/>
              </a:spcBef>
              <a:buFont typeface="Arial" charset="0"/>
              <a:buChar char="•"/>
              <a:defRPr/>
            </a:pPr>
            <a:r>
              <a:rPr lang="en-US" altLang="en-US" sz="2000" dirty="0" smtClean="0">
                <a:latin typeface="Calibri" pitchFamily="34" charset="0"/>
                <a:cs typeface="Arial" charset="0"/>
              </a:rPr>
              <a:t>Potential </a:t>
            </a:r>
            <a:r>
              <a:rPr lang="en-US" altLang="en-US" sz="2000" dirty="0">
                <a:latin typeface="Calibri" pitchFamily="34" charset="0"/>
                <a:cs typeface="Arial" charset="0"/>
              </a:rPr>
              <a:t>activities: data – indicators – reports – meetings –</a:t>
            </a:r>
            <a:r>
              <a:rPr lang="en-US" altLang="en-US" sz="2000" dirty="0" smtClean="0">
                <a:latin typeface="Calibri" pitchFamily="34" charset="0"/>
                <a:cs typeface="Arial" charset="0"/>
              </a:rPr>
              <a:t>services – policy evaluation</a:t>
            </a:r>
            <a:endParaRPr lang="en-US" altLang="en-US" sz="2000" dirty="0">
              <a:latin typeface="Calibri" pitchFamily="34" charset="0"/>
              <a:cs typeface="Arial" charset="0"/>
            </a:endParaRPr>
          </a:p>
          <a:p>
            <a:pPr>
              <a:defRPr/>
            </a:pPr>
            <a:endParaRPr lang="nl-BE" dirty="0">
              <a:cs typeface="Arial" charset="0"/>
            </a:endParaRPr>
          </a:p>
        </p:txBody>
      </p:sp>
      <p:sp>
        <p:nvSpPr>
          <p:cNvPr id="15" name="Tekstvak 14"/>
          <p:cNvSpPr txBox="1"/>
          <p:nvPr/>
        </p:nvSpPr>
        <p:spPr>
          <a:xfrm>
            <a:off x="611560" y="4005064"/>
            <a:ext cx="486030" cy="307777"/>
          </a:xfrm>
          <a:prstGeom prst="rect">
            <a:avLst/>
          </a:prstGeom>
          <a:noFill/>
        </p:spPr>
        <p:txBody>
          <a:bodyPr wrap="none" rtlCol="0">
            <a:spAutoFit/>
          </a:bodyPr>
          <a:lstStyle/>
          <a:p>
            <a:r>
              <a:rPr lang="nl-BE" sz="1000" dirty="0" smtClean="0">
                <a:solidFill>
                  <a:srgbClr val="FF0000"/>
                </a:solidFill>
              </a:rPr>
              <a:t>(</a:t>
            </a:r>
            <a:r>
              <a:rPr lang="nl-BE" sz="1400" dirty="0" smtClean="0">
                <a:solidFill>
                  <a:srgbClr val="FF0000"/>
                </a:solidFill>
              </a:rPr>
              <a:t>BD)</a:t>
            </a:r>
            <a:endParaRPr lang="nl-BE" sz="1400" dirty="0">
              <a:solidFill>
                <a:srgbClr val="FF0000"/>
              </a:solidFill>
            </a:endParaRPr>
          </a:p>
        </p:txBody>
      </p:sp>
      <p:sp>
        <p:nvSpPr>
          <p:cNvPr id="17" name="Tekstvak 16"/>
          <p:cNvSpPr txBox="1"/>
          <p:nvPr/>
        </p:nvSpPr>
        <p:spPr>
          <a:xfrm>
            <a:off x="1403649" y="2780928"/>
            <a:ext cx="646587" cy="307777"/>
          </a:xfrm>
          <a:prstGeom prst="rect">
            <a:avLst/>
          </a:prstGeom>
          <a:noFill/>
        </p:spPr>
        <p:txBody>
          <a:bodyPr wrap="none" rtlCol="0">
            <a:spAutoFit/>
          </a:bodyPr>
          <a:lstStyle/>
          <a:p>
            <a:r>
              <a:rPr lang="nl-BE" sz="1400" dirty="0" smtClean="0">
                <a:solidFill>
                  <a:srgbClr val="FF0000"/>
                </a:solidFill>
              </a:rPr>
              <a:t>(AC</a:t>
            </a:r>
            <a:r>
              <a:rPr lang="cs-CZ" sz="1400" dirty="0" smtClean="0">
                <a:solidFill>
                  <a:srgbClr val="FF0000"/>
                </a:solidFill>
              </a:rPr>
              <a:t>M</a:t>
            </a:r>
            <a:r>
              <a:rPr lang="nl-BE" sz="1400" dirty="0" smtClean="0">
                <a:solidFill>
                  <a:srgbClr val="FF0000"/>
                </a:solidFill>
              </a:rPr>
              <a:t>)</a:t>
            </a:r>
            <a:endParaRPr lang="nl-BE" sz="1400" dirty="0">
              <a:solidFill>
                <a:srgbClr val="FF0000"/>
              </a:solidFill>
            </a:endParaRPr>
          </a:p>
        </p:txBody>
      </p:sp>
      <p:sp>
        <p:nvSpPr>
          <p:cNvPr id="18" name="Tekstvak 17"/>
          <p:cNvSpPr txBox="1"/>
          <p:nvPr/>
        </p:nvSpPr>
        <p:spPr>
          <a:xfrm>
            <a:off x="3059833" y="5877272"/>
            <a:ext cx="542136" cy="246221"/>
          </a:xfrm>
          <a:prstGeom prst="rect">
            <a:avLst/>
          </a:prstGeom>
          <a:noFill/>
        </p:spPr>
        <p:txBody>
          <a:bodyPr wrap="none" rtlCol="0" anchor="b" anchorCtr="1">
            <a:noAutofit/>
          </a:bodyPr>
          <a:lstStyle/>
          <a:p>
            <a:r>
              <a:rPr lang="nl-BE" sz="1400" b="1" u="sng" dirty="0" smtClean="0"/>
              <a:t>(CCA)</a:t>
            </a:r>
            <a:endParaRPr lang="nl-BE" sz="1400" b="1" u="sng" dirty="0"/>
          </a:p>
        </p:txBody>
      </p:sp>
      <p:sp>
        <p:nvSpPr>
          <p:cNvPr id="19" name="Tekstvak 18"/>
          <p:cNvSpPr txBox="1"/>
          <p:nvPr/>
        </p:nvSpPr>
        <p:spPr>
          <a:xfrm>
            <a:off x="3275857" y="2996952"/>
            <a:ext cx="588623" cy="307777"/>
          </a:xfrm>
          <a:prstGeom prst="rect">
            <a:avLst/>
          </a:prstGeom>
          <a:noFill/>
        </p:spPr>
        <p:txBody>
          <a:bodyPr wrap="none" rtlCol="0">
            <a:spAutoFit/>
          </a:bodyPr>
          <a:lstStyle/>
          <a:p>
            <a:r>
              <a:rPr lang="nl-BE" sz="1400" dirty="0" smtClean="0">
                <a:solidFill>
                  <a:srgbClr val="FF0000"/>
                </a:solidFill>
              </a:rPr>
              <a:t>(ICM)</a:t>
            </a:r>
            <a:endParaRPr lang="nl-BE" sz="1400" dirty="0">
              <a:solidFill>
                <a:srgbClr val="FF0000"/>
              </a:solidFill>
            </a:endParaRPr>
          </a:p>
        </p:txBody>
      </p:sp>
      <p:sp>
        <p:nvSpPr>
          <p:cNvPr id="21" name="Tekstvak 14"/>
          <p:cNvSpPr txBox="1"/>
          <p:nvPr/>
        </p:nvSpPr>
        <p:spPr>
          <a:xfrm>
            <a:off x="1043608" y="5445224"/>
            <a:ext cx="574196" cy="307777"/>
          </a:xfrm>
          <a:prstGeom prst="rect">
            <a:avLst/>
          </a:prstGeom>
          <a:noFill/>
        </p:spPr>
        <p:txBody>
          <a:bodyPr wrap="none" rtlCol="0">
            <a:spAutoFit/>
          </a:bodyPr>
          <a:lstStyle/>
          <a:p>
            <a:r>
              <a:rPr lang="nl-BE" sz="1400" b="1" u="sng" dirty="0" smtClean="0">
                <a:solidFill>
                  <a:srgbClr val="FF0000"/>
                </a:solidFill>
              </a:rPr>
              <a:t>(</a:t>
            </a:r>
            <a:r>
              <a:rPr lang="cs-CZ" sz="1400" b="1" u="sng" dirty="0" smtClean="0">
                <a:solidFill>
                  <a:srgbClr val="FF0000"/>
                </a:solidFill>
              </a:rPr>
              <a:t>ULS</a:t>
            </a:r>
            <a:r>
              <a:rPr lang="nl-BE" sz="1400" b="1" dirty="0" smtClean="0">
                <a:solidFill>
                  <a:srgbClr val="FF0000"/>
                </a:solidFill>
              </a:rPr>
              <a:t>)</a:t>
            </a:r>
            <a:endParaRPr lang="nl-BE" sz="1400" b="1" dirty="0">
              <a:solidFill>
                <a:srgbClr val="FF0000"/>
              </a:solidFill>
            </a:endParaRPr>
          </a:p>
        </p:txBody>
      </p:sp>
      <p:sp>
        <p:nvSpPr>
          <p:cNvPr id="22" name="Tekstvak 14"/>
          <p:cNvSpPr txBox="1"/>
          <p:nvPr/>
        </p:nvSpPr>
        <p:spPr>
          <a:xfrm>
            <a:off x="3851921" y="4293096"/>
            <a:ext cx="809837" cy="307777"/>
          </a:xfrm>
          <a:prstGeom prst="rect">
            <a:avLst/>
          </a:prstGeom>
          <a:noFill/>
        </p:spPr>
        <p:txBody>
          <a:bodyPr wrap="none" rtlCol="0">
            <a:spAutoFit/>
          </a:bodyPr>
          <a:lstStyle/>
          <a:p>
            <a:r>
              <a:rPr lang="nl-BE" sz="1400" dirty="0" smtClean="0"/>
              <a:t>(</a:t>
            </a:r>
            <a:r>
              <a:rPr lang="cs-CZ" sz="1400" dirty="0" smtClean="0"/>
              <a:t>WMGE</a:t>
            </a:r>
            <a:r>
              <a:rPr lang="nl-BE" sz="1400" dirty="0" smtClean="0"/>
              <a:t>)</a:t>
            </a:r>
            <a:endParaRPr lang="nl-BE"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indent="-177800"/>
            <a:endParaRPr lang="en-GB" altLang="en-US" sz="2000"/>
          </a:p>
        </p:txBody>
      </p:sp>
      <p:sp>
        <p:nvSpPr>
          <p:cNvPr id="12291" name="Rectangle 2"/>
          <p:cNvSpPr>
            <a:spLocks noChangeArrowheads="1"/>
          </p:cNvSpPr>
          <p:nvPr/>
        </p:nvSpPr>
        <p:spPr bwMode="auto">
          <a:xfrm>
            <a:off x="0" y="0"/>
            <a:ext cx="9144000" cy="1196975"/>
          </a:xfrm>
          <a:prstGeom prst="rect">
            <a:avLst/>
          </a:prstGeom>
          <a:noFill/>
          <a:ln w="9525">
            <a:noFill/>
            <a:miter lim="800000"/>
            <a:headEnd/>
            <a:tailEnd/>
          </a:ln>
        </p:spPr>
        <p:txBody>
          <a:bodyPr lIns="108000" tIns="0" rIns="0" bIns="36000" anchor="b"/>
          <a:lstStyle/>
          <a:p>
            <a:pPr marL="177800" eaLnBrk="0" hangingPunct="0"/>
            <a:endParaRPr lang="en-GB" altLang="en-US" sz="2000">
              <a:latin typeface="Trebuchet MS" pitchFamily="34" charset="0"/>
            </a:endParaRPr>
          </a:p>
        </p:txBody>
      </p:sp>
      <p:sp>
        <p:nvSpPr>
          <p:cNvPr id="12292" name="Text Box 8"/>
          <p:cNvSpPr txBox="1">
            <a:spLocks noChangeArrowheads="1"/>
          </p:cNvSpPr>
          <p:nvPr/>
        </p:nvSpPr>
        <p:spPr bwMode="auto">
          <a:xfrm>
            <a:off x="251520" y="1124744"/>
            <a:ext cx="8642350" cy="523220"/>
          </a:xfrm>
          <a:prstGeom prst="rect">
            <a:avLst/>
          </a:prstGeom>
          <a:noFill/>
          <a:ln w="9525">
            <a:noFill/>
            <a:miter lim="800000"/>
            <a:headEnd/>
            <a:tailEnd/>
          </a:ln>
        </p:spPr>
        <p:txBody>
          <a:bodyPr>
            <a:spAutoFit/>
          </a:bodyPr>
          <a:lstStyle/>
          <a:p>
            <a:pPr>
              <a:spcBef>
                <a:spcPct val="50000"/>
              </a:spcBef>
            </a:pPr>
            <a:r>
              <a:rPr lang="en-GB" altLang="en-US" sz="2800" dirty="0">
                <a:solidFill>
                  <a:srgbClr val="00897A"/>
                </a:solidFill>
                <a:latin typeface="Verdana" panose="020B0604030504040204" pitchFamily="34" charset="0"/>
                <a:ea typeface="ＭＳ Ｐゴシック" panose="020B0600070205080204" pitchFamily="34" charset="-128"/>
              </a:rPr>
              <a:t>National Focal Point </a:t>
            </a:r>
            <a:r>
              <a:rPr lang="cs-CZ" altLang="en-US" sz="2800" dirty="0" smtClean="0">
                <a:solidFill>
                  <a:srgbClr val="00897A"/>
                </a:solidFill>
                <a:latin typeface="Verdana" panose="020B0604030504040204" pitchFamily="34" charset="0"/>
                <a:ea typeface="ＭＳ Ｐゴシック" panose="020B0600070205080204" pitchFamily="34" charset="-128"/>
              </a:rPr>
              <a:t>(</a:t>
            </a:r>
            <a:r>
              <a:rPr lang="en-GB" altLang="en-US" sz="2800" dirty="0" smtClean="0">
                <a:solidFill>
                  <a:srgbClr val="00897A"/>
                </a:solidFill>
                <a:latin typeface="Verdana" panose="020B0604030504040204" pitchFamily="34" charset="0"/>
                <a:ea typeface="ＭＳ Ｐゴシック" panose="020B0600070205080204" pitchFamily="34" charset="-128"/>
              </a:rPr>
              <a:t>NFP</a:t>
            </a:r>
            <a:r>
              <a:rPr lang="cs-CZ" altLang="en-US" sz="2800" dirty="0" smtClean="0">
                <a:solidFill>
                  <a:srgbClr val="00897A"/>
                </a:solidFill>
                <a:latin typeface="Verdana" panose="020B0604030504040204" pitchFamily="34" charset="0"/>
                <a:ea typeface="ＭＳ Ｐゴシック" panose="020B0600070205080204" pitchFamily="34" charset="-128"/>
              </a:rPr>
              <a:t>)</a:t>
            </a:r>
            <a:endParaRPr lang="en-GB" altLang="en-US" sz="2800" dirty="0">
              <a:solidFill>
                <a:srgbClr val="00897A"/>
              </a:solidFill>
              <a:latin typeface="Verdana" panose="020B0604030504040204" pitchFamily="34" charset="0"/>
              <a:ea typeface="ＭＳ Ｐゴシック" panose="020B0600070205080204" pitchFamily="34" charset="-128"/>
            </a:endParaRPr>
          </a:p>
        </p:txBody>
      </p:sp>
      <p:cxnSp>
        <p:nvCxnSpPr>
          <p:cNvPr id="9" name="Straight Connector 8"/>
          <p:cNvCxnSpPr/>
          <p:nvPr/>
        </p:nvCxnSpPr>
        <p:spPr>
          <a:xfrm>
            <a:off x="-11113" y="981075"/>
            <a:ext cx="9144001"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12294" name="Rectangle 1"/>
          <p:cNvSpPr>
            <a:spLocks noChangeArrowheads="1"/>
          </p:cNvSpPr>
          <p:nvPr/>
        </p:nvSpPr>
        <p:spPr bwMode="auto">
          <a:xfrm>
            <a:off x="179512" y="1988840"/>
            <a:ext cx="8496944" cy="4308872"/>
          </a:xfrm>
          <a:prstGeom prst="rect">
            <a:avLst/>
          </a:prstGeom>
          <a:noFill/>
          <a:ln w="9525">
            <a:noFill/>
            <a:miter lim="800000"/>
            <a:headEnd/>
            <a:tailEnd/>
          </a:ln>
        </p:spPr>
        <p:txBody>
          <a:bodyPr wrap="square">
            <a:spAutoFit/>
          </a:bodyPr>
          <a:lstStyle/>
          <a:p>
            <a:pPr marL="342900" indent="-342900">
              <a:spcBef>
                <a:spcPct val="50000"/>
              </a:spcBef>
              <a:buFont typeface="Arial" charset="0"/>
              <a:buChar char="•"/>
            </a:pPr>
            <a:r>
              <a:rPr lang="cs-CZ" altLang="en-US" sz="2000" dirty="0" err="1" smtClean="0">
                <a:latin typeface="Calibri" pitchFamily="34" charset="0"/>
              </a:rPr>
              <a:t>Defined</a:t>
            </a:r>
            <a:r>
              <a:rPr lang="en-US" altLang="en-US" sz="2000" dirty="0" smtClean="0">
                <a:latin typeface="Calibri" pitchFamily="34" charset="0"/>
              </a:rPr>
              <a:t> in </a:t>
            </a:r>
            <a:r>
              <a:rPr lang="cs-CZ" altLang="en-US" sz="2000" dirty="0" smtClean="0">
                <a:latin typeface="Calibri" pitchFamily="34" charset="0"/>
              </a:rPr>
              <a:t>EEA </a:t>
            </a:r>
            <a:r>
              <a:rPr lang="en-US" altLang="en-US" sz="2000" dirty="0" smtClean="0">
                <a:latin typeface="Calibri" pitchFamily="34" charset="0"/>
              </a:rPr>
              <a:t>Regulation</a:t>
            </a:r>
          </a:p>
          <a:p>
            <a:pPr marL="342900" indent="-342900">
              <a:spcBef>
                <a:spcPct val="50000"/>
              </a:spcBef>
              <a:buFont typeface="Arial" charset="0"/>
              <a:buChar char="•"/>
            </a:pPr>
            <a:r>
              <a:rPr lang="en-US" altLang="en-US" sz="2000" dirty="0" smtClean="0">
                <a:latin typeface="Calibri" pitchFamily="34" charset="0"/>
              </a:rPr>
              <a:t>One institution per country represented by one or more persons</a:t>
            </a:r>
          </a:p>
          <a:p>
            <a:pPr marL="342900" indent="-342900">
              <a:spcBef>
                <a:spcPct val="50000"/>
              </a:spcBef>
              <a:buFont typeface="Arial" charset="0"/>
              <a:buChar char="•"/>
            </a:pPr>
            <a:r>
              <a:rPr lang="en-US" altLang="en-US" sz="2000" dirty="0" smtClean="0">
                <a:latin typeface="Calibri" pitchFamily="34" charset="0"/>
              </a:rPr>
              <a:t>Main contact point for EEA in countries</a:t>
            </a:r>
          </a:p>
          <a:p>
            <a:pPr marL="342900" indent="-342900">
              <a:spcBef>
                <a:spcPct val="50000"/>
              </a:spcBef>
              <a:buFont typeface="Arial" charset="0"/>
              <a:buChar char="•"/>
            </a:pPr>
            <a:r>
              <a:rPr lang="cs-CZ" altLang="en-US" sz="2000" dirty="0" smtClean="0">
                <a:latin typeface="Calibri" pitchFamily="34" charset="0"/>
              </a:rPr>
              <a:t>C</a:t>
            </a:r>
            <a:r>
              <a:rPr lang="en-US" altLang="en-US" sz="2000" dirty="0" smtClean="0">
                <a:latin typeface="Calibri" pitchFamily="34" charset="0"/>
              </a:rPr>
              <a:t>o</a:t>
            </a:r>
            <a:r>
              <a:rPr lang="cs-CZ" altLang="en-US" sz="2000" dirty="0" smtClean="0">
                <a:latin typeface="Calibri" pitchFamily="34" charset="0"/>
              </a:rPr>
              <a:t>-</a:t>
            </a:r>
            <a:r>
              <a:rPr lang="en-US" altLang="en-US" sz="2000" dirty="0" smtClean="0">
                <a:latin typeface="Calibri" pitchFamily="34" charset="0"/>
              </a:rPr>
              <a:t>operation with EEA</a:t>
            </a:r>
            <a:r>
              <a:rPr lang="cs-CZ" altLang="en-US" sz="2000" dirty="0" smtClean="0">
                <a:latin typeface="Calibri" pitchFamily="34" charset="0"/>
              </a:rPr>
              <a:t>, </a:t>
            </a:r>
            <a:r>
              <a:rPr lang="en-US" altLang="en-US" sz="2000" dirty="0" smtClean="0">
                <a:latin typeface="Calibri" pitchFamily="34" charset="0"/>
              </a:rPr>
              <a:t>ETCs</a:t>
            </a:r>
            <a:r>
              <a:rPr lang="cs-CZ" altLang="en-US" sz="2000" dirty="0" smtClean="0">
                <a:latin typeface="Calibri" pitchFamily="34" charset="0"/>
              </a:rPr>
              <a:t>,</a:t>
            </a:r>
            <a:r>
              <a:rPr lang="en-US" altLang="en-US" sz="2000" dirty="0" smtClean="0">
                <a:latin typeface="Calibri" pitchFamily="34" charset="0"/>
              </a:rPr>
              <a:t> and coordination at national level with NRCs and other institutions</a:t>
            </a:r>
          </a:p>
          <a:p>
            <a:pPr marL="342900" indent="-342900">
              <a:spcBef>
                <a:spcPct val="50000"/>
              </a:spcBef>
              <a:buFont typeface="Arial" charset="0"/>
              <a:buChar char="•"/>
            </a:pPr>
            <a:r>
              <a:rPr lang="en-US" altLang="en-US" sz="2000" dirty="0" smtClean="0">
                <a:latin typeface="Calibri" pitchFamily="34" charset="0"/>
              </a:rPr>
              <a:t>Working methods in countries are different</a:t>
            </a:r>
          </a:p>
          <a:p>
            <a:pPr marL="342900" indent="-342900">
              <a:spcBef>
                <a:spcPct val="50000"/>
              </a:spcBef>
              <a:buFont typeface="Arial" charset="0"/>
              <a:buChar char="•"/>
            </a:pPr>
            <a:r>
              <a:rPr lang="cs-CZ" altLang="en-US" sz="2000" dirty="0" smtClean="0">
                <a:latin typeface="Calibri" pitchFamily="34" charset="0"/>
              </a:rPr>
              <a:t>S</a:t>
            </a:r>
            <a:r>
              <a:rPr lang="en-US" altLang="en-US" sz="2000" dirty="0" err="1" smtClean="0">
                <a:latin typeface="Calibri" pitchFamily="34" charset="0"/>
              </a:rPr>
              <a:t>upport</a:t>
            </a:r>
            <a:r>
              <a:rPr lang="en-US" altLang="en-US" sz="2000" dirty="0" smtClean="0">
                <a:latin typeface="Calibri" pitchFamily="34" charset="0"/>
              </a:rPr>
              <a:t> to </a:t>
            </a:r>
            <a:r>
              <a:rPr lang="cs-CZ" altLang="en-US" sz="2000" dirty="0" err="1" smtClean="0">
                <a:latin typeface="Calibri" pitchFamily="34" charset="0"/>
              </a:rPr>
              <a:t>national</a:t>
            </a:r>
            <a:r>
              <a:rPr lang="cs-CZ" altLang="en-US" sz="2000" dirty="0" smtClean="0">
                <a:latin typeface="Calibri" pitchFamily="34" charset="0"/>
              </a:rPr>
              <a:t> </a:t>
            </a:r>
            <a:r>
              <a:rPr lang="en-US" altLang="en-US" sz="2000" dirty="0" smtClean="0">
                <a:latin typeface="Calibri" pitchFamily="34" charset="0"/>
              </a:rPr>
              <a:t>Management Board </a:t>
            </a:r>
            <a:r>
              <a:rPr lang="cs-CZ" altLang="en-US" sz="2000" dirty="0">
                <a:latin typeface="Calibri" pitchFamily="34" charset="0"/>
              </a:rPr>
              <a:t>(</a:t>
            </a:r>
            <a:r>
              <a:rPr lang="cs-CZ" altLang="en-US" sz="2000" dirty="0" smtClean="0">
                <a:latin typeface="Calibri" pitchFamily="34" charset="0"/>
              </a:rPr>
              <a:t>MB) </a:t>
            </a:r>
            <a:r>
              <a:rPr lang="en-US" altLang="en-US" sz="2000" dirty="0" smtClean="0">
                <a:latin typeface="Calibri" pitchFamily="34" charset="0"/>
              </a:rPr>
              <a:t>member</a:t>
            </a:r>
          </a:p>
          <a:p>
            <a:pPr marL="342900" indent="-342900">
              <a:spcBef>
                <a:spcPct val="50000"/>
              </a:spcBef>
              <a:buFont typeface="Arial" charset="0"/>
              <a:buChar char="•"/>
            </a:pPr>
            <a:r>
              <a:rPr lang="cs-CZ" altLang="en-US" sz="2000" dirty="0" err="1" smtClean="0">
                <a:latin typeface="Calibri" pitchFamily="34" charset="0"/>
              </a:rPr>
              <a:t>Meetings</a:t>
            </a:r>
            <a:r>
              <a:rPr lang="cs-CZ" altLang="en-US" sz="2000" dirty="0" smtClean="0">
                <a:latin typeface="Calibri" pitchFamily="34" charset="0"/>
              </a:rPr>
              <a:t> </a:t>
            </a:r>
          </a:p>
          <a:p>
            <a:pPr marL="800100" lvl="1" indent="-342900">
              <a:spcBef>
                <a:spcPct val="50000"/>
              </a:spcBef>
              <a:buFont typeface="Courier New" panose="02070309020205020404" pitchFamily="49" charset="0"/>
              <a:buChar char="o"/>
            </a:pPr>
            <a:r>
              <a:rPr lang="cs-CZ" altLang="en-US" dirty="0" smtClean="0">
                <a:latin typeface="Calibri" pitchFamily="34" charset="0"/>
              </a:rPr>
              <a:t>p</a:t>
            </a:r>
            <a:r>
              <a:rPr lang="en-US" altLang="en-US" dirty="0" err="1" smtClean="0">
                <a:latin typeface="Calibri" pitchFamily="34" charset="0"/>
              </a:rPr>
              <a:t>hysical</a:t>
            </a:r>
            <a:r>
              <a:rPr lang="cs-CZ" altLang="en-US" dirty="0" smtClean="0">
                <a:latin typeface="Calibri" pitchFamily="34" charset="0"/>
              </a:rPr>
              <a:t> </a:t>
            </a:r>
            <a:r>
              <a:rPr lang="cs-CZ" altLang="en-US" dirty="0">
                <a:latin typeface="Calibri" pitchFamily="34" charset="0"/>
              </a:rPr>
              <a:t>(</a:t>
            </a:r>
            <a:r>
              <a:rPr lang="cs-CZ" altLang="en-US" dirty="0" err="1">
                <a:latin typeface="Calibri" pitchFamily="34" charset="0"/>
              </a:rPr>
              <a:t>tri-annual</a:t>
            </a:r>
            <a:r>
              <a:rPr lang="cs-CZ" altLang="en-US" dirty="0">
                <a:latin typeface="Calibri" pitchFamily="34" charset="0"/>
              </a:rPr>
              <a:t> </a:t>
            </a:r>
            <a:r>
              <a:rPr lang="cs-CZ" altLang="en-US" dirty="0" err="1">
                <a:latin typeface="Calibri" pitchFamily="34" charset="0"/>
              </a:rPr>
              <a:t>plenary</a:t>
            </a:r>
            <a:r>
              <a:rPr lang="cs-CZ" altLang="en-US" dirty="0">
                <a:latin typeface="Calibri" pitchFamily="34" charset="0"/>
              </a:rPr>
              <a:t>; ad hoc </a:t>
            </a:r>
            <a:r>
              <a:rPr lang="cs-CZ" altLang="en-US" dirty="0" err="1">
                <a:latin typeface="Calibri" pitchFamily="34" charset="0"/>
              </a:rPr>
              <a:t>working</a:t>
            </a:r>
            <a:r>
              <a:rPr lang="cs-CZ" altLang="en-US" dirty="0">
                <a:latin typeface="Calibri" pitchFamily="34" charset="0"/>
              </a:rPr>
              <a:t> </a:t>
            </a:r>
            <a:r>
              <a:rPr lang="cs-CZ" altLang="en-US" dirty="0" err="1" smtClean="0">
                <a:latin typeface="Calibri" pitchFamily="34" charset="0"/>
              </a:rPr>
              <a:t>groups</a:t>
            </a:r>
            <a:r>
              <a:rPr lang="cs-CZ" altLang="en-US" dirty="0" smtClean="0">
                <a:latin typeface="Calibri" pitchFamily="34" charset="0"/>
              </a:rPr>
              <a:t>)</a:t>
            </a:r>
          </a:p>
          <a:p>
            <a:pPr marL="800100" lvl="1" indent="-342900">
              <a:spcBef>
                <a:spcPct val="50000"/>
              </a:spcBef>
              <a:buFont typeface="Courier New" panose="02070309020205020404" pitchFamily="49" charset="0"/>
              <a:buChar char="o"/>
            </a:pPr>
            <a:r>
              <a:rPr lang="cs-CZ" altLang="en-US" dirty="0">
                <a:latin typeface="Calibri" pitchFamily="34" charset="0"/>
              </a:rPr>
              <a:t>v</a:t>
            </a:r>
            <a:r>
              <a:rPr lang="en-US" altLang="en-US" dirty="0" err="1" smtClean="0">
                <a:latin typeface="Calibri" pitchFamily="34" charset="0"/>
              </a:rPr>
              <a:t>irtual</a:t>
            </a:r>
            <a:r>
              <a:rPr lang="en-US" altLang="en-US" dirty="0" smtClean="0">
                <a:latin typeface="Calibri" pitchFamily="34" charset="0"/>
              </a:rPr>
              <a:t> (</a:t>
            </a:r>
            <a:r>
              <a:rPr lang="cs-CZ" altLang="en-US" dirty="0" smtClean="0">
                <a:latin typeface="Calibri" pitchFamily="34" charset="0"/>
              </a:rPr>
              <a:t>ad hoc </a:t>
            </a:r>
            <a:r>
              <a:rPr lang="en-US" altLang="en-US" dirty="0" smtClean="0">
                <a:latin typeface="Calibri" pitchFamily="34" charset="0"/>
              </a:rPr>
              <a:t>webinars)</a:t>
            </a:r>
            <a:endParaRPr lang="en-US" altLang="en-US" dirty="0">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l'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à">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10931</TotalTime>
  <Words>2159</Words>
  <Application>Microsoft Office PowerPoint</Application>
  <PresentationFormat>Diavoorstelling (4:3)</PresentationFormat>
  <Paragraphs>282</Paragraphs>
  <Slides>22</Slides>
  <Notes>18</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Tema de l'Office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Ivette Serral</dc:creator>
  <cp:lastModifiedBy>Voet_JHP</cp:lastModifiedBy>
  <cp:revision>189</cp:revision>
  <dcterms:created xsi:type="dcterms:W3CDTF">2015-04-08T16:36:35Z</dcterms:created>
  <dcterms:modified xsi:type="dcterms:W3CDTF">2015-09-22T06:33:28Z</dcterms:modified>
</cp:coreProperties>
</file>