
<file path=[Content_Types].xml><?xml version="1.0" encoding="utf-8"?>
<Types xmlns="http://schemas.openxmlformats.org/package/2006/content-types">
  <Default Extension="png" ContentType="image/png"/>
  <Default Extension="jpeg" ContentType="image/jpeg"/>
  <Default Extension="emf" ContentType="image/x-emf"/>
  <Default Extension="MOV" ContentType="video/quicktime"/>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79" r:id="rId3"/>
    <p:sldMasterId id="2147483684" r:id="rId4"/>
  </p:sldMasterIdLst>
  <p:notesMasterIdLst>
    <p:notesMasterId r:id="rId26"/>
  </p:notesMasterIdLst>
  <p:sldIdLst>
    <p:sldId id="418" r:id="rId5"/>
    <p:sldId id="570" r:id="rId6"/>
    <p:sldId id="530" r:id="rId7"/>
    <p:sldId id="571" r:id="rId8"/>
    <p:sldId id="573" r:id="rId9"/>
    <p:sldId id="503" r:id="rId10"/>
    <p:sldId id="421" r:id="rId11"/>
    <p:sldId id="541" r:id="rId12"/>
    <p:sldId id="544" r:id="rId13"/>
    <p:sldId id="545" r:id="rId14"/>
    <p:sldId id="572" r:id="rId15"/>
    <p:sldId id="575" r:id="rId16"/>
    <p:sldId id="577" r:id="rId17"/>
    <p:sldId id="576" r:id="rId18"/>
    <p:sldId id="422" r:id="rId19"/>
    <p:sldId id="574" r:id="rId20"/>
    <p:sldId id="579" r:id="rId21"/>
    <p:sldId id="569" r:id="rId22"/>
    <p:sldId id="580" r:id="rId23"/>
    <p:sldId id="578" r:id="rId24"/>
    <p:sldId id="568" r:id="rId25"/>
  </p:sldIdLst>
  <p:sldSz cx="9144000" cy="6858000" type="screen4x3"/>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AF0A19"/>
    <a:srgbClr val="379CD6"/>
    <a:srgbClr val="D03F77"/>
    <a:srgbClr val="339966"/>
    <a:srgbClr val="FFFF00"/>
    <a:srgbClr val="00A0FF"/>
    <a:srgbClr val="00C495"/>
    <a:srgbClr val="008CD2"/>
    <a:srgbClr val="4B3228"/>
    <a:srgbClr val="00AA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ittlere Formatvorlage 2 - Akz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156" autoAdjust="0"/>
    <p:restoredTop sz="97811" autoAdjust="0"/>
  </p:normalViewPr>
  <p:slideViewPr>
    <p:cSldViewPr>
      <p:cViewPr varScale="1">
        <p:scale>
          <a:sx n="65" d="100"/>
          <a:sy n="65" d="100"/>
        </p:scale>
        <p:origin x="798" y="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BE26D7E-6EA3-4F2D-BE94-EAA87D4EB8CD}" type="datetimeFigureOut">
              <a:rPr lang="de-DE" smtClean="0"/>
              <a:pPr/>
              <a:t>20.09.2015</a:t>
            </a:fld>
            <a:endParaRPr lang="de-DE"/>
          </a:p>
        </p:txBody>
      </p:sp>
      <p:sp>
        <p:nvSpPr>
          <p:cNvPr id="4" name="Folienbildplatzhalt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de-DE" smtClean="0"/>
              <a:t>Textmasterformate durch Klicken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8A562C-CF5F-498A-A34C-F7FA9804374D}" type="slidenum">
              <a:rPr lang="de-DE" smtClean="0"/>
              <a:pPr/>
              <a:t>‹#›</a:t>
            </a:fld>
            <a:endParaRPr lang="de-DE"/>
          </a:p>
        </p:txBody>
      </p:sp>
    </p:spTree>
    <p:extLst>
      <p:ext uri="{BB962C8B-B14F-4D97-AF65-F5344CB8AC3E}">
        <p14:creationId xmlns:p14="http://schemas.microsoft.com/office/powerpoint/2010/main" val="37811512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n-GB" altLang="en-US" smtClean="0">
              <a:ea typeface="ＭＳ Ｐゴシック" pitchFamily="34" charset="-128"/>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pitchFamily="34" charset="0"/>
                <a:ea typeface="ＭＳ Ｐゴシック" pitchFamily="34" charset="-128"/>
              </a:defRPr>
            </a:lvl1pPr>
            <a:lvl2pPr marL="742950" indent="-285750" eaLnBrk="0" hangingPunct="0">
              <a:defRPr sz="2400">
                <a:solidFill>
                  <a:schemeClr val="tx1"/>
                </a:solidFill>
                <a:latin typeface="Arial" pitchFamily="34" charset="0"/>
                <a:ea typeface="ＭＳ Ｐゴシック" pitchFamily="34" charset="-128"/>
              </a:defRPr>
            </a:lvl2pPr>
            <a:lvl3pPr marL="1143000" indent="-228600" eaLnBrk="0" hangingPunct="0">
              <a:defRPr sz="2400">
                <a:solidFill>
                  <a:schemeClr val="tx1"/>
                </a:solidFill>
                <a:latin typeface="Arial" pitchFamily="34" charset="0"/>
                <a:ea typeface="ＭＳ Ｐゴシック" pitchFamily="34" charset="-128"/>
              </a:defRPr>
            </a:lvl3pPr>
            <a:lvl4pPr marL="1600200" indent="-228600" eaLnBrk="0" hangingPunct="0">
              <a:defRPr sz="2400">
                <a:solidFill>
                  <a:schemeClr val="tx1"/>
                </a:solidFill>
                <a:latin typeface="Arial" pitchFamily="34" charset="0"/>
                <a:ea typeface="ＭＳ Ｐゴシック" pitchFamily="34" charset="-128"/>
              </a:defRPr>
            </a:lvl4pPr>
            <a:lvl5pPr marL="2057400" indent="-228600" eaLnBrk="0" hangingPunct="0">
              <a:defRPr sz="2400">
                <a:solidFill>
                  <a:schemeClr val="tx1"/>
                </a:solidFill>
                <a:latin typeface="Arial" pitchFamily="34" charset="0"/>
                <a:ea typeface="ＭＳ Ｐゴシック" pitchFamily="34" charset="-128"/>
              </a:defRPr>
            </a:lvl5pPr>
            <a:lvl6pPr marL="25146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defTabSz="4572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1" hangingPunct="1"/>
            <a:fld id="{63337EE7-9737-4C56-86EE-540ED3004FD1}" type="slidenum">
              <a:rPr lang="en-GB" altLang="en-US" sz="1200">
                <a:latin typeface="Calibri" pitchFamily="34" charset="0"/>
              </a:rPr>
              <a:pPr eaLnBrk="1" hangingPunct="1"/>
              <a:t>5</a:t>
            </a:fld>
            <a:endParaRPr lang="en-GB" altLang="en-US" sz="1200">
              <a:latin typeface="Calibri" pitchFamily="34" charset="0"/>
            </a:endParaRPr>
          </a:p>
        </p:txBody>
      </p:sp>
    </p:spTree>
    <p:extLst>
      <p:ext uri="{BB962C8B-B14F-4D97-AF65-F5344CB8AC3E}">
        <p14:creationId xmlns:p14="http://schemas.microsoft.com/office/powerpoint/2010/main" val="25160350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F0B726B2-5004-4927-8795-BE45847BD797}" type="slidenum">
              <a:rPr lang="it-IT" smtClean="0"/>
              <a:t>20</a:t>
            </a:fld>
            <a:endParaRPr lang="it-IT"/>
          </a:p>
        </p:txBody>
      </p:sp>
    </p:spTree>
    <p:extLst>
      <p:ext uri="{BB962C8B-B14F-4D97-AF65-F5344CB8AC3E}">
        <p14:creationId xmlns:p14="http://schemas.microsoft.com/office/powerpoint/2010/main" val="4345404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i-FI" dirty="0"/>
          </a:p>
        </p:txBody>
      </p:sp>
      <p:sp>
        <p:nvSpPr>
          <p:cNvPr id="4" name="Slide Number Placeholder 3"/>
          <p:cNvSpPr>
            <a:spLocks noGrp="1"/>
          </p:cNvSpPr>
          <p:nvPr>
            <p:ph type="sldNum" sz="quarter" idx="10"/>
          </p:nvPr>
        </p:nvSpPr>
        <p:spPr/>
        <p:txBody>
          <a:bodyPr/>
          <a:lstStyle/>
          <a:p>
            <a:fld id="{DD8A562C-CF5F-498A-A34C-F7FA9804374D}" type="slidenum">
              <a:rPr lang="de-DE" smtClean="0"/>
              <a:pPr/>
              <a:t>21</a:t>
            </a:fld>
            <a:endParaRPr lang="de-DE"/>
          </a:p>
        </p:txBody>
      </p:sp>
    </p:spTree>
    <p:extLst>
      <p:ext uri="{BB962C8B-B14F-4D97-AF65-F5344CB8AC3E}">
        <p14:creationId xmlns:p14="http://schemas.microsoft.com/office/powerpoint/2010/main" val="8688796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2" name="Rechteck 1"/>
          <p:cNvSpPr/>
          <p:nvPr userDrawn="1"/>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Rechteck 6"/>
          <p:cNvSpPr/>
          <p:nvPr userDrawn="1"/>
        </p:nvSpPr>
        <p:spPr>
          <a:xfrm>
            <a:off x="360000" y="3456000"/>
            <a:ext cx="8424000" cy="3402000"/>
          </a:xfrm>
          <a:prstGeom prst="rect">
            <a:avLst/>
          </a:prstGeom>
          <a:solidFill>
            <a:srgbClr val="37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Rechteck 9"/>
          <p:cNvSpPr/>
          <p:nvPr userDrawn="1"/>
        </p:nvSpPr>
        <p:spPr>
          <a:xfrm>
            <a:off x="360000" y="6156000"/>
            <a:ext cx="2808000" cy="702000"/>
          </a:xfrm>
          <a:prstGeom prst="rect">
            <a:avLst/>
          </a:prstGeom>
          <a:solidFill>
            <a:srgbClr val="D03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userDrawn="1"/>
        </p:nvSpPr>
        <p:spPr>
          <a:xfrm>
            <a:off x="3168000" y="6156000"/>
            <a:ext cx="2808000" cy="702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Bildplatzhalter 14"/>
          <p:cNvSpPr>
            <a:spLocks noGrp="1"/>
          </p:cNvSpPr>
          <p:nvPr userDrawn="1">
            <p:ph type="pic" sz="quarter" idx="13"/>
          </p:nvPr>
        </p:nvSpPr>
        <p:spPr>
          <a:xfrm>
            <a:off x="3168000" y="3456000"/>
            <a:ext cx="5616575" cy="2700000"/>
          </a:xfrm>
        </p:spPr>
        <p:txBody>
          <a:bodyPr/>
          <a:lstStyle/>
          <a:p>
            <a:endParaRPr lang="de-DE" dirty="0"/>
          </a:p>
        </p:txBody>
      </p:sp>
      <p:sp>
        <p:nvSpPr>
          <p:cNvPr id="6" name="Textplatzhalter 5"/>
          <p:cNvSpPr>
            <a:spLocks noGrp="1"/>
          </p:cNvSpPr>
          <p:nvPr>
            <p:ph type="body" sz="quarter" idx="15" hasCustomPrompt="1"/>
          </p:nvPr>
        </p:nvSpPr>
        <p:spPr>
          <a:xfrm>
            <a:off x="529200" y="2160000"/>
            <a:ext cx="8243888" cy="532800"/>
          </a:xfrm>
        </p:spPr>
        <p:txBody>
          <a:bodyPr/>
          <a:lstStyle>
            <a:lvl1pPr>
              <a:lnSpc>
                <a:spcPts val="3500"/>
              </a:lnSpc>
              <a:spcAft>
                <a:spcPts val="0"/>
              </a:spcAft>
              <a:defRPr sz="3400"/>
            </a:lvl1pPr>
          </a:lstStyle>
          <a:p>
            <a:pPr lvl="0"/>
            <a:r>
              <a:rPr lang="de-DE" dirty="0" smtClean="0"/>
              <a:t>Titel </a:t>
            </a:r>
            <a:r>
              <a:rPr lang="de-DE" dirty="0" err="1" smtClean="0"/>
              <a:t>Subline</a:t>
            </a:r>
            <a:r>
              <a:rPr lang="de-DE" dirty="0" smtClean="0"/>
              <a:t> </a:t>
            </a:r>
            <a:r>
              <a:rPr lang="de-DE" dirty="0" err="1" smtClean="0"/>
              <a:t>Powerpoint</a:t>
            </a:r>
            <a:endParaRPr lang="de-DE" dirty="0"/>
          </a:p>
        </p:txBody>
      </p:sp>
      <p:sp>
        <p:nvSpPr>
          <p:cNvPr id="9" name="Textplatzhalter 8"/>
          <p:cNvSpPr>
            <a:spLocks noGrp="1"/>
          </p:cNvSpPr>
          <p:nvPr>
            <p:ph type="body" sz="quarter" idx="16" hasCustomPrompt="1"/>
          </p:nvPr>
        </p:nvSpPr>
        <p:spPr>
          <a:xfrm>
            <a:off x="539750" y="2726952"/>
            <a:ext cx="8244000" cy="270000"/>
          </a:xfrm>
        </p:spPr>
        <p:txBody>
          <a:bodyPr/>
          <a:lstStyle>
            <a:lvl1pPr>
              <a:lnSpc>
                <a:spcPts val="1900"/>
              </a:lnSpc>
              <a:spcAft>
                <a:spcPts val="0"/>
              </a:spcAft>
              <a:defRPr sz="1600" b="1">
                <a:solidFill>
                  <a:schemeClr val="tx1">
                    <a:lumMod val="50000"/>
                    <a:lumOff val="50000"/>
                  </a:schemeClr>
                </a:solidFill>
              </a:defRPr>
            </a:lvl1pPr>
          </a:lstStyle>
          <a:p>
            <a:pPr lvl="0"/>
            <a:r>
              <a:rPr lang="de-DE" dirty="0" smtClean="0"/>
              <a:t>Vorname Nachname</a:t>
            </a:r>
            <a:endParaRPr lang="de-DE" dirty="0"/>
          </a:p>
        </p:txBody>
      </p:sp>
      <p:sp>
        <p:nvSpPr>
          <p:cNvPr id="17" name="Textplatzhalter 16"/>
          <p:cNvSpPr>
            <a:spLocks noGrp="1"/>
          </p:cNvSpPr>
          <p:nvPr>
            <p:ph type="body" sz="quarter" idx="18" hasCustomPrompt="1"/>
          </p:nvPr>
        </p:nvSpPr>
        <p:spPr>
          <a:xfrm>
            <a:off x="540000" y="6156000"/>
            <a:ext cx="2448000" cy="702000"/>
          </a:xfrm>
        </p:spPr>
        <p:txBody>
          <a:bodyPr anchor="ctr" anchorCtr="0"/>
          <a:lstStyle>
            <a:lvl1pPr>
              <a:lnSpc>
                <a:spcPts val="1700"/>
              </a:lnSpc>
              <a:spcAft>
                <a:spcPts val="0"/>
              </a:spcAft>
              <a:defRPr sz="1400" b="1" baseline="0">
                <a:solidFill>
                  <a:schemeClr val="bg1"/>
                </a:solidFill>
              </a:defRPr>
            </a:lvl1pPr>
          </a:lstStyle>
          <a:p>
            <a:pPr lvl="0"/>
            <a:r>
              <a:rPr lang="de-DE" dirty="0" err="1" smtClean="0"/>
              <a:t>Brussels</a:t>
            </a:r>
            <a:r>
              <a:rPr lang="de-DE" dirty="0" smtClean="0"/>
              <a:t>, 25. September 2014</a:t>
            </a:r>
          </a:p>
        </p:txBody>
      </p:sp>
      <p:sp>
        <p:nvSpPr>
          <p:cNvPr id="18" name="Titel 17"/>
          <p:cNvSpPr>
            <a:spLocks noGrp="1"/>
          </p:cNvSpPr>
          <p:nvPr>
            <p:ph type="title" hasCustomPrompt="1"/>
          </p:nvPr>
        </p:nvSpPr>
        <p:spPr>
          <a:xfrm>
            <a:off x="529200" y="1627200"/>
            <a:ext cx="8244000" cy="532800"/>
          </a:xfrm>
        </p:spPr>
        <p:txBody>
          <a:bodyPr/>
          <a:lstStyle>
            <a:lvl1pPr>
              <a:defRPr sz="3400">
                <a:solidFill>
                  <a:schemeClr val="tx2"/>
                </a:solidFill>
              </a:defRPr>
            </a:lvl1pPr>
          </a:lstStyle>
          <a:p>
            <a:r>
              <a:rPr lang="de-DE" dirty="0" smtClean="0"/>
              <a:t>Titel Headline</a:t>
            </a:r>
            <a:endParaRPr lang="de-DE" dirty="0"/>
          </a:p>
        </p:txBody>
      </p:sp>
      <p:sp>
        <p:nvSpPr>
          <p:cNvPr id="4" name="Rechteck 3"/>
          <p:cNvSpPr/>
          <p:nvPr userDrawn="1"/>
        </p:nvSpPr>
        <p:spPr>
          <a:xfrm>
            <a:off x="3170392" y="6156000"/>
            <a:ext cx="5976000" cy="8621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Picture 2" descr="https://helsinki.app.box.com/representation/file_version_16071031056/image_2048/1.png?shared_name=gfe0oy5yppxxl7u0m21u"/>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249485" y="6105200"/>
            <a:ext cx="3407787" cy="95511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Kapitelfolie (grün)">
    <p:bg>
      <p:bgPr>
        <a:solidFill>
          <a:schemeClr val="accent5"/>
        </a:solidFill>
        <a:effectLst/>
      </p:bgPr>
    </p:bg>
    <p:spTree>
      <p:nvGrpSpPr>
        <p:cNvPr id="1" name=""/>
        <p:cNvGrpSpPr/>
        <p:nvPr/>
      </p:nvGrpSpPr>
      <p:grpSpPr>
        <a:xfrm>
          <a:off x="0" y="0"/>
          <a:ext cx="0" cy="0"/>
          <a:chOff x="0" y="0"/>
          <a:chExt cx="0" cy="0"/>
        </a:xfrm>
      </p:grpSpPr>
      <p:sp>
        <p:nvSpPr>
          <p:cNvPr id="2" name="Rechteck 1"/>
          <p:cNvSpPr/>
          <p:nvPr userDrawn="1"/>
        </p:nvSpPr>
        <p:spPr>
          <a:xfrm>
            <a:off x="0" y="0"/>
            <a:ext cx="9144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5"/>
          <p:cNvSpPr>
            <a:spLocks noGrp="1"/>
          </p:cNvSpPr>
          <p:nvPr>
            <p:ph type="body" sz="quarter" idx="15" hasCustomPrompt="1"/>
          </p:nvPr>
        </p:nvSpPr>
        <p:spPr>
          <a:xfrm>
            <a:off x="529200" y="2160000"/>
            <a:ext cx="8243888" cy="532800"/>
          </a:xfrm>
        </p:spPr>
        <p:txBody>
          <a:bodyPr/>
          <a:lstStyle>
            <a:lvl1pPr>
              <a:lnSpc>
                <a:spcPts val="3500"/>
              </a:lnSpc>
              <a:spcAft>
                <a:spcPts val="0"/>
              </a:spcAft>
              <a:defRPr sz="3400" baseline="0">
                <a:solidFill>
                  <a:schemeClr val="bg1"/>
                </a:solidFill>
              </a:defRPr>
            </a:lvl1pPr>
          </a:lstStyle>
          <a:p>
            <a:pPr lvl="0"/>
            <a:r>
              <a:rPr lang="de-DE" dirty="0" smtClean="0"/>
              <a:t>Hier steht eine Headline</a:t>
            </a:r>
            <a:endParaRPr lang="de-DE" dirty="0"/>
          </a:p>
        </p:txBody>
      </p:sp>
      <p:sp>
        <p:nvSpPr>
          <p:cNvPr id="6" name="Textplatzhalter 8"/>
          <p:cNvSpPr>
            <a:spLocks noGrp="1"/>
          </p:cNvSpPr>
          <p:nvPr>
            <p:ph type="body" sz="quarter" idx="16" hasCustomPrompt="1"/>
          </p:nvPr>
        </p:nvSpPr>
        <p:spPr>
          <a:xfrm>
            <a:off x="539750" y="2726952"/>
            <a:ext cx="8244000" cy="270000"/>
          </a:xfrm>
        </p:spPr>
        <p:txBody>
          <a:bodyPr/>
          <a:lstStyle>
            <a:lvl1pPr>
              <a:lnSpc>
                <a:spcPts val="1900"/>
              </a:lnSpc>
              <a:spcAft>
                <a:spcPts val="0"/>
              </a:spcAft>
              <a:defRPr sz="1600" b="1">
                <a:solidFill>
                  <a:schemeClr val="bg1"/>
                </a:solidFill>
              </a:defRPr>
            </a:lvl1pPr>
          </a:lstStyle>
          <a:p>
            <a:pPr lvl="0"/>
            <a:r>
              <a:rPr lang="de-DE" dirty="0" smtClean="0"/>
              <a:t>Vorname Nachname</a:t>
            </a:r>
            <a:endParaRPr lang="de-DE" dirty="0"/>
          </a:p>
        </p:txBody>
      </p:sp>
      <p:sp>
        <p:nvSpPr>
          <p:cNvPr id="13" name="Rechteck 12"/>
          <p:cNvSpPr/>
          <p:nvPr userDrawn="1"/>
        </p:nvSpPr>
        <p:spPr>
          <a:xfrm>
            <a:off x="360000" y="3456000"/>
            <a:ext cx="8424000" cy="340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p:cNvSpPr/>
          <p:nvPr userDrawn="1"/>
        </p:nvSpPr>
        <p:spPr>
          <a:xfrm>
            <a:off x="360000" y="6156000"/>
            <a:ext cx="2808000" cy="7020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Rechteck 11"/>
          <p:cNvSpPr/>
          <p:nvPr userDrawn="1"/>
        </p:nvSpPr>
        <p:spPr>
          <a:xfrm>
            <a:off x="3168000" y="6156000"/>
            <a:ext cx="2808000" cy="70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Rechteck 14"/>
          <p:cNvSpPr/>
          <p:nvPr userDrawn="1"/>
        </p:nvSpPr>
        <p:spPr>
          <a:xfrm>
            <a:off x="5976000" y="6156000"/>
            <a:ext cx="2808000" cy="702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platzhalter 16"/>
          <p:cNvSpPr>
            <a:spLocks noGrp="1"/>
          </p:cNvSpPr>
          <p:nvPr>
            <p:ph type="body" sz="quarter" idx="18" hasCustomPrompt="1"/>
          </p:nvPr>
        </p:nvSpPr>
        <p:spPr>
          <a:xfrm>
            <a:off x="540000" y="6156000"/>
            <a:ext cx="2448000" cy="702000"/>
          </a:xfrm>
        </p:spPr>
        <p:txBody>
          <a:bodyPr anchor="ctr" anchorCtr="0"/>
          <a:lstStyle>
            <a:lvl1pPr>
              <a:lnSpc>
                <a:spcPts val="1700"/>
              </a:lnSpc>
              <a:spcAft>
                <a:spcPts val="0"/>
              </a:spcAft>
              <a:defRPr sz="1400" b="1" baseline="0">
                <a:solidFill>
                  <a:schemeClr val="bg1"/>
                </a:solidFill>
              </a:defRPr>
            </a:lvl1pPr>
          </a:lstStyle>
          <a:p>
            <a:pPr lvl="0"/>
            <a:r>
              <a:rPr lang="de-DE" dirty="0" smtClean="0"/>
              <a:t>Braunschweig,</a:t>
            </a:r>
            <a:br>
              <a:rPr lang="de-DE" dirty="0" smtClean="0"/>
            </a:br>
            <a:r>
              <a:rPr lang="de-DE" dirty="0" smtClean="0"/>
              <a:t>den XX.XX.2012</a:t>
            </a:r>
          </a:p>
        </p:txBody>
      </p:sp>
      <p:sp>
        <p:nvSpPr>
          <p:cNvPr id="18" name="Bildplatzhalter 14"/>
          <p:cNvSpPr>
            <a:spLocks noGrp="1"/>
          </p:cNvSpPr>
          <p:nvPr>
            <p:ph type="pic" sz="quarter" idx="13"/>
          </p:nvPr>
        </p:nvSpPr>
        <p:spPr>
          <a:xfrm>
            <a:off x="3168000" y="3456000"/>
            <a:ext cx="5616575" cy="2700000"/>
          </a:xfrm>
        </p:spPr>
        <p:txBody>
          <a:bodyPr/>
          <a:lstStyle/>
          <a:p>
            <a:endParaRPr lang="de-DE" dirty="0"/>
          </a:p>
        </p:txBody>
      </p:sp>
      <p:sp>
        <p:nvSpPr>
          <p:cNvPr id="19" name="Titel 18"/>
          <p:cNvSpPr>
            <a:spLocks noGrp="1"/>
          </p:cNvSpPr>
          <p:nvPr>
            <p:ph type="title" hasCustomPrompt="1"/>
          </p:nvPr>
        </p:nvSpPr>
        <p:spPr>
          <a:xfrm>
            <a:off x="529200" y="1627200"/>
            <a:ext cx="8244000" cy="532800"/>
          </a:xfrm>
        </p:spPr>
        <p:txBody>
          <a:bodyPr/>
          <a:lstStyle>
            <a:lvl1pPr>
              <a:defRPr sz="3400"/>
            </a:lvl1pPr>
          </a:lstStyle>
          <a:p>
            <a:r>
              <a:rPr lang="de-DE" dirty="0" smtClean="0"/>
              <a:t>Kapitel 2 (grün)</a:t>
            </a:r>
            <a:endParaRPr lang="de-DE" dirty="0"/>
          </a:p>
        </p:txBody>
      </p:sp>
      <p:sp>
        <p:nvSpPr>
          <p:cNvPr id="3" name="Textplatzhalter 2"/>
          <p:cNvSpPr>
            <a:spLocks noGrp="1"/>
          </p:cNvSpPr>
          <p:nvPr>
            <p:ph type="body" sz="quarter" idx="19" hasCustomPrompt="1"/>
          </p:nvPr>
        </p:nvSpPr>
        <p:spPr>
          <a:xfrm>
            <a:off x="540000" y="2966400"/>
            <a:ext cx="8244000" cy="270000"/>
          </a:xfrm>
        </p:spPr>
        <p:txBody>
          <a:bodyPr/>
          <a:lstStyle>
            <a:lvl1pPr>
              <a:lnSpc>
                <a:spcPts val="1900"/>
              </a:lnSpc>
              <a:spcAft>
                <a:spcPts val="0"/>
              </a:spcAft>
              <a:defRPr sz="1600" baseline="0">
                <a:solidFill>
                  <a:schemeClr val="bg1"/>
                </a:solidFill>
                <a:latin typeface="+mj-lt"/>
                <a:cs typeface="Calibri"/>
              </a:defRPr>
            </a:lvl1pPr>
          </a:lstStyle>
          <a:p>
            <a:pPr lvl="0"/>
            <a:r>
              <a:rPr lang="de-DE" dirty="0" err="1" smtClean="0"/>
              <a:t>Thünen</a:t>
            </a:r>
            <a:r>
              <a:rPr lang="de-DE" dirty="0" smtClean="0"/>
              <a:t>-Institut für XXX</a:t>
            </a:r>
            <a:endParaRPr lang="de-DE" dirty="0"/>
          </a:p>
        </p:txBody>
      </p:sp>
    </p:spTree>
    <p:extLst>
      <p:ext uri="{BB962C8B-B14F-4D97-AF65-F5344CB8AC3E}">
        <p14:creationId xmlns:p14="http://schemas.microsoft.com/office/powerpoint/2010/main" val="3492715733"/>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grün)">
    <p:spTree>
      <p:nvGrpSpPr>
        <p:cNvPr id="1" name=""/>
        <p:cNvGrpSpPr/>
        <p:nvPr/>
      </p:nvGrpSpPr>
      <p:grpSpPr>
        <a:xfrm>
          <a:off x="0" y="0"/>
          <a:ext cx="0" cy="0"/>
          <a:chOff x="0" y="0"/>
          <a:chExt cx="0" cy="0"/>
        </a:xfrm>
      </p:grpSpPr>
      <p:sp>
        <p:nvSpPr>
          <p:cNvPr id="4" name="Rechteck 3"/>
          <p:cNvSpPr/>
          <p:nvPr userDrawn="1"/>
        </p:nvSpPr>
        <p:spPr>
          <a:xfrm>
            <a:off x="0" y="0"/>
            <a:ext cx="9144000" cy="11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p:txBody>
          <a:bodyPr/>
          <a:lstStyle>
            <a:lvl1pPr>
              <a:defRPr/>
            </a:lvl1pPr>
          </a:lstStyle>
          <a:p>
            <a:r>
              <a:rPr lang="de-DE" dirty="0" smtClean="0"/>
              <a:t>Headline einzeilig</a:t>
            </a:r>
            <a:endParaRPr lang="de-DE" dirty="0"/>
          </a:p>
        </p:txBody>
      </p:sp>
      <p:sp>
        <p:nvSpPr>
          <p:cNvPr id="10" name="Textplatzhalter 9"/>
          <p:cNvSpPr>
            <a:spLocks noGrp="1"/>
          </p:cNvSpPr>
          <p:nvPr>
            <p:ph type="body" sz="quarter" idx="11"/>
          </p:nvPr>
        </p:nvSpPr>
        <p:spPr>
          <a:xfrm>
            <a:off x="360000" y="1440000"/>
            <a:ext cx="5544000" cy="44388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9" name="Datumsplatzhalter 8"/>
          <p:cNvSpPr>
            <a:spLocks noGrp="1"/>
          </p:cNvSpPr>
          <p:nvPr>
            <p:ph type="dt" sz="half" idx="12"/>
          </p:nvPr>
        </p:nvSpPr>
        <p:spPr/>
        <p:txBody>
          <a:bodyPr/>
          <a:lstStyle/>
          <a:p>
            <a:r>
              <a:rPr lang="de-DE" dirty="0" smtClean="0"/>
              <a:t>April 2013</a:t>
            </a:r>
            <a:endParaRPr lang="de-DE" dirty="0"/>
          </a:p>
        </p:txBody>
      </p:sp>
      <p:sp>
        <p:nvSpPr>
          <p:cNvPr id="11" name="Fußzeilenplatzhalter 10"/>
          <p:cNvSpPr>
            <a:spLocks noGrp="1"/>
          </p:cNvSpPr>
          <p:nvPr>
            <p:ph type="ftr" sz="quarter" idx="13"/>
          </p:nvPr>
        </p:nvSpPr>
        <p:spPr/>
        <p:txBody>
          <a:bodyPr/>
          <a:lstStyle/>
          <a:p>
            <a:r>
              <a:rPr lang="de-DE" dirty="0" smtClean="0"/>
              <a:t>Präsentation des </a:t>
            </a:r>
            <a:r>
              <a:rPr lang="de-DE" dirty="0" err="1" smtClean="0"/>
              <a:t>Thünen</a:t>
            </a:r>
            <a:r>
              <a:rPr lang="de-DE" dirty="0" smtClean="0"/>
              <a:t>-Instituts</a:t>
            </a:r>
            <a:endParaRPr lang="de-DE" dirty="0"/>
          </a:p>
        </p:txBody>
      </p:sp>
      <p:sp>
        <p:nvSpPr>
          <p:cNvPr id="3" name="Foliennummernplatzhalter 2"/>
          <p:cNvSpPr>
            <a:spLocks noGrp="1"/>
          </p:cNvSpPr>
          <p:nvPr>
            <p:ph type="sldNum" sz="quarter" idx="14"/>
          </p:nvPr>
        </p:nvSpPr>
        <p:spPr/>
        <p:txBody>
          <a:bodyPr/>
          <a:lstStyle/>
          <a:p>
            <a:r>
              <a:rPr lang="de-DE" smtClean="0"/>
              <a:t>Seite </a:t>
            </a:r>
            <a:fld id="{F3B6E0BC-0F61-478D-BA3E-A8842250F2DE}" type="slidenum">
              <a:rPr lang="de-DE" smtClean="0"/>
              <a:pPr/>
              <a:t>‹#›</a:t>
            </a:fld>
            <a:endParaRPr lang="de-DE" dirty="0"/>
          </a:p>
        </p:txBody>
      </p:sp>
    </p:spTree>
    <p:extLst>
      <p:ext uri="{BB962C8B-B14F-4D97-AF65-F5344CB8AC3E}">
        <p14:creationId xmlns:p14="http://schemas.microsoft.com/office/powerpoint/2010/main" val="247921494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ild horizontal (grün)">
    <p:spTree>
      <p:nvGrpSpPr>
        <p:cNvPr id="1" name=""/>
        <p:cNvGrpSpPr/>
        <p:nvPr/>
      </p:nvGrpSpPr>
      <p:grpSpPr>
        <a:xfrm>
          <a:off x="0" y="0"/>
          <a:ext cx="0" cy="0"/>
          <a:chOff x="0" y="0"/>
          <a:chExt cx="0" cy="0"/>
        </a:xfrm>
      </p:grpSpPr>
      <p:sp>
        <p:nvSpPr>
          <p:cNvPr id="6" name="Rechteck 5"/>
          <p:cNvSpPr/>
          <p:nvPr userDrawn="1"/>
        </p:nvSpPr>
        <p:spPr>
          <a:xfrm>
            <a:off x="0" y="0"/>
            <a:ext cx="9144000" cy="11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p:txBody>
          <a:bodyPr/>
          <a:lstStyle>
            <a:lvl1pPr>
              <a:defRPr/>
            </a:lvl1pPr>
          </a:lstStyle>
          <a:p>
            <a:r>
              <a:rPr lang="de-DE" dirty="0" smtClean="0"/>
              <a:t>Headline einzeilig</a:t>
            </a:r>
            <a:endParaRPr lang="de-DE" dirty="0"/>
          </a:p>
        </p:txBody>
      </p:sp>
      <p:sp>
        <p:nvSpPr>
          <p:cNvPr id="9" name="Bildplatzhalter 8"/>
          <p:cNvSpPr>
            <a:spLocks noGrp="1"/>
          </p:cNvSpPr>
          <p:nvPr>
            <p:ph type="pic" sz="quarter" idx="11"/>
          </p:nvPr>
        </p:nvSpPr>
        <p:spPr>
          <a:xfrm>
            <a:off x="360000" y="1512000"/>
            <a:ext cx="4104000" cy="2678400"/>
          </a:xfrm>
        </p:spPr>
        <p:txBody>
          <a:bodyPr/>
          <a:lstStyle/>
          <a:p>
            <a:endParaRPr lang="de-DE"/>
          </a:p>
        </p:txBody>
      </p:sp>
      <p:sp>
        <p:nvSpPr>
          <p:cNvPr id="11" name="Textplatzhalter 10"/>
          <p:cNvSpPr>
            <a:spLocks noGrp="1"/>
          </p:cNvSpPr>
          <p:nvPr>
            <p:ph type="body" sz="quarter" idx="12"/>
          </p:nvPr>
        </p:nvSpPr>
        <p:spPr>
          <a:xfrm>
            <a:off x="4680000" y="1440000"/>
            <a:ext cx="4104000" cy="4438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8" name="Datumsplatzhalter 7"/>
          <p:cNvSpPr>
            <a:spLocks noGrp="1"/>
          </p:cNvSpPr>
          <p:nvPr>
            <p:ph type="dt" sz="half" idx="13"/>
          </p:nvPr>
        </p:nvSpPr>
        <p:spPr/>
        <p:txBody>
          <a:bodyPr/>
          <a:lstStyle/>
          <a:p>
            <a:r>
              <a:rPr lang="de-DE" dirty="0" smtClean="0"/>
              <a:t>April 2013</a:t>
            </a:r>
            <a:endParaRPr lang="de-DE" dirty="0"/>
          </a:p>
        </p:txBody>
      </p:sp>
      <p:sp>
        <p:nvSpPr>
          <p:cNvPr id="10" name="Fußzeilenplatzhalter 9"/>
          <p:cNvSpPr>
            <a:spLocks noGrp="1"/>
          </p:cNvSpPr>
          <p:nvPr>
            <p:ph type="ftr" sz="quarter" idx="14"/>
          </p:nvPr>
        </p:nvSpPr>
        <p:spPr/>
        <p:txBody>
          <a:bodyPr/>
          <a:lstStyle/>
          <a:p>
            <a:r>
              <a:rPr lang="de-DE" dirty="0" smtClean="0"/>
              <a:t>Präsentation des </a:t>
            </a:r>
            <a:r>
              <a:rPr lang="de-DE" dirty="0" err="1" smtClean="0"/>
              <a:t>Thünen</a:t>
            </a:r>
            <a:r>
              <a:rPr lang="de-DE" dirty="0" smtClean="0"/>
              <a:t>-Instituts</a:t>
            </a:r>
            <a:endParaRPr lang="de-DE" dirty="0"/>
          </a:p>
        </p:txBody>
      </p:sp>
      <p:sp>
        <p:nvSpPr>
          <p:cNvPr id="13" name="Textplatzhalter 9"/>
          <p:cNvSpPr>
            <a:spLocks noGrp="1"/>
          </p:cNvSpPr>
          <p:nvPr>
            <p:ph type="body" sz="quarter" idx="15" hasCustomPrompt="1"/>
          </p:nvPr>
        </p:nvSpPr>
        <p:spPr>
          <a:xfrm>
            <a:off x="360000" y="4370400"/>
            <a:ext cx="4104000" cy="218008"/>
          </a:xfrm>
        </p:spPr>
        <p:txBody>
          <a:bodyPr>
            <a:spAutoFit/>
          </a:bodyPr>
          <a:lstStyle>
            <a:lvl1pPr>
              <a:lnSpc>
                <a:spcPts val="1700"/>
              </a:lnSpc>
              <a:spcAft>
                <a:spcPts val="0"/>
              </a:spcAft>
              <a:defRPr sz="1400" baseline="0"/>
            </a:lvl1pPr>
          </a:lstStyle>
          <a:p>
            <a:pPr lvl="0"/>
            <a:r>
              <a:rPr lang="de-DE" dirty="0" smtClean="0"/>
              <a:t>Hier kann eine Bildunterschrift stehen</a:t>
            </a:r>
            <a:endParaRPr lang="de-DE" dirty="0"/>
          </a:p>
        </p:txBody>
      </p:sp>
      <p:sp>
        <p:nvSpPr>
          <p:cNvPr id="3" name="Foliennummernplatzhalter 2"/>
          <p:cNvSpPr>
            <a:spLocks noGrp="1"/>
          </p:cNvSpPr>
          <p:nvPr>
            <p:ph type="sldNum" sz="quarter" idx="16"/>
          </p:nvPr>
        </p:nvSpPr>
        <p:spPr/>
        <p:txBody>
          <a:bodyPr/>
          <a:lstStyle/>
          <a:p>
            <a:r>
              <a:rPr lang="de-DE" smtClean="0"/>
              <a:t>Seite </a:t>
            </a:r>
            <a:fld id="{F3B6E0BC-0F61-478D-BA3E-A8842250F2DE}" type="slidenum">
              <a:rPr lang="de-DE" smtClean="0"/>
              <a:pPr/>
              <a:t>‹#›</a:t>
            </a:fld>
            <a:endParaRPr lang="de-DE" dirty="0"/>
          </a:p>
        </p:txBody>
      </p:sp>
    </p:spTree>
    <p:extLst>
      <p:ext uri="{BB962C8B-B14F-4D97-AF65-F5344CB8AC3E}">
        <p14:creationId xmlns:p14="http://schemas.microsoft.com/office/powerpoint/2010/main" val="2555108237"/>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ild vertikal (grün)">
    <p:spTree>
      <p:nvGrpSpPr>
        <p:cNvPr id="1" name=""/>
        <p:cNvGrpSpPr/>
        <p:nvPr/>
      </p:nvGrpSpPr>
      <p:grpSpPr>
        <a:xfrm>
          <a:off x="0" y="0"/>
          <a:ext cx="0" cy="0"/>
          <a:chOff x="0" y="0"/>
          <a:chExt cx="0" cy="0"/>
        </a:xfrm>
      </p:grpSpPr>
      <p:sp>
        <p:nvSpPr>
          <p:cNvPr id="6" name="Rechteck 5"/>
          <p:cNvSpPr/>
          <p:nvPr userDrawn="1"/>
        </p:nvSpPr>
        <p:spPr>
          <a:xfrm>
            <a:off x="0" y="0"/>
            <a:ext cx="9144000" cy="115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360000" y="162000"/>
            <a:ext cx="8424000" cy="486000"/>
          </a:xfrm>
        </p:spPr>
        <p:txBody>
          <a:bodyPr/>
          <a:lstStyle>
            <a:lvl1pPr>
              <a:defRPr sz="2600" baseline="0"/>
            </a:lvl1pPr>
          </a:lstStyle>
          <a:p>
            <a:r>
              <a:rPr lang="de-DE" dirty="0" smtClean="0"/>
              <a:t>Nachhaltig oder überfischt?</a:t>
            </a:r>
            <a:endParaRPr lang="de-DE" dirty="0"/>
          </a:p>
        </p:txBody>
      </p:sp>
      <p:sp>
        <p:nvSpPr>
          <p:cNvPr id="10" name="Textplatzhalter 9"/>
          <p:cNvSpPr>
            <a:spLocks noGrp="1"/>
          </p:cNvSpPr>
          <p:nvPr>
            <p:ph type="body" sz="quarter" idx="11" hasCustomPrompt="1"/>
          </p:nvPr>
        </p:nvSpPr>
        <p:spPr>
          <a:xfrm>
            <a:off x="360000" y="522000"/>
            <a:ext cx="8424862" cy="486000"/>
          </a:xfrm>
        </p:spPr>
        <p:txBody>
          <a:bodyPr anchor="b" anchorCtr="0"/>
          <a:lstStyle>
            <a:lvl1pPr>
              <a:lnSpc>
                <a:spcPts val="3500"/>
              </a:lnSpc>
              <a:spcAft>
                <a:spcPts val="0"/>
              </a:spcAft>
              <a:defRPr sz="2600">
                <a:solidFill>
                  <a:schemeClr val="bg1"/>
                </a:solidFill>
              </a:defRPr>
            </a:lvl1pPr>
          </a:lstStyle>
          <a:p>
            <a:pPr lvl="0"/>
            <a:r>
              <a:rPr lang="de-DE" dirty="0" smtClean="0"/>
              <a:t>Hier steht die zweite Zeile der Headline</a:t>
            </a:r>
            <a:endParaRPr lang="de-DE" dirty="0"/>
          </a:p>
        </p:txBody>
      </p:sp>
      <p:sp>
        <p:nvSpPr>
          <p:cNvPr id="12" name="Textplatzhalter 11"/>
          <p:cNvSpPr>
            <a:spLocks noGrp="1"/>
          </p:cNvSpPr>
          <p:nvPr>
            <p:ph type="body" sz="quarter" idx="12"/>
          </p:nvPr>
        </p:nvSpPr>
        <p:spPr>
          <a:xfrm>
            <a:off x="3240000" y="1440000"/>
            <a:ext cx="5544000" cy="44388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4" name="Bildplatzhalter 13"/>
          <p:cNvSpPr>
            <a:spLocks noGrp="1"/>
          </p:cNvSpPr>
          <p:nvPr>
            <p:ph type="pic" sz="quarter" idx="13"/>
          </p:nvPr>
        </p:nvSpPr>
        <p:spPr>
          <a:xfrm>
            <a:off x="360000" y="1512000"/>
            <a:ext cx="2667600" cy="3690000"/>
          </a:xfrm>
        </p:spPr>
        <p:txBody>
          <a:bodyPr/>
          <a:lstStyle/>
          <a:p>
            <a:endParaRPr lang="de-DE"/>
          </a:p>
        </p:txBody>
      </p:sp>
      <p:sp>
        <p:nvSpPr>
          <p:cNvPr id="9" name="Datumsplatzhalter 8"/>
          <p:cNvSpPr>
            <a:spLocks noGrp="1"/>
          </p:cNvSpPr>
          <p:nvPr>
            <p:ph type="dt" sz="half" idx="14"/>
          </p:nvPr>
        </p:nvSpPr>
        <p:spPr/>
        <p:txBody>
          <a:bodyPr/>
          <a:lstStyle/>
          <a:p>
            <a:r>
              <a:rPr lang="de-DE" dirty="0" smtClean="0"/>
              <a:t>April 2013</a:t>
            </a:r>
            <a:endParaRPr lang="de-DE" dirty="0"/>
          </a:p>
        </p:txBody>
      </p:sp>
      <p:sp>
        <p:nvSpPr>
          <p:cNvPr id="11" name="Fußzeilenplatzhalter 10"/>
          <p:cNvSpPr>
            <a:spLocks noGrp="1"/>
          </p:cNvSpPr>
          <p:nvPr>
            <p:ph type="ftr" sz="quarter" idx="15"/>
          </p:nvPr>
        </p:nvSpPr>
        <p:spPr/>
        <p:txBody>
          <a:bodyPr/>
          <a:lstStyle/>
          <a:p>
            <a:r>
              <a:rPr lang="de-DE" dirty="0" smtClean="0"/>
              <a:t>Präsentation des </a:t>
            </a:r>
            <a:r>
              <a:rPr lang="de-DE" dirty="0" err="1" smtClean="0"/>
              <a:t>Thünen</a:t>
            </a:r>
            <a:r>
              <a:rPr lang="de-DE" dirty="0" smtClean="0"/>
              <a:t>-Instituts</a:t>
            </a:r>
            <a:endParaRPr lang="de-DE" dirty="0"/>
          </a:p>
        </p:txBody>
      </p:sp>
      <p:sp>
        <p:nvSpPr>
          <p:cNvPr id="15" name="Textplatzhalter 9"/>
          <p:cNvSpPr>
            <a:spLocks noGrp="1"/>
          </p:cNvSpPr>
          <p:nvPr>
            <p:ph type="body" sz="quarter" idx="16" hasCustomPrompt="1"/>
          </p:nvPr>
        </p:nvSpPr>
        <p:spPr>
          <a:xfrm>
            <a:off x="360000" y="5382000"/>
            <a:ext cx="2667600" cy="720000"/>
          </a:xfrm>
        </p:spPr>
        <p:txBody>
          <a:bodyPr>
            <a:noAutofit/>
          </a:bodyPr>
          <a:lstStyle>
            <a:lvl1pPr>
              <a:lnSpc>
                <a:spcPts val="1700"/>
              </a:lnSpc>
              <a:spcAft>
                <a:spcPts val="0"/>
              </a:spcAft>
              <a:defRPr sz="1400" baseline="0"/>
            </a:lvl1pPr>
          </a:lstStyle>
          <a:p>
            <a:pPr lvl="0"/>
            <a:r>
              <a:rPr lang="de-DE" dirty="0" smtClean="0"/>
              <a:t>Hier kann eine Bildunterschrift stehen</a:t>
            </a:r>
            <a:endParaRPr lang="de-DE" dirty="0"/>
          </a:p>
        </p:txBody>
      </p:sp>
      <p:sp>
        <p:nvSpPr>
          <p:cNvPr id="3" name="Foliennummernplatzhalter 2"/>
          <p:cNvSpPr>
            <a:spLocks noGrp="1"/>
          </p:cNvSpPr>
          <p:nvPr>
            <p:ph type="sldNum" sz="quarter" idx="17"/>
          </p:nvPr>
        </p:nvSpPr>
        <p:spPr/>
        <p:txBody>
          <a:bodyPr/>
          <a:lstStyle/>
          <a:p>
            <a:r>
              <a:rPr lang="de-DE" smtClean="0"/>
              <a:t>Seite </a:t>
            </a:r>
            <a:fld id="{F3B6E0BC-0F61-478D-BA3E-A8842250F2DE}" type="slidenum">
              <a:rPr lang="de-DE" smtClean="0"/>
              <a:pPr/>
              <a:t>‹#›</a:t>
            </a:fld>
            <a:endParaRPr lang="de-DE" dirty="0"/>
          </a:p>
        </p:txBody>
      </p:sp>
    </p:spTree>
    <p:extLst>
      <p:ext uri="{BB962C8B-B14F-4D97-AF65-F5344CB8AC3E}">
        <p14:creationId xmlns:p14="http://schemas.microsoft.com/office/powerpoint/2010/main" val="2134753947"/>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Kapitelfolie (blaugrün)">
    <p:bg>
      <p:bgPr>
        <a:solidFill>
          <a:schemeClr val="accent4"/>
        </a:solidFill>
        <a:effectLst/>
      </p:bgPr>
    </p:bg>
    <p:spTree>
      <p:nvGrpSpPr>
        <p:cNvPr id="1" name=""/>
        <p:cNvGrpSpPr/>
        <p:nvPr/>
      </p:nvGrpSpPr>
      <p:grpSpPr>
        <a:xfrm>
          <a:off x="0" y="0"/>
          <a:ext cx="0" cy="0"/>
          <a:chOff x="0" y="0"/>
          <a:chExt cx="0" cy="0"/>
        </a:xfrm>
      </p:grpSpPr>
      <p:sp>
        <p:nvSpPr>
          <p:cNvPr id="2" name="Rechteck 1"/>
          <p:cNvSpPr/>
          <p:nvPr userDrawn="1"/>
        </p:nvSpPr>
        <p:spPr>
          <a:xfrm>
            <a:off x="0" y="0"/>
            <a:ext cx="9144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5"/>
          <p:cNvSpPr>
            <a:spLocks noGrp="1"/>
          </p:cNvSpPr>
          <p:nvPr>
            <p:ph type="body" sz="quarter" idx="15" hasCustomPrompt="1"/>
          </p:nvPr>
        </p:nvSpPr>
        <p:spPr>
          <a:xfrm>
            <a:off x="529200" y="2160000"/>
            <a:ext cx="8243888" cy="532800"/>
          </a:xfrm>
        </p:spPr>
        <p:txBody>
          <a:bodyPr/>
          <a:lstStyle>
            <a:lvl1pPr>
              <a:lnSpc>
                <a:spcPts val="3500"/>
              </a:lnSpc>
              <a:spcAft>
                <a:spcPts val="0"/>
              </a:spcAft>
              <a:defRPr sz="3400" baseline="0">
                <a:solidFill>
                  <a:schemeClr val="bg1"/>
                </a:solidFill>
              </a:defRPr>
            </a:lvl1pPr>
          </a:lstStyle>
          <a:p>
            <a:pPr lvl="0"/>
            <a:r>
              <a:rPr lang="de-DE" dirty="0" smtClean="0"/>
              <a:t>Hier steht eine Headline</a:t>
            </a:r>
            <a:endParaRPr lang="de-DE" dirty="0"/>
          </a:p>
        </p:txBody>
      </p:sp>
      <p:sp>
        <p:nvSpPr>
          <p:cNvPr id="6" name="Textplatzhalter 8"/>
          <p:cNvSpPr>
            <a:spLocks noGrp="1"/>
          </p:cNvSpPr>
          <p:nvPr>
            <p:ph type="body" sz="quarter" idx="16" hasCustomPrompt="1"/>
          </p:nvPr>
        </p:nvSpPr>
        <p:spPr>
          <a:xfrm>
            <a:off x="539750" y="2726952"/>
            <a:ext cx="8244000" cy="270000"/>
          </a:xfrm>
        </p:spPr>
        <p:txBody>
          <a:bodyPr/>
          <a:lstStyle>
            <a:lvl1pPr>
              <a:lnSpc>
                <a:spcPts val="1900"/>
              </a:lnSpc>
              <a:spcAft>
                <a:spcPts val="0"/>
              </a:spcAft>
              <a:defRPr sz="1600" b="1">
                <a:solidFill>
                  <a:schemeClr val="bg1"/>
                </a:solidFill>
              </a:defRPr>
            </a:lvl1pPr>
          </a:lstStyle>
          <a:p>
            <a:pPr lvl="0"/>
            <a:r>
              <a:rPr lang="de-DE" dirty="0" smtClean="0"/>
              <a:t>Vorname Nachname</a:t>
            </a:r>
            <a:endParaRPr lang="de-DE" dirty="0"/>
          </a:p>
        </p:txBody>
      </p:sp>
      <p:sp>
        <p:nvSpPr>
          <p:cNvPr id="14" name="Rechteck 13"/>
          <p:cNvSpPr/>
          <p:nvPr userDrawn="1"/>
        </p:nvSpPr>
        <p:spPr>
          <a:xfrm>
            <a:off x="360000" y="3456000"/>
            <a:ext cx="8424000" cy="3402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p:cNvSpPr/>
          <p:nvPr userDrawn="1"/>
        </p:nvSpPr>
        <p:spPr>
          <a:xfrm>
            <a:off x="360000" y="6156000"/>
            <a:ext cx="2808000" cy="702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p:cNvSpPr/>
          <p:nvPr userDrawn="1"/>
        </p:nvSpPr>
        <p:spPr>
          <a:xfrm>
            <a:off x="3168000" y="6156000"/>
            <a:ext cx="2808000" cy="70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p:cNvSpPr/>
          <p:nvPr userDrawn="1"/>
        </p:nvSpPr>
        <p:spPr>
          <a:xfrm>
            <a:off x="5976000" y="6156000"/>
            <a:ext cx="2808000" cy="702000"/>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platzhalter 16"/>
          <p:cNvSpPr>
            <a:spLocks noGrp="1"/>
          </p:cNvSpPr>
          <p:nvPr>
            <p:ph type="body" sz="quarter" idx="18" hasCustomPrompt="1"/>
          </p:nvPr>
        </p:nvSpPr>
        <p:spPr>
          <a:xfrm>
            <a:off x="540000" y="6156000"/>
            <a:ext cx="2448000" cy="702000"/>
          </a:xfrm>
        </p:spPr>
        <p:txBody>
          <a:bodyPr anchor="ctr" anchorCtr="0"/>
          <a:lstStyle>
            <a:lvl1pPr>
              <a:lnSpc>
                <a:spcPts val="1700"/>
              </a:lnSpc>
              <a:spcAft>
                <a:spcPts val="0"/>
              </a:spcAft>
              <a:defRPr sz="1400" b="1" baseline="0">
                <a:solidFill>
                  <a:schemeClr val="bg1"/>
                </a:solidFill>
              </a:defRPr>
            </a:lvl1pPr>
          </a:lstStyle>
          <a:p>
            <a:pPr lvl="0"/>
            <a:r>
              <a:rPr lang="de-DE" dirty="0" smtClean="0"/>
              <a:t>Braunschweig,</a:t>
            </a:r>
            <a:br>
              <a:rPr lang="de-DE" dirty="0" smtClean="0"/>
            </a:br>
            <a:r>
              <a:rPr lang="de-DE" dirty="0" smtClean="0"/>
              <a:t>den XX.XX.2012</a:t>
            </a:r>
          </a:p>
        </p:txBody>
      </p:sp>
      <p:sp>
        <p:nvSpPr>
          <p:cNvPr id="18" name="Bildplatzhalter 14"/>
          <p:cNvSpPr>
            <a:spLocks noGrp="1"/>
          </p:cNvSpPr>
          <p:nvPr>
            <p:ph type="pic" sz="quarter" idx="13"/>
          </p:nvPr>
        </p:nvSpPr>
        <p:spPr>
          <a:xfrm>
            <a:off x="360000" y="3456000"/>
            <a:ext cx="5616575" cy="2700000"/>
          </a:xfrm>
        </p:spPr>
        <p:txBody>
          <a:bodyPr/>
          <a:lstStyle/>
          <a:p>
            <a:endParaRPr lang="de-DE" dirty="0"/>
          </a:p>
        </p:txBody>
      </p:sp>
      <p:sp>
        <p:nvSpPr>
          <p:cNvPr id="19" name="Titel 18"/>
          <p:cNvSpPr>
            <a:spLocks noGrp="1"/>
          </p:cNvSpPr>
          <p:nvPr>
            <p:ph type="title" hasCustomPrompt="1"/>
          </p:nvPr>
        </p:nvSpPr>
        <p:spPr>
          <a:xfrm>
            <a:off x="529200" y="1627200"/>
            <a:ext cx="8244000" cy="532800"/>
          </a:xfrm>
        </p:spPr>
        <p:txBody>
          <a:bodyPr/>
          <a:lstStyle>
            <a:lvl1pPr>
              <a:defRPr sz="3400"/>
            </a:lvl1pPr>
          </a:lstStyle>
          <a:p>
            <a:r>
              <a:rPr lang="de-DE" dirty="0" smtClean="0"/>
              <a:t>Kapitel 3 (blaugrün)</a:t>
            </a:r>
            <a:endParaRPr lang="de-DE" dirty="0"/>
          </a:p>
        </p:txBody>
      </p:sp>
      <p:sp>
        <p:nvSpPr>
          <p:cNvPr id="3" name="Textplatzhalter 2"/>
          <p:cNvSpPr>
            <a:spLocks noGrp="1"/>
          </p:cNvSpPr>
          <p:nvPr>
            <p:ph type="body" sz="quarter" idx="19" hasCustomPrompt="1"/>
          </p:nvPr>
        </p:nvSpPr>
        <p:spPr>
          <a:xfrm>
            <a:off x="540000" y="2966400"/>
            <a:ext cx="8244000" cy="270000"/>
          </a:xfrm>
        </p:spPr>
        <p:txBody>
          <a:bodyPr/>
          <a:lstStyle>
            <a:lvl1pPr>
              <a:lnSpc>
                <a:spcPts val="1900"/>
              </a:lnSpc>
              <a:spcAft>
                <a:spcPts val="0"/>
              </a:spcAft>
              <a:defRPr sz="1600" baseline="0">
                <a:solidFill>
                  <a:schemeClr val="bg1"/>
                </a:solidFill>
                <a:latin typeface="+mj-lt"/>
                <a:cs typeface="Calibri"/>
              </a:defRPr>
            </a:lvl1pPr>
          </a:lstStyle>
          <a:p>
            <a:pPr lvl="0"/>
            <a:r>
              <a:rPr lang="de-DE" dirty="0" err="1" smtClean="0"/>
              <a:t>Thünen</a:t>
            </a:r>
            <a:r>
              <a:rPr lang="de-DE" dirty="0" smtClean="0"/>
              <a:t>-Institut für XXX</a:t>
            </a:r>
            <a:endParaRPr lang="de-DE" dirty="0"/>
          </a:p>
        </p:txBody>
      </p:sp>
    </p:spTree>
    <p:extLst>
      <p:ext uri="{BB962C8B-B14F-4D97-AF65-F5344CB8AC3E}">
        <p14:creationId xmlns:p14="http://schemas.microsoft.com/office/powerpoint/2010/main" val="184093280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ext (blaugrün)">
    <p:spTree>
      <p:nvGrpSpPr>
        <p:cNvPr id="1" name=""/>
        <p:cNvGrpSpPr/>
        <p:nvPr/>
      </p:nvGrpSpPr>
      <p:grpSpPr>
        <a:xfrm>
          <a:off x="0" y="0"/>
          <a:ext cx="0" cy="0"/>
          <a:chOff x="0" y="0"/>
          <a:chExt cx="0" cy="0"/>
        </a:xfrm>
      </p:grpSpPr>
      <p:sp>
        <p:nvSpPr>
          <p:cNvPr id="4" name="Rechteck 3"/>
          <p:cNvSpPr/>
          <p:nvPr userDrawn="1"/>
        </p:nvSpPr>
        <p:spPr>
          <a:xfrm>
            <a:off x="0" y="0"/>
            <a:ext cx="9144000" cy="11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p:txBody>
          <a:bodyPr/>
          <a:lstStyle>
            <a:lvl1pPr>
              <a:defRPr/>
            </a:lvl1pPr>
          </a:lstStyle>
          <a:p>
            <a:r>
              <a:rPr lang="de-DE" dirty="0" smtClean="0"/>
              <a:t>Headline einzeilig</a:t>
            </a:r>
            <a:endParaRPr lang="de-DE" dirty="0"/>
          </a:p>
        </p:txBody>
      </p:sp>
      <p:sp>
        <p:nvSpPr>
          <p:cNvPr id="10" name="Textplatzhalter 9"/>
          <p:cNvSpPr>
            <a:spLocks noGrp="1"/>
          </p:cNvSpPr>
          <p:nvPr>
            <p:ph type="body" sz="quarter" idx="11"/>
          </p:nvPr>
        </p:nvSpPr>
        <p:spPr>
          <a:xfrm>
            <a:off x="360000" y="1440000"/>
            <a:ext cx="5544000" cy="44388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9" name="Datumsplatzhalter 8"/>
          <p:cNvSpPr>
            <a:spLocks noGrp="1"/>
          </p:cNvSpPr>
          <p:nvPr>
            <p:ph type="dt" sz="half" idx="12"/>
          </p:nvPr>
        </p:nvSpPr>
        <p:spPr/>
        <p:txBody>
          <a:bodyPr/>
          <a:lstStyle/>
          <a:p>
            <a:r>
              <a:rPr lang="de-DE" dirty="0" smtClean="0"/>
              <a:t>April 2013</a:t>
            </a:r>
            <a:endParaRPr lang="de-DE" dirty="0"/>
          </a:p>
        </p:txBody>
      </p:sp>
      <p:sp>
        <p:nvSpPr>
          <p:cNvPr id="11" name="Fußzeilenplatzhalter 10"/>
          <p:cNvSpPr>
            <a:spLocks noGrp="1"/>
          </p:cNvSpPr>
          <p:nvPr>
            <p:ph type="ftr" sz="quarter" idx="13"/>
          </p:nvPr>
        </p:nvSpPr>
        <p:spPr/>
        <p:txBody>
          <a:bodyPr/>
          <a:lstStyle/>
          <a:p>
            <a:r>
              <a:rPr lang="de-DE" dirty="0" smtClean="0"/>
              <a:t>Präsentation des </a:t>
            </a:r>
            <a:r>
              <a:rPr lang="de-DE" dirty="0" err="1" smtClean="0"/>
              <a:t>Thünen</a:t>
            </a:r>
            <a:r>
              <a:rPr lang="de-DE" dirty="0" smtClean="0"/>
              <a:t>-Instituts</a:t>
            </a:r>
            <a:endParaRPr lang="de-DE" dirty="0"/>
          </a:p>
        </p:txBody>
      </p:sp>
      <p:sp>
        <p:nvSpPr>
          <p:cNvPr id="3" name="Foliennummernplatzhalter 2"/>
          <p:cNvSpPr>
            <a:spLocks noGrp="1"/>
          </p:cNvSpPr>
          <p:nvPr>
            <p:ph type="sldNum" sz="quarter" idx="14"/>
          </p:nvPr>
        </p:nvSpPr>
        <p:spPr/>
        <p:txBody>
          <a:bodyPr/>
          <a:lstStyle/>
          <a:p>
            <a:r>
              <a:rPr lang="de-DE" smtClean="0"/>
              <a:t>Seite </a:t>
            </a:r>
            <a:fld id="{148A30C4-5196-49B3-9EA8-D26A2B095CB3}" type="slidenum">
              <a:rPr lang="de-DE" smtClean="0"/>
              <a:pPr/>
              <a:t>‹#›</a:t>
            </a:fld>
            <a:endParaRPr lang="de-DE" dirty="0"/>
          </a:p>
        </p:txBody>
      </p:sp>
    </p:spTree>
    <p:extLst>
      <p:ext uri="{BB962C8B-B14F-4D97-AF65-F5344CB8AC3E}">
        <p14:creationId xmlns:p14="http://schemas.microsoft.com/office/powerpoint/2010/main" val="151323433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ild horizontal (blaugrün)">
    <p:spTree>
      <p:nvGrpSpPr>
        <p:cNvPr id="1" name=""/>
        <p:cNvGrpSpPr/>
        <p:nvPr/>
      </p:nvGrpSpPr>
      <p:grpSpPr>
        <a:xfrm>
          <a:off x="0" y="0"/>
          <a:ext cx="0" cy="0"/>
          <a:chOff x="0" y="0"/>
          <a:chExt cx="0" cy="0"/>
        </a:xfrm>
      </p:grpSpPr>
      <p:sp>
        <p:nvSpPr>
          <p:cNvPr id="6" name="Rechteck 5"/>
          <p:cNvSpPr/>
          <p:nvPr userDrawn="1"/>
        </p:nvSpPr>
        <p:spPr>
          <a:xfrm>
            <a:off x="0" y="0"/>
            <a:ext cx="9144000" cy="11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p:txBody>
          <a:bodyPr/>
          <a:lstStyle>
            <a:lvl1pPr>
              <a:defRPr/>
            </a:lvl1pPr>
          </a:lstStyle>
          <a:p>
            <a:r>
              <a:rPr lang="de-DE" dirty="0" smtClean="0"/>
              <a:t>Headline einzeilig</a:t>
            </a:r>
            <a:endParaRPr lang="de-DE" dirty="0"/>
          </a:p>
        </p:txBody>
      </p:sp>
      <p:sp>
        <p:nvSpPr>
          <p:cNvPr id="9" name="Bildplatzhalter 8"/>
          <p:cNvSpPr>
            <a:spLocks noGrp="1"/>
          </p:cNvSpPr>
          <p:nvPr>
            <p:ph type="pic" sz="quarter" idx="11"/>
          </p:nvPr>
        </p:nvSpPr>
        <p:spPr>
          <a:xfrm>
            <a:off x="360000" y="1512000"/>
            <a:ext cx="4104000" cy="2678400"/>
          </a:xfrm>
        </p:spPr>
        <p:txBody>
          <a:bodyPr/>
          <a:lstStyle/>
          <a:p>
            <a:endParaRPr lang="de-DE"/>
          </a:p>
        </p:txBody>
      </p:sp>
      <p:sp>
        <p:nvSpPr>
          <p:cNvPr id="11" name="Textplatzhalter 10"/>
          <p:cNvSpPr>
            <a:spLocks noGrp="1"/>
          </p:cNvSpPr>
          <p:nvPr>
            <p:ph type="body" sz="quarter" idx="12"/>
          </p:nvPr>
        </p:nvSpPr>
        <p:spPr>
          <a:xfrm>
            <a:off x="4680000" y="1440000"/>
            <a:ext cx="4104000" cy="4438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8" name="Datumsplatzhalter 7"/>
          <p:cNvSpPr>
            <a:spLocks noGrp="1"/>
          </p:cNvSpPr>
          <p:nvPr>
            <p:ph type="dt" sz="half" idx="13"/>
          </p:nvPr>
        </p:nvSpPr>
        <p:spPr/>
        <p:txBody>
          <a:bodyPr/>
          <a:lstStyle/>
          <a:p>
            <a:r>
              <a:rPr lang="de-DE" dirty="0" smtClean="0"/>
              <a:t>April 2013</a:t>
            </a:r>
            <a:endParaRPr lang="de-DE" dirty="0"/>
          </a:p>
        </p:txBody>
      </p:sp>
      <p:sp>
        <p:nvSpPr>
          <p:cNvPr id="10" name="Fußzeilenplatzhalter 9"/>
          <p:cNvSpPr>
            <a:spLocks noGrp="1"/>
          </p:cNvSpPr>
          <p:nvPr>
            <p:ph type="ftr" sz="quarter" idx="14"/>
          </p:nvPr>
        </p:nvSpPr>
        <p:spPr/>
        <p:txBody>
          <a:bodyPr/>
          <a:lstStyle/>
          <a:p>
            <a:r>
              <a:rPr lang="de-DE" dirty="0" smtClean="0"/>
              <a:t>Präsentation des </a:t>
            </a:r>
            <a:r>
              <a:rPr lang="de-DE" dirty="0" err="1" smtClean="0"/>
              <a:t>Thünen</a:t>
            </a:r>
            <a:r>
              <a:rPr lang="de-DE" dirty="0" smtClean="0"/>
              <a:t>-Instituts</a:t>
            </a:r>
            <a:endParaRPr lang="de-DE" dirty="0"/>
          </a:p>
        </p:txBody>
      </p:sp>
      <p:sp>
        <p:nvSpPr>
          <p:cNvPr id="13" name="Textplatzhalter 9"/>
          <p:cNvSpPr>
            <a:spLocks noGrp="1"/>
          </p:cNvSpPr>
          <p:nvPr>
            <p:ph type="body" sz="quarter" idx="15" hasCustomPrompt="1"/>
          </p:nvPr>
        </p:nvSpPr>
        <p:spPr>
          <a:xfrm>
            <a:off x="360000" y="4370400"/>
            <a:ext cx="4104000" cy="218008"/>
          </a:xfrm>
        </p:spPr>
        <p:txBody>
          <a:bodyPr>
            <a:spAutoFit/>
          </a:bodyPr>
          <a:lstStyle>
            <a:lvl1pPr>
              <a:lnSpc>
                <a:spcPts val="1700"/>
              </a:lnSpc>
              <a:spcAft>
                <a:spcPts val="0"/>
              </a:spcAft>
              <a:defRPr sz="1400" baseline="0"/>
            </a:lvl1pPr>
          </a:lstStyle>
          <a:p>
            <a:pPr lvl="0"/>
            <a:r>
              <a:rPr lang="de-DE" dirty="0" smtClean="0"/>
              <a:t>Hier kann eine Bildunterschrift stehen</a:t>
            </a:r>
            <a:endParaRPr lang="de-DE" dirty="0"/>
          </a:p>
        </p:txBody>
      </p:sp>
      <p:sp>
        <p:nvSpPr>
          <p:cNvPr id="3" name="Foliennummernplatzhalter 2"/>
          <p:cNvSpPr>
            <a:spLocks noGrp="1"/>
          </p:cNvSpPr>
          <p:nvPr>
            <p:ph type="sldNum" sz="quarter" idx="16"/>
          </p:nvPr>
        </p:nvSpPr>
        <p:spPr/>
        <p:txBody>
          <a:bodyPr/>
          <a:lstStyle/>
          <a:p>
            <a:r>
              <a:rPr lang="de-DE" smtClean="0"/>
              <a:t>Seite </a:t>
            </a:r>
            <a:fld id="{148A30C4-5196-49B3-9EA8-D26A2B095CB3}" type="slidenum">
              <a:rPr lang="de-DE" smtClean="0"/>
              <a:pPr/>
              <a:t>‹#›</a:t>
            </a:fld>
            <a:endParaRPr lang="de-DE" dirty="0"/>
          </a:p>
        </p:txBody>
      </p:sp>
    </p:spTree>
    <p:extLst>
      <p:ext uri="{BB962C8B-B14F-4D97-AF65-F5344CB8AC3E}">
        <p14:creationId xmlns:p14="http://schemas.microsoft.com/office/powerpoint/2010/main" val="3113553185"/>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ild vertikal (blaugrün)">
    <p:spTree>
      <p:nvGrpSpPr>
        <p:cNvPr id="1" name=""/>
        <p:cNvGrpSpPr/>
        <p:nvPr/>
      </p:nvGrpSpPr>
      <p:grpSpPr>
        <a:xfrm>
          <a:off x="0" y="0"/>
          <a:ext cx="0" cy="0"/>
          <a:chOff x="0" y="0"/>
          <a:chExt cx="0" cy="0"/>
        </a:xfrm>
      </p:grpSpPr>
      <p:sp>
        <p:nvSpPr>
          <p:cNvPr id="6" name="Rechteck 5"/>
          <p:cNvSpPr/>
          <p:nvPr userDrawn="1"/>
        </p:nvSpPr>
        <p:spPr>
          <a:xfrm>
            <a:off x="0" y="0"/>
            <a:ext cx="9144000" cy="115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360000" y="162000"/>
            <a:ext cx="8424000" cy="486000"/>
          </a:xfrm>
        </p:spPr>
        <p:txBody>
          <a:bodyPr/>
          <a:lstStyle>
            <a:lvl1pPr>
              <a:defRPr sz="2600" baseline="0"/>
            </a:lvl1pPr>
          </a:lstStyle>
          <a:p>
            <a:r>
              <a:rPr lang="de-DE" dirty="0" smtClean="0"/>
              <a:t>Nachhaltig oder überfischt?</a:t>
            </a:r>
            <a:endParaRPr lang="de-DE" dirty="0"/>
          </a:p>
        </p:txBody>
      </p:sp>
      <p:sp>
        <p:nvSpPr>
          <p:cNvPr id="10" name="Textplatzhalter 9"/>
          <p:cNvSpPr>
            <a:spLocks noGrp="1"/>
          </p:cNvSpPr>
          <p:nvPr>
            <p:ph type="body" sz="quarter" idx="11" hasCustomPrompt="1"/>
          </p:nvPr>
        </p:nvSpPr>
        <p:spPr>
          <a:xfrm>
            <a:off x="360000" y="522000"/>
            <a:ext cx="8424862" cy="486000"/>
          </a:xfrm>
        </p:spPr>
        <p:txBody>
          <a:bodyPr anchor="b" anchorCtr="0"/>
          <a:lstStyle>
            <a:lvl1pPr>
              <a:lnSpc>
                <a:spcPts val="3500"/>
              </a:lnSpc>
              <a:spcAft>
                <a:spcPts val="0"/>
              </a:spcAft>
              <a:defRPr sz="2600">
                <a:solidFill>
                  <a:schemeClr val="bg1"/>
                </a:solidFill>
              </a:defRPr>
            </a:lvl1pPr>
          </a:lstStyle>
          <a:p>
            <a:pPr lvl="0"/>
            <a:r>
              <a:rPr lang="de-DE" dirty="0" smtClean="0"/>
              <a:t>Hier steht die zweite Zeile der Headline</a:t>
            </a:r>
            <a:endParaRPr lang="de-DE" dirty="0"/>
          </a:p>
        </p:txBody>
      </p:sp>
      <p:sp>
        <p:nvSpPr>
          <p:cNvPr id="12" name="Textplatzhalter 11"/>
          <p:cNvSpPr>
            <a:spLocks noGrp="1"/>
          </p:cNvSpPr>
          <p:nvPr>
            <p:ph type="body" sz="quarter" idx="12"/>
          </p:nvPr>
        </p:nvSpPr>
        <p:spPr>
          <a:xfrm>
            <a:off x="3240000" y="1440000"/>
            <a:ext cx="5544000" cy="44388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4" name="Bildplatzhalter 13"/>
          <p:cNvSpPr>
            <a:spLocks noGrp="1"/>
          </p:cNvSpPr>
          <p:nvPr>
            <p:ph type="pic" sz="quarter" idx="13"/>
          </p:nvPr>
        </p:nvSpPr>
        <p:spPr>
          <a:xfrm>
            <a:off x="360000" y="1512000"/>
            <a:ext cx="2667600" cy="3690000"/>
          </a:xfrm>
        </p:spPr>
        <p:txBody>
          <a:bodyPr/>
          <a:lstStyle/>
          <a:p>
            <a:endParaRPr lang="de-DE"/>
          </a:p>
        </p:txBody>
      </p:sp>
      <p:sp>
        <p:nvSpPr>
          <p:cNvPr id="9" name="Datumsplatzhalter 8"/>
          <p:cNvSpPr>
            <a:spLocks noGrp="1"/>
          </p:cNvSpPr>
          <p:nvPr>
            <p:ph type="dt" sz="half" idx="14"/>
          </p:nvPr>
        </p:nvSpPr>
        <p:spPr/>
        <p:txBody>
          <a:bodyPr/>
          <a:lstStyle/>
          <a:p>
            <a:r>
              <a:rPr lang="de-DE" dirty="0" smtClean="0"/>
              <a:t>April 2013</a:t>
            </a:r>
            <a:endParaRPr lang="de-DE" dirty="0"/>
          </a:p>
        </p:txBody>
      </p:sp>
      <p:sp>
        <p:nvSpPr>
          <p:cNvPr id="11" name="Fußzeilenplatzhalter 10"/>
          <p:cNvSpPr>
            <a:spLocks noGrp="1"/>
          </p:cNvSpPr>
          <p:nvPr>
            <p:ph type="ftr" sz="quarter" idx="15"/>
          </p:nvPr>
        </p:nvSpPr>
        <p:spPr/>
        <p:txBody>
          <a:bodyPr/>
          <a:lstStyle/>
          <a:p>
            <a:r>
              <a:rPr lang="de-DE" dirty="0" smtClean="0"/>
              <a:t>Präsentation des </a:t>
            </a:r>
            <a:r>
              <a:rPr lang="de-DE" dirty="0" err="1" smtClean="0"/>
              <a:t>Thünen</a:t>
            </a:r>
            <a:r>
              <a:rPr lang="de-DE" dirty="0" smtClean="0"/>
              <a:t>-Instituts</a:t>
            </a:r>
            <a:endParaRPr lang="de-DE" dirty="0"/>
          </a:p>
        </p:txBody>
      </p:sp>
      <p:sp>
        <p:nvSpPr>
          <p:cNvPr id="15" name="Textplatzhalter 9"/>
          <p:cNvSpPr>
            <a:spLocks noGrp="1"/>
          </p:cNvSpPr>
          <p:nvPr>
            <p:ph type="body" sz="quarter" idx="16" hasCustomPrompt="1"/>
          </p:nvPr>
        </p:nvSpPr>
        <p:spPr>
          <a:xfrm>
            <a:off x="360000" y="5382000"/>
            <a:ext cx="2667600" cy="720000"/>
          </a:xfrm>
        </p:spPr>
        <p:txBody>
          <a:bodyPr>
            <a:noAutofit/>
          </a:bodyPr>
          <a:lstStyle>
            <a:lvl1pPr>
              <a:lnSpc>
                <a:spcPts val="1700"/>
              </a:lnSpc>
              <a:spcAft>
                <a:spcPts val="0"/>
              </a:spcAft>
              <a:defRPr sz="1400" baseline="0"/>
            </a:lvl1pPr>
          </a:lstStyle>
          <a:p>
            <a:pPr lvl="0"/>
            <a:r>
              <a:rPr lang="de-DE" dirty="0" smtClean="0"/>
              <a:t>Hier kann eine Bildunterschrift stehen</a:t>
            </a:r>
            <a:endParaRPr lang="de-DE" dirty="0"/>
          </a:p>
        </p:txBody>
      </p:sp>
      <p:sp>
        <p:nvSpPr>
          <p:cNvPr id="3" name="Foliennummernplatzhalter 2"/>
          <p:cNvSpPr>
            <a:spLocks noGrp="1"/>
          </p:cNvSpPr>
          <p:nvPr>
            <p:ph type="sldNum" sz="quarter" idx="17"/>
          </p:nvPr>
        </p:nvSpPr>
        <p:spPr/>
        <p:txBody>
          <a:bodyPr/>
          <a:lstStyle/>
          <a:p>
            <a:r>
              <a:rPr lang="de-DE" smtClean="0"/>
              <a:t>Seite </a:t>
            </a:r>
            <a:fld id="{148A30C4-5196-49B3-9EA8-D26A2B095CB3}" type="slidenum">
              <a:rPr lang="de-DE" smtClean="0"/>
              <a:pPr/>
              <a:t>‹#›</a:t>
            </a:fld>
            <a:endParaRPr lang="de-DE" dirty="0"/>
          </a:p>
        </p:txBody>
      </p:sp>
    </p:spTree>
    <p:extLst>
      <p:ext uri="{BB962C8B-B14F-4D97-AF65-F5344CB8AC3E}">
        <p14:creationId xmlns:p14="http://schemas.microsoft.com/office/powerpoint/2010/main" val="2229530103"/>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Kapitelfolie (rot)">
    <p:bg>
      <p:bgPr>
        <a:solidFill>
          <a:schemeClr val="accent3"/>
        </a:solidFill>
        <a:effectLst/>
      </p:bgPr>
    </p:bg>
    <p:spTree>
      <p:nvGrpSpPr>
        <p:cNvPr id="1" name=""/>
        <p:cNvGrpSpPr/>
        <p:nvPr/>
      </p:nvGrpSpPr>
      <p:grpSpPr>
        <a:xfrm>
          <a:off x="0" y="0"/>
          <a:ext cx="0" cy="0"/>
          <a:chOff x="0" y="0"/>
          <a:chExt cx="0" cy="0"/>
        </a:xfrm>
      </p:grpSpPr>
      <p:sp>
        <p:nvSpPr>
          <p:cNvPr id="2" name="Rechteck 1"/>
          <p:cNvSpPr/>
          <p:nvPr userDrawn="1"/>
        </p:nvSpPr>
        <p:spPr>
          <a:xfrm>
            <a:off x="0" y="0"/>
            <a:ext cx="9144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Textplatzhalter 5"/>
          <p:cNvSpPr>
            <a:spLocks noGrp="1"/>
          </p:cNvSpPr>
          <p:nvPr>
            <p:ph type="body" sz="quarter" idx="15" hasCustomPrompt="1"/>
          </p:nvPr>
        </p:nvSpPr>
        <p:spPr>
          <a:xfrm>
            <a:off x="529200" y="2160000"/>
            <a:ext cx="8243888" cy="532800"/>
          </a:xfrm>
        </p:spPr>
        <p:txBody>
          <a:bodyPr/>
          <a:lstStyle>
            <a:lvl1pPr>
              <a:lnSpc>
                <a:spcPts val="3500"/>
              </a:lnSpc>
              <a:spcAft>
                <a:spcPts val="0"/>
              </a:spcAft>
              <a:defRPr sz="3400" baseline="0">
                <a:solidFill>
                  <a:schemeClr val="bg1"/>
                </a:solidFill>
              </a:defRPr>
            </a:lvl1pPr>
          </a:lstStyle>
          <a:p>
            <a:pPr lvl="0"/>
            <a:r>
              <a:rPr lang="de-DE" dirty="0" smtClean="0"/>
              <a:t>Hier steht eine Headline</a:t>
            </a:r>
            <a:endParaRPr lang="de-DE" dirty="0"/>
          </a:p>
        </p:txBody>
      </p:sp>
      <p:sp>
        <p:nvSpPr>
          <p:cNvPr id="6" name="Textplatzhalter 8"/>
          <p:cNvSpPr>
            <a:spLocks noGrp="1"/>
          </p:cNvSpPr>
          <p:nvPr>
            <p:ph type="body" sz="quarter" idx="16" hasCustomPrompt="1"/>
          </p:nvPr>
        </p:nvSpPr>
        <p:spPr>
          <a:xfrm>
            <a:off x="539750" y="2726952"/>
            <a:ext cx="8244000" cy="270000"/>
          </a:xfrm>
        </p:spPr>
        <p:txBody>
          <a:bodyPr/>
          <a:lstStyle>
            <a:lvl1pPr>
              <a:lnSpc>
                <a:spcPts val="1900"/>
              </a:lnSpc>
              <a:spcAft>
                <a:spcPts val="0"/>
              </a:spcAft>
              <a:defRPr sz="1600" b="1">
                <a:solidFill>
                  <a:schemeClr val="bg1"/>
                </a:solidFill>
              </a:defRPr>
            </a:lvl1pPr>
          </a:lstStyle>
          <a:p>
            <a:pPr lvl="0"/>
            <a:r>
              <a:rPr lang="de-DE" dirty="0" smtClean="0"/>
              <a:t>Vorname Nachname</a:t>
            </a:r>
            <a:endParaRPr lang="de-DE" dirty="0"/>
          </a:p>
        </p:txBody>
      </p:sp>
      <p:sp>
        <p:nvSpPr>
          <p:cNvPr id="14" name="Rechteck 13"/>
          <p:cNvSpPr/>
          <p:nvPr userDrawn="1"/>
        </p:nvSpPr>
        <p:spPr>
          <a:xfrm>
            <a:off x="360000" y="3456000"/>
            <a:ext cx="8424000" cy="3402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6" name="Rechteck 15"/>
          <p:cNvSpPr/>
          <p:nvPr userDrawn="1"/>
        </p:nvSpPr>
        <p:spPr>
          <a:xfrm>
            <a:off x="360000" y="6156000"/>
            <a:ext cx="2808000" cy="70200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0" name="Rechteck 19"/>
          <p:cNvSpPr/>
          <p:nvPr userDrawn="1"/>
        </p:nvSpPr>
        <p:spPr>
          <a:xfrm>
            <a:off x="3168000" y="6156000"/>
            <a:ext cx="2808000" cy="70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Rechteck 20"/>
          <p:cNvSpPr/>
          <p:nvPr userDrawn="1"/>
        </p:nvSpPr>
        <p:spPr>
          <a:xfrm>
            <a:off x="5976000" y="6156000"/>
            <a:ext cx="2808000" cy="70200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Textplatzhalter 16"/>
          <p:cNvSpPr>
            <a:spLocks noGrp="1"/>
          </p:cNvSpPr>
          <p:nvPr>
            <p:ph type="body" sz="quarter" idx="18" hasCustomPrompt="1"/>
          </p:nvPr>
        </p:nvSpPr>
        <p:spPr>
          <a:xfrm>
            <a:off x="540000" y="6156000"/>
            <a:ext cx="2448000" cy="702000"/>
          </a:xfrm>
        </p:spPr>
        <p:txBody>
          <a:bodyPr anchor="ctr" anchorCtr="0"/>
          <a:lstStyle>
            <a:lvl1pPr>
              <a:lnSpc>
                <a:spcPts val="1700"/>
              </a:lnSpc>
              <a:spcAft>
                <a:spcPts val="0"/>
              </a:spcAft>
              <a:defRPr sz="1400" b="1" baseline="0">
                <a:solidFill>
                  <a:schemeClr val="bg1"/>
                </a:solidFill>
              </a:defRPr>
            </a:lvl1pPr>
          </a:lstStyle>
          <a:p>
            <a:pPr lvl="0"/>
            <a:r>
              <a:rPr lang="de-DE" dirty="0" smtClean="0"/>
              <a:t>Braunschweig,</a:t>
            </a:r>
            <a:br>
              <a:rPr lang="de-DE" dirty="0" smtClean="0"/>
            </a:br>
            <a:r>
              <a:rPr lang="de-DE" dirty="0" smtClean="0"/>
              <a:t>den XX.XX.2012</a:t>
            </a:r>
          </a:p>
        </p:txBody>
      </p:sp>
      <p:sp>
        <p:nvSpPr>
          <p:cNvPr id="18" name="Bildplatzhalter 14"/>
          <p:cNvSpPr>
            <a:spLocks noGrp="1"/>
          </p:cNvSpPr>
          <p:nvPr>
            <p:ph type="pic" sz="quarter" idx="13"/>
          </p:nvPr>
        </p:nvSpPr>
        <p:spPr>
          <a:xfrm>
            <a:off x="3168000" y="3456000"/>
            <a:ext cx="5616575" cy="2700000"/>
          </a:xfrm>
        </p:spPr>
        <p:txBody>
          <a:bodyPr/>
          <a:lstStyle/>
          <a:p>
            <a:endParaRPr lang="de-DE" dirty="0"/>
          </a:p>
        </p:txBody>
      </p:sp>
      <p:sp>
        <p:nvSpPr>
          <p:cNvPr id="19" name="Titel 18"/>
          <p:cNvSpPr>
            <a:spLocks noGrp="1"/>
          </p:cNvSpPr>
          <p:nvPr>
            <p:ph type="title" hasCustomPrompt="1"/>
          </p:nvPr>
        </p:nvSpPr>
        <p:spPr>
          <a:xfrm>
            <a:off x="529200" y="1627200"/>
            <a:ext cx="8244000" cy="532800"/>
          </a:xfrm>
        </p:spPr>
        <p:txBody>
          <a:bodyPr/>
          <a:lstStyle>
            <a:lvl1pPr>
              <a:defRPr sz="3400"/>
            </a:lvl1pPr>
          </a:lstStyle>
          <a:p>
            <a:r>
              <a:rPr lang="de-DE" dirty="0" smtClean="0"/>
              <a:t>Kapitel 4 (rot)</a:t>
            </a:r>
            <a:endParaRPr lang="de-DE" dirty="0"/>
          </a:p>
        </p:txBody>
      </p:sp>
      <p:sp>
        <p:nvSpPr>
          <p:cNvPr id="3" name="Textplatzhalter 2"/>
          <p:cNvSpPr>
            <a:spLocks noGrp="1"/>
          </p:cNvSpPr>
          <p:nvPr>
            <p:ph type="body" sz="quarter" idx="19" hasCustomPrompt="1"/>
          </p:nvPr>
        </p:nvSpPr>
        <p:spPr>
          <a:xfrm>
            <a:off x="540000" y="2966400"/>
            <a:ext cx="8244000" cy="270000"/>
          </a:xfrm>
        </p:spPr>
        <p:txBody>
          <a:bodyPr/>
          <a:lstStyle>
            <a:lvl1pPr>
              <a:lnSpc>
                <a:spcPts val="1900"/>
              </a:lnSpc>
              <a:spcAft>
                <a:spcPts val="0"/>
              </a:spcAft>
              <a:defRPr sz="1600" baseline="0">
                <a:solidFill>
                  <a:schemeClr val="bg1"/>
                </a:solidFill>
                <a:latin typeface="+mj-lt"/>
                <a:cs typeface="Calibri"/>
              </a:defRPr>
            </a:lvl1pPr>
          </a:lstStyle>
          <a:p>
            <a:pPr lvl="0"/>
            <a:r>
              <a:rPr lang="de-DE" dirty="0" err="1" smtClean="0"/>
              <a:t>Thünen</a:t>
            </a:r>
            <a:r>
              <a:rPr lang="de-DE" dirty="0" smtClean="0"/>
              <a:t>-Institut für XXX</a:t>
            </a:r>
            <a:endParaRPr lang="de-DE" dirty="0"/>
          </a:p>
        </p:txBody>
      </p:sp>
    </p:spTree>
    <p:extLst>
      <p:ext uri="{BB962C8B-B14F-4D97-AF65-F5344CB8AC3E}">
        <p14:creationId xmlns:p14="http://schemas.microsoft.com/office/powerpoint/2010/main" val="2544891626"/>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rot)">
    <p:spTree>
      <p:nvGrpSpPr>
        <p:cNvPr id="1" name=""/>
        <p:cNvGrpSpPr/>
        <p:nvPr/>
      </p:nvGrpSpPr>
      <p:grpSpPr>
        <a:xfrm>
          <a:off x="0" y="0"/>
          <a:ext cx="0" cy="0"/>
          <a:chOff x="0" y="0"/>
          <a:chExt cx="0" cy="0"/>
        </a:xfrm>
      </p:grpSpPr>
      <p:sp>
        <p:nvSpPr>
          <p:cNvPr id="4" name="Rechteck 3"/>
          <p:cNvSpPr/>
          <p:nvPr userDrawn="1"/>
        </p:nvSpPr>
        <p:spPr>
          <a:xfrm>
            <a:off x="0" y="0"/>
            <a:ext cx="9144000" cy="11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p:txBody>
          <a:bodyPr/>
          <a:lstStyle>
            <a:lvl1pPr>
              <a:defRPr/>
            </a:lvl1pPr>
          </a:lstStyle>
          <a:p>
            <a:r>
              <a:rPr lang="de-DE" dirty="0" smtClean="0"/>
              <a:t>Headline einzeilig</a:t>
            </a:r>
            <a:endParaRPr lang="de-DE" dirty="0"/>
          </a:p>
        </p:txBody>
      </p:sp>
      <p:sp>
        <p:nvSpPr>
          <p:cNvPr id="10" name="Textplatzhalter 9"/>
          <p:cNvSpPr>
            <a:spLocks noGrp="1"/>
          </p:cNvSpPr>
          <p:nvPr>
            <p:ph type="body" sz="quarter" idx="11"/>
          </p:nvPr>
        </p:nvSpPr>
        <p:spPr>
          <a:xfrm>
            <a:off x="360000" y="1440000"/>
            <a:ext cx="5544000" cy="44388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9" name="Datumsplatzhalter 8"/>
          <p:cNvSpPr>
            <a:spLocks noGrp="1"/>
          </p:cNvSpPr>
          <p:nvPr>
            <p:ph type="dt" sz="half" idx="12"/>
          </p:nvPr>
        </p:nvSpPr>
        <p:spPr/>
        <p:txBody>
          <a:bodyPr/>
          <a:lstStyle/>
          <a:p>
            <a:r>
              <a:rPr lang="de-DE" dirty="0" smtClean="0"/>
              <a:t>April 2013</a:t>
            </a:r>
            <a:endParaRPr lang="de-DE" dirty="0"/>
          </a:p>
        </p:txBody>
      </p:sp>
      <p:sp>
        <p:nvSpPr>
          <p:cNvPr id="11" name="Fußzeilenplatzhalter 10"/>
          <p:cNvSpPr>
            <a:spLocks noGrp="1"/>
          </p:cNvSpPr>
          <p:nvPr>
            <p:ph type="ftr" sz="quarter" idx="13"/>
          </p:nvPr>
        </p:nvSpPr>
        <p:spPr/>
        <p:txBody>
          <a:bodyPr/>
          <a:lstStyle/>
          <a:p>
            <a:r>
              <a:rPr lang="de-DE" dirty="0" smtClean="0"/>
              <a:t>Präsentation des </a:t>
            </a:r>
            <a:r>
              <a:rPr lang="de-DE" dirty="0" err="1" smtClean="0"/>
              <a:t>Thünen</a:t>
            </a:r>
            <a:r>
              <a:rPr lang="de-DE" dirty="0" smtClean="0"/>
              <a:t>-Instituts</a:t>
            </a:r>
            <a:endParaRPr lang="de-DE" dirty="0"/>
          </a:p>
        </p:txBody>
      </p:sp>
      <p:sp>
        <p:nvSpPr>
          <p:cNvPr id="3" name="Foliennummernplatzhalter 2"/>
          <p:cNvSpPr>
            <a:spLocks noGrp="1"/>
          </p:cNvSpPr>
          <p:nvPr>
            <p:ph type="sldNum" sz="quarter" idx="14"/>
          </p:nvPr>
        </p:nvSpPr>
        <p:spPr/>
        <p:txBody>
          <a:bodyPr/>
          <a:lstStyle/>
          <a:p>
            <a:r>
              <a:rPr lang="de-DE" smtClean="0"/>
              <a:t>Seite </a:t>
            </a:r>
            <a:fld id="{6DCA0D67-1F4F-4F3C-96B3-530FDDDCDFD8}" type="slidenum">
              <a:rPr lang="de-DE" smtClean="0"/>
              <a:pPr/>
              <a:t>‹#›</a:t>
            </a:fld>
            <a:endParaRPr lang="de-DE" dirty="0"/>
          </a:p>
        </p:txBody>
      </p:sp>
    </p:spTree>
    <p:extLst>
      <p:ext uri="{BB962C8B-B14F-4D97-AF65-F5344CB8AC3E}">
        <p14:creationId xmlns:p14="http://schemas.microsoft.com/office/powerpoint/2010/main" val="42595169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blau)">
    <p:spTree>
      <p:nvGrpSpPr>
        <p:cNvPr id="1" name=""/>
        <p:cNvGrpSpPr/>
        <p:nvPr/>
      </p:nvGrpSpPr>
      <p:grpSpPr>
        <a:xfrm>
          <a:off x="0" y="0"/>
          <a:ext cx="0" cy="0"/>
          <a:chOff x="0" y="0"/>
          <a:chExt cx="0" cy="0"/>
        </a:xfrm>
      </p:grpSpPr>
      <p:sp>
        <p:nvSpPr>
          <p:cNvPr id="4" name="Rechteck 3"/>
          <p:cNvSpPr/>
          <p:nvPr userDrawn="1"/>
        </p:nvSpPr>
        <p:spPr>
          <a:xfrm>
            <a:off x="0" y="0"/>
            <a:ext cx="9144000" cy="1152000"/>
          </a:xfrm>
          <a:prstGeom prst="rect">
            <a:avLst/>
          </a:prstGeom>
          <a:solidFill>
            <a:srgbClr val="37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2" name="Titel 1"/>
          <p:cNvSpPr>
            <a:spLocks noGrp="1"/>
          </p:cNvSpPr>
          <p:nvPr>
            <p:ph type="title" hasCustomPrompt="1"/>
          </p:nvPr>
        </p:nvSpPr>
        <p:spPr/>
        <p:txBody>
          <a:bodyPr/>
          <a:lstStyle>
            <a:lvl1pPr>
              <a:defRPr/>
            </a:lvl1pPr>
          </a:lstStyle>
          <a:p>
            <a:r>
              <a:rPr lang="de-DE" dirty="0" smtClean="0"/>
              <a:t>Headline einzeilig</a:t>
            </a:r>
            <a:endParaRPr lang="de-DE" dirty="0"/>
          </a:p>
        </p:txBody>
      </p:sp>
      <p:sp>
        <p:nvSpPr>
          <p:cNvPr id="5" name="Foliennummernplatzhalter 4"/>
          <p:cNvSpPr>
            <a:spLocks noGrp="1"/>
          </p:cNvSpPr>
          <p:nvPr>
            <p:ph type="sldNum" sz="quarter" idx="14"/>
          </p:nvPr>
        </p:nvSpPr>
        <p:spPr>
          <a:xfrm>
            <a:off x="1744025" y="6561348"/>
            <a:ext cx="972000" cy="216000"/>
          </a:xfrm>
        </p:spPr>
        <p:txBody>
          <a:bodyPr/>
          <a:lstStyle/>
          <a:p>
            <a:r>
              <a:rPr lang="de-DE" dirty="0" smtClean="0"/>
              <a:t>Page </a:t>
            </a:r>
            <a:fld id="{3FE2E321-9699-4537-B4F6-C35DF19B42AC}" type="slidenum">
              <a:rPr lang="de-DE" smtClean="0"/>
              <a:pPr/>
              <a:t>‹#›</a:t>
            </a:fld>
            <a:endParaRPr lang="de-DE" dirty="0"/>
          </a:p>
        </p:txBody>
      </p:sp>
      <p:pic>
        <p:nvPicPr>
          <p:cNvPr id="2050" name="Picture 2" descr="http://www.eneon.net/IMG/LogoENEON.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 y="6315127"/>
            <a:ext cx="1403648" cy="498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194523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ld horizontal (rot)">
    <p:spTree>
      <p:nvGrpSpPr>
        <p:cNvPr id="1" name=""/>
        <p:cNvGrpSpPr/>
        <p:nvPr/>
      </p:nvGrpSpPr>
      <p:grpSpPr>
        <a:xfrm>
          <a:off x="0" y="0"/>
          <a:ext cx="0" cy="0"/>
          <a:chOff x="0" y="0"/>
          <a:chExt cx="0" cy="0"/>
        </a:xfrm>
      </p:grpSpPr>
      <p:sp>
        <p:nvSpPr>
          <p:cNvPr id="6" name="Rechteck 5"/>
          <p:cNvSpPr/>
          <p:nvPr userDrawn="1"/>
        </p:nvSpPr>
        <p:spPr>
          <a:xfrm>
            <a:off x="0" y="0"/>
            <a:ext cx="9144000" cy="11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p:txBody>
          <a:bodyPr/>
          <a:lstStyle>
            <a:lvl1pPr>
              <a:defRPr/>
            </a:lvl1pPr>
          </a:lstStyle>
          <a:p>
            <a:r>
              <a:rPr lang="de-DE" dirty="0" smtClean="0"/>
              <a:t>Headline einzeilig</a:t>
            </a:r>
            <a:endParaRPr lang="de-DE" dirty="0"/>
          </a:p>
        </p:txBody>
      </p:sp>
      <p:sp>
        <p:nvSpPr>
          <p:cNvPr id="9" name="Bildplatzhalter 8"/>
          <p:cNvSpPr>
            <a:spLocks noGrp="1"/>
          </p:cNvSpPr>
          <p:nvPr>
            <p:ph type="pic" sz="quarter" idx="11"/>
          </p:nvPr>
        </p:nvSpPr>
        <p:spPr>
          <a:xfrm>
            <a:off x="360000" y="1512000"/>
            <a:ext cx="4104000" cy="2678400"/>
          </a:xfrm>
        </p:spPr>
        <p:txBody>
          <a:bodyPr/>
          <a:lstStyle/>
          <a:p>
            <a:endParaRPr lang="de-DE"/>
          </a:p>
        </p:txBody>
      </p:sp>
      <p:sp>
        <p:nvSpPr>
          <p:cNvPr id="11" name="Textplatzhalter 10"/>
          <p:cNvSpPr>
            <a:spLocks noGrp="1"/>
          </p:cNvSpPr>
          <p:nvPr>
            <p:ph type="body" sz="quarter" idx="12"/>
          </p:nvPr>
        </p:nvSpPr>
        <p:spPr>
          <a:xfrm>
            <a:off x="4680000" y="1440000"/>
            <a:ext cx="4104000" cy="4438800"/>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8" name="Datumsplatzhalter 7"/>
          <p:cNvSpPr>
            <a:spLocks noGrp="1"/>
          </p:cNvSpPr>
          <p:nvPr>
            <p:ph type="dt" sz="half" idx="13"/>
          </p:nvPr>
        </p:nvSpPr>
        <p:spPr/>
        <p:txBody>
          <a:bodyPr/>
          <a:lstStyle/>
          <a:p>
            <a:r>
              <a:rPr lang="de-DE" dirty="0" smtClean="0"/>
              <a:t>April 2013</a:t>
            </a:r>
            <a:endParaRPr lang="de-DE" dirty="0"/>
          </a:p>
        </p:txBody>
      </p:sp>
      <p:sp>
        <p:nvSpPr>
          <p:cNvPr id="10" name="Fußzeilenplatzhalter 9"/>
          <p:cNvSpPr>
            <a:spLocks noGrp="1"/>
          </p:cNvSpPr>
          <p:nvPr>
            <p:ph type="ftr" sz="quarter" idx="14"/>
          </p:nvPr>
        </p:nvSpPr>
        <p:spPr/>
        <p:txBody>
          <a:bodyPr/>
          <a:lstStyle/>
          <a:p>
            <a:r>
              <a:rPr lang="de-DE" dirty="0" smtClean="0"/>
              <a:t>Präsentation des </a:t>
            </a:r>
            <a:r>
              <a:rPr lang="de-DE" dirty="0" err="1" smtClean="0"/>
              <a:t>Thünen</a:t>
            </a:r>
            <a:r>
              <a:rPr lang="de-DE" dirty="0" smtClean="0"/>
              <a:t>-Instituts</a:t>
            </a:r>
            <a:endParaRPr lang="de-DE" dirty="0"/>
          </a:p>
        </p:txBody>
      </p:sp>
      <p:sp>
        <p:nvSpPr>
          <p:cNvPr id="13" name="Textplatzhalter 9"/>
          <p:cNvSpPr>
            <a:spLocks noGrp="1"/>
          </p:cNvSpPr>
          <p:nvPr>
            <p:ph type="body" sz="quarter" idx="15" hasCustomPrompt="1"/>
          </p:nvPr>
        </p:nvSpPr>
        <p:spPr>
          <a:xfrm>
            <a:off x="360000" y="4370400"/>
            <a:ext cx="4104000" cy="218008"/>
          </a:xfrm>
        </p:spPr>
        <p:txBody>
          <a:bodyPr>
            <a:spAutoFit/>
          </a:bodyPr>
          <a:lstStyle>
            <a:lvl1pPr>
              <a:lnSpc>
                <a:spcPts val="1700"/>
              </a:lnSpc>
              <a:spcAft>
                <a:spcPts val="0"/>
              </a:spcAft>
              <a:defRPr sz="1400" baseline="0"/>
            </a:lvl1pPr>
          </a:lstStyle>
          <a:p>
            <a:pPr lvl="0"/>
            <a:r>
              <a:rPr lang="de-DE" dirty="0" smtClean="0"/>
              <a:t>Hier kann eine Bildunterschrift stehen</a:t>
            </a:r>
            <a:endParaRPr lang="de-DE" dirty="0"/>
          </a:p>
        </p:txBody>
      </p:sp>
      <p:sp>
        <p:nvSpPr>
          <p:cNvPr id="3" name="Foliennummernplatzhalter 2"/>
          <p:cNvSpPr>
            <a:spLocks noGrp="1"/>
          </p:cNvSpPr>
          <p:nvPr>
            <p:ph type="sldNum" sz="quarter" idx="16"/>
          </p:nvPr>
        </p:nvSpPr>
        <p:spPr/>
        <p:txBody>
          <a:bodyPr/>
          <a:lstStyle/>
          <a:p>
            <a:r>
              <a:rPr lang="de-DE" smtClean="0"/>
              <a:t>Seite </a:t>
            </a:r>
            <a:fld id="{6DCA0D67-1F4F-4F3C-96B3-530FDDDCDFD8}" type="slidenum">
              <a:rPr lang="de-DE" smtClean="0"/>
              <a:pPr/>
              <a:t>‹#›</a:t>
            </a:fld>
            <a:endParaRPr lang="de-DE" dirty="0"/>
          </a:p>
        </p:txBody>
      </p:sp>
    </p:spTree>
    <p:extLst>
      <p:ext uri="{BB962C8B-B14F-4D97-AF65-F5344CB8AC3E}">
        <p14:creationId xmlns:p14="http://schemas.microsoft.com/office/powerpoint/2010/main" val="3489670741"/>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 vertikal (rot)">
    <p:spTree>
      <p:nvGrpSpPr>
        <p:cNvPr id="1" name=""/>
        <p:cNvGrpSpPr/>
        <p:nvPr/>
      </p:nvGrpSpPr>
      <p:grpSpPr>
        <a:xfrm>
          <a:off x="0" y="0"/>
          <a:ext cx="0" cy="0"/>
          <a:chOff x="0" y="0"/>
          <a:chExt cx="0" cy="0"/>
        </a:xfrm>
      </p:grpSpPr>
      <p:sp>
        <p:nvSpPr>
          <p:cNvPr id="6" name="Rechteck 5"/>
          <p:cNvSpPr/>
          <p:nvPr userDrawn="1"/>
        </p:nvSpPr>
        <p:spPr>
          <a:xfrm>
            <a:off x="0" y="0"/>
            <a:ext cx="9144000" cy="115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p:cNvSpPr>
            <a:spLocks noGrp="1"/>
          </p:cNvSpPr>
          <p:nvPr>
            <p:ph type="title" hasCustomPrompt="1"/>
          </p:nvPr>
        </p:nvSpPr>
        <p:spPr>
          <a:xfrm>
            <a:off x="360000" y="162000"/>
            <a:ext cx="8424000" cy="486000"/>
          </a:xfrm>
        </p:spPr>
        <p:txBody>
          <a:bodyPr/>
          <a:lstStyle>
            <a:lvl1pPr>
              <a:defRPr sz="2600" baseline="0"/>
            </a:lvl1pPr>
          </a:lstStyle>
          <a:p>
            <a:r>
              <a:rPr lang="de-DE" dirty="0" smtClean="0"/>
              <a:t>Nachhaltig oder überfischt?</a:t>
            </a:r>
            <a:endParaRPr lang="de-DE" dirty="0"/>
          </a:p>
        </p:txBody>
      </p:sp>
      <p:sp>
        <p:nvSpPr>
          <p:cNvPr id="10" name="Textplatzhalter 9"/>
          <p:cNvSpPr>
            <a:spLocks noGrp="1"/>
          </p:cNvSpPr>
          <p:nvPr>
            <p:ph type="body" sz="quarter" idx="11" hasCustomPrompt="1"/>
          </p:nvPr>
        </p:nvSpPr>
        <p:spPr>
          <a:xfrm>
            <a:off x="360000" y="522000"/>
            <a:ext cx="8424862" cy="486000"/>
          </a:xfrm>
        </p:spPr>
        <p:txBody>
          <a:bodyPr anchor="b" anchorCtr="0"/>
          <a:lstStyle>
            <a:lvl1pPr>
              <a:lnSpc>
                <a:spcPts val="3500"/>
              </a:lnSpc>
              <a:spcAft>
                <a:spcPts val="0"/>
              </a:spcAft>
              <a:defRPr sz="2600">
                <a:solidFill>
                  <a:schemeClr val="bg1"/>
                </a:solidFill>
              </a:defRPr>
            </a:lvl1pPr>
          </a:lstStyle>
          <a:p>
            <a:pPr lvl="0"/>
            <a:r>
              <a:rPr lang="de-DE" dirty="0" smtClean="0"/>
              <a:t>Hier steht die zweite Zeile der Headline</a:t>
            </a:r>
            <a:endParaRPr lang="de-DE" dirty="0"/>
          </a:p>
        </p:txBody>
      </p:sp>
      <p:sp>
        <p:nvSpPr>
          <p:cNvPr id="12" name="Textplatzhalter 11"/>
          <p:cNvSpPr>
            <a:spLocks noGrp="1"/>
          </p:cNvSpPr>
          <p:nvPr>
            <p:ph type="body" sz="quarter" idx="12"/>
          </p:nvPr>
        </p:nvSpPr>
        <p:spPr>
          <a:xfrm>
            <a:off x="3240000" y="1440000"/>
            <a:ext cx="5544000" cy="44388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4" name="Bildplatzhalter 13"/>
          <p:cNvSpPr>
            <a:spLocks noGrp="1"/>
          </p:cNvSpPr>
          <p:nvPr>
            <p:ph type="pic" sz="quarter" idx="13"/>
          </p:nvPr>
        </p:nvSpPr>
        <p:spPr>
          <a:xfrm>
            <a:off x="360000" y="1512000"/>
            <a:ext cx="2667600" cy="3690000"/>
          </a:xfrm>
        </p:spPr>
        <p:txBody>
          <a:bodyPr/>
          <a:lstStyle/>
          <a:p>
            <a:endParaRPr lang="de-DE"/>
          </a:p>
        </p:txBody>
      </p:sp>
      <p:sp>
        <p:nvSpPr>
          <p:cNvPr id="9" name="Datumsplatzhalter 8"/>
          <p:cNvSpPr>
            <a:spLocks noGrp="1"/>
          </p:cNvSpPr>
          <p:nvPr>
            <p:ph type="dt" sz="half" idx="14"/>
          </p:nvPr>
        </p:nvSpPr>
        <p:spPr/>
        <p:txBody>
          <a:bodyPr/>
          <a:lstStyle/>
          <a:p>
            <a:r>
              <a:rPr lang="de-DE" dirty="0" smtClean="0"/>
              <a:t>April 2013</a:t>
            </a:r>
            <a:endParaRPr lang="de-DE" dirty="0"/>
          </a:p>
        </p:txBody>
      </p:sp>
      <p:sp>
        <p:nvSpPr>
          <p:cNvPr id="11" name="Fußzeilenplatzhalter 10"/>
          <p:cNvSpPr>
            <a:spLocks noGrp="1"/>
          </p:cNvSpPr>
          <p:nvPr>
            <p:ph type="ftr" sz="quarter" idx="15"/>
          </p:nvPr>
        </p:nvSpPr>
        <p:spPr/>
        <p:txBody>
          <a:bodyPr/>
          <a:lstStyle/>
          <a:p>
            <a:r>
              <a:rPr lang="de-DE" dirty="0" smtClean="0"/>
              <a:t>Präsentation des </a:t>
            </a:r>
            <a:r>
              <a:rPr lang="de-DE" dirty="0" err="1" smtClean="0"/>
              <a:t>Thünen</a:t>
            </a:r>
            <a:r>
              <a:rPr lang="de-DE" dirty="0" smtClean="0"/>
              <a:t>-Instituts</a:t>
            </a:r>
            <a:endParaRPr lang="de-DE" dirty="0"/>
          </a:p>
        </p:txBody>
      </p:sp>
      <p:sp>
        <p:nvSpPr>
          <p:cNvPr id="15" name="Textplatzhalter 9"/>
          <p:cNvSpPr>
            <a:spLocks noGrp="1"/>
          </p:cNvSpPr>
          <p:nvPr>
            <p:ph type="body" sz="quarter" idx="16" hasCustomPrompt="1"/>
          </p:nvPr>
        </p:nvSpPr>
        <p:spPr>
          <a:xfrm>
            <a:off x="360000" y="5382000"/>
            <a:ext cx="2667600" cy="720000"/>
          </a:xfrm>
        </p:spPr>
        <p:txBody>
          <a:bodyPr>
            <a:noAutofit/>
          </a:bodyPr>
          <a:lstStyle>
            <a:lvl1pPr>
              <a:lnSpc>
                <a:spcPts val="1700"/>
              </a:lnSpc>
              <a:spcAft>
                <a:spcPts val="0"/>
              </a:spcAft>
              <a:defRPr sz="1400" baseline="0"/>
            </a:lvl1pPr>
          </a:lstStyle>
          <a:p>
            <a:pPr lvl="0"/>
            <a:r>
              <a:rPr lang="de-DE" dirty="0" smtClean="0"/>
              <a:t>Hier kann eine Bildunterschrift stehen</a:t>
            </a:r>
            <a:endParaRPr lang="de-DE" dirty="0"/>
          </a:p>
        </p:txBody>
      </p:sp>
      <p:sp>
        <p:nvSpPr>
          <p:cNvPr id="3" name="Foliennummernplatzhalter 2"/>
          <p:cNvSpPr>
            <a:spLocks noGrp="1"/>
          </p:cNvSpPr>
          <p:nvPr>
            <p:ph type="sldNum" sz="quarter" idx="17"/>
          </p:nvPr>
        </p:nvSpPr>
        <p:spPr/>
        <p:txBody>
          <a:bodyPr/>
          <a:lstStyle/>
          <a:p>
            <a:r>
              <a:rPr lang="de-DE" smtClean="0"/>
              <a:t>Seite </a:t>
            </a:r>
            <a:fld id="{6DCA0D67-1F4F-4F3C-96B3-530FDDDCDFD8}" type="slidenum">
              <a:rPr lang="de-DE" smtClean="0"/>
              <a:pPr/>
              <a:t>‹#›</a:t>
            </a:fld>
            <a:endParaRPr lang="de-DE" dirty="0"/>
          </a:p>
        </p:txBody>
      </p:sp>
    </p:spTree>
    <p:extLst>
      <p:ext uri="{BB962C8B-B14F-4D97-AF65-F5344CB8AC3E}">
        <p14:creationId xmlns:p14="http://schemas.microsoft.com/office/powerpoint/2010/main" val="424064245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ext (blau)">
    <p:spTree>
      <p:nvGrpSpPr>
        <p:cNvPr id="1" name=""/>
        <p:cNvGrpSpPr/>
        <p:nvPr/>
      </p:nvGrpSpPr>
      <p:grpSpPr>
        <a:xfrm>
          <a:off x="0" y="0"/>
          <a:ext cx="0" cy="0"/>
          <a:chOff x="0" y="0"/>
          <a:chExt cx="0" cy="0"/>
        </a:xfrm>
      </p:grpSpPr>
      <p:sp>
        <p:nvSpPr>
          <p:cNvPr id="4" name="Rechteck 3"/>
          <p:cNvSpPr/>
          <p:nvPr userDrawn="1"/>
        </p:nvSpPr>
        <p:spPr>
          <a:xfrm>
            <a:off x="0" y="0"/>
            <a:ext cx="9144000" cy="1152000"/>
          </a:xfrm>
          <a:prstGeom prst="rect">
            <a:avLst/>
          </a:prstGeom>
          <a:solidFill>
            <a:srgbClr val="D03F7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2" name="Titel 1"/>
          <p:cNvSpPr>
            <a:spLocks noGrp="1"/>
          </p:cNvSpPr>
          <p:nvPr>
            <p:ph type="title" hasCustomPrompt="1"/>
          </p:nvPr>
        </p:nvSpPr>
        <p:spPr/>
        <p:txBody>
          <a:bodyPr/>
          <a:lstStyle>
            <a:lvl1pPr>
              <a:defRPr/>
            </a:lvl1pPr>
          </a:lstStyle>
          <a:p>
            <a:r>
              <a:rPr lang="de-DE" dirty="0" smtClean="0"/>
              <a:t>Headline einzeilig</a:t>
            </a:r>
            <a:endParaRPr lang="de-DE" dirty="0"/>
          </a:p>
        </p:txBody>
      </p:sp>
      <p:sp>
        <p:nvSpPr>
          <p:cNvPr id="15" name="Datumsplatzhalter 14"/>
          <p:cNvSpPr>
            <a:spLocks noGrp="1"/>
          </p:cNvSpPr>
          <p:nvPr>
            <p:ph type="dt" sz="half" idx="12"/>
          </p:nvPr>
        </p:nvSpPr>
        <p:spPr/>
        <p:txBody>
          <a:bodyPr/>
          <a:lstStyle>
            <a:lvl1pPr>
              <a:defRPr/>
            </a:lvl1pPr>
          </a:lstStyle>
          <a:p>
            <a:r>
              <a:rPr lang="de-DE" dirty="0" smtClean="0"/>
              <a:t>21.May 2014</a:t>
            </a:r>
            <a:endParaRPr lang="de-DE" dirty="0"/>
          </a:p>
        </p:txBody>
      </p:sp>
      <p:sp>
        <p:nvSpPr>
          <p:cNvPr id="5" name="Foliennummernplatzhalter 4"/>
          <p:cNvSpPr>
            <a:spLocks noGrp="1"/>
          </p:cNvSpPr>
          <p:nvPr>
            <p:ph type="sldNum" sz="quarter" idx="14"/>
          </p:nvPr>
        </p:nvSpPr>
        <p:spPr/>
        <p:txBody>
          <a:bodyPr/>
          <a:lstStyle/>
          <a:p>
            <a:r>
              <a:rPr lang="de-DE" smtClean="0"/>
              <a:t>Seite </a:t>
            </a:r>
            <a:fld id="{3FE2E321-9699-4537-B4F6-C35DF19B42AC}" type="slidenum">
              <a:rPr lang="de-DE" smtClean="0"/>
              <a:pPr/>
              <a:t>‹#›</a:t>
            </a:fld>
            <a:endParaRPr lang="de-DE" dirty="0"/>
          </a:p>
        </p:txBody>
      </p:sp>
    </p:spTree>
    <p:extLst>
      <p:ext uri="{BB962C8B-B14F-4D97-AF65-F5344CB8AC3E}">
        <p14:creationId xmlns:p14="http://schemas.microsoft.com/office/powerpoint/2010/main" val="2341653050"/>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ild horizontal (blau)">
    <p:spTree>
      <p:nvGrpSpPr>
        <p:cNvPr id="1" name=""/>
        <p:cNvGrpSpPr/>
        <p:nvPr/>
      </p:nvGrpSpPr>
      <p:grpSpPr>
        <a:xfrm>
          <a:off x="0" y="0"/>
          <a:ext cx="0" cy="0"/>
          <a:chOff x="0" y="0"/>
          <a:chExt cx="0" cy="0"/>
        </a:xfrm>
      </p:grpSpPr>
      <p:sp>
        <p:nvSpPr>
          <p:cNvPr id="6" name="Rechteck 5"/>
          <p:cNvSpPr/>
          <p:nvPr userDrawn="1"/>
        </p:nvSpPr>
        <p:spPr>
          <a:xfrm>
            <a:off x="0" y="0"/>
            <a:ext cx="9144000" cy="1152000"/>
          </a:xfrm>
          <a:prstGeom prst="rect">
            <a:avLst/>
          </a:prstGeom>
          <a:solidFill>
            <a:srgbClr val="37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2" name="Titel 1"/>
          <p:cNvSpPr>
            <a:spLocks noGrp="1"/>
          </p:cNvSpPr>
          <p:nvPr>
            <p:ph type="title" hasCustomPrompt="1"/>
          </p:nvPr>
        </p:nvSpPr>
        <p:spPr/>
        <p:txBody>
          <a:bodyPr/>
          <a:lstStyle>
            <a:lvl1pPr>
              <a:defRPr/>
            </a:lvl1pPr>
          </a:lstStyle>
          <a:p>
            <a:r>
              <a:rPr lang="de-DE" dirty="0" smtClean="0"/>
              <a:t>Headline einzeilig</a:t>
            </a:r>
            <a:endParaRPr lang="de-DE" dirty="0"/>
          </a:p>
        </p:txBody>
      </p:sp>
      <p:sp>
        <p:nvSpPr>
          <p:cNvPr id="9" name="Bildplatzhalter 8"/>
          <p:cNvSpPr>
            <a:spLocks noGrp="1"/>
          </p:cNvSpPr>
          <p:nvPr>
            <p:ph type="pic" sz="quarter" idx="11"/>
          </p:nvPr>
        </p:nvSpPr>
        <p:spPr>
          <a:xfrm>
            <a:off x="360000" y="1512000"/>
            <a:ext cx="4104000" cy="2678400"/>
          </a:xfrm>
        </p:spPr>
        <p:txBody>
          <a:bodyPr/>
          <a:lstStyle/>
          <a:p>
            <a:endParaRPr lang="de-DE"/>
          </a:p>
        </p:txBody>
      </p:sp>
      <p:sp>
        <p:nvSpPr>
          <p:cNvPr id="11" name="Textplatzhalter 10"/>
          <p:cNvSpPr>
            <a:spLocks noGrp="1"/>
          </p:cNvSpPr>
          <p:nvPr>
            <p:ph type="body" sz="quarter" idx="12"/>
          </p:nvPr>
        </p:nvSpPr>
        <p:spPr>
          <a:xfrm>
            <a:off x="4680000" y="1440000"/>
            <a:ext cx="4104000" cy="44388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0" name="Textplatzhalter 9"/>
          <p:cNvSpPr>
            <a:spLocks noGrp="1"/>
          </p:cNvSpPr>
          <p:nvPr>
            <p:ph type="body" sz="quarter" idx="15" hasCustomPrompt="1"/>
          </p:nvPr>
        </p:nvSpPr>
        <p:spPr>
          <a:xfrm>
            <a:off x="360000" y="4370400"/>
            <a:ext cx="4104000" cy="218008"/>
          </a:xfrm>
        </p:spPr>
        <p:txBody>
          <a:bodyPr>
            <a:spAutoFit/>
          </a:bodyPr>
          <a:lstStyle>
            <a:lvl1pPr>
              <a:lnSpc>
                <a:spcPts val="1700"/>
              </a:lnSpc>
              <a:spcAft>
                <a:spcPts val="0"/>
              </a:spcAft>
              <a:defRPr sz="1400" baseline="0"/>
            </a:lvl1pPr>
          </a:lstStyle>
          <a:p>
            <a:pPr lvl="0"/>
            <a:r>
              <a:rPr lang="de-DE" dirty="0" smtClean="0"/>
              <a:t>Hier kann eine Bildunterschrift stehen</a:t>
            </a:r>
            <a:endParaRPr lang="de-DE" dirty="0"/>
          </a:p>
        </p:txBody>
      </p:sp>
      <p:sp>
        <p:nvSpPr>
          <p:cNvPr id="5" name="Datumsplatzhalter 4"/>
          <p:cNvSpPr>
            <a:spLocks noGrp="1"/>
          </p:cNvSpPr>
          <p:nvPr>
            <p:ph type="dt" sz="half" idx="16"/>
          </p:nvPr>
        </p:nvSpPr>
        <p:spPr/>
        <p:txBody>
          <a:bodyPr/>
          <a:lstStyle>
            <a:lvl1pPr>
              <a:defRPr/>
            </a:lvl1pPr>
          </a:lstStyle>
          <a:p>
            <a:r>
              <a:rPr lang="de-DE" dirty="0" smtClean="0"/>
              <a:t>01.07.2014</a:t>
            </a:r>
            <a:endParaRPr lang="de-DE" dirty="0"/>
          </a:p>
        </p:txBody>
      </p:sp>
      <p:sp>
        <p:nvSpPr>
          <p:cNvPr id="8" name="Foliennummernplatzhalter 7"/>
          <p:cNvSpPr>
            <a:spLocks noGrp="1"/>
          </p:cNvSpPr>
          <p:nvPr>
            <p:ph type="sldNum" sz="quarter" idx="18"/>
          </p:nvPr>
        </p:nvSpPr>
        <p:spPr/>
        <p:txBody>
          <a:bodyPr/>
          <a:lstStyle/>
          <a:p>
            <a:r>
              <a:rPr lang="de-DE" smtClean="0"/>
              <a:t>Seite </a:t>
            </a:r>
            <a:fld id="{3FE2E321-9699-4537-B4F6-C35DF19B42AC}" type="slidenum">
              <a:rPr lang="de-DE" smtClean="0"/>
              <a:pPr/>
              <a:t>‹#›</a:t>
            </a:fld>
            <a:endParaRPr lang="de-DE" dirty="0"/>
          </a:p>
        </p:txBody>
      </p:sp>
    </p:spTree>
    <p:extLst>
      <p:ext uri="{BB962C8B-B14F-4D97-AF65-F5344CB8AC3E}">
        <p14:creationId xmlns:p14="http://schemas.microsoft.com/office/powerpoint/2010/main" val="76245899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ild vertikal (blau)">
    <p:spTree>
      <p:nvGrpSpPr>
        <p:cNvPr id="1" name=""/>
        <p:cNvGrpSpPr/>
        <p:nvPr/>
      </p:nvGrpSpPr>
      <p:grpSpPr>
        <a:xfrm>
          <a:off x="0" y="0"/>
          <a:ext cx="0" cy="0"/>
          <a:chOff x="0" y="0"/>
          <a:chExt cx="0" cy="0"/>
        </a:xfrm>
      </p:grpSpPr>
      <p:sp>
        <p:nvSpPr>
          <p:cNvPr id="6" name="Rechteck 5"/>
          <p:cNvSpPr/>
          <p:nvPr userDrawn="1"/>
        </p:nvSpPr>
        <p:spPr>
          <a:xfrm>
            <a:off x="0" y="0"/>
            <a:ext cx="9144000" cy="1152000"/>
          </a:xfrm>
          <a:prstGeom prst="rect">
            <a:avLst/>
          </a:prstGeom>
          <a:solidFill>
            <a:srgbClr val="379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de-DE"/>
          </a:p>
        </p:txBody>
      </p:sp>
      <p:sp>
        <p:nvSpPr>
          <p:cNvPr id="2" name="Titel 1"/>
          <p:cNvSpPr>
            <a:spLocks noGrp="1"/>
          </p:cNvSpPr>
          <p:nvPr>
            <p:ph type="title" hasCustomPrompt="1"/>
          </p:nvPr>
        </p:nvSpPr>
        <p:spPr>
          <a:xfrm>
            <a:off x="360000" y="162000"/>
            <a:ext cx="8424000" cy="486000"/>
          </a:xfrm>
        </p:spPr>
        <p:txBody>
          <a:bodyPr/>
          <a:lstStyle>
            <a:lvl1pPr>
              <a:defRPr sz="2600" baseline="0"/>
            </a:lvl1pPr>
          </a:lstStyle>
          <a:p>
            <a:r>
              <a:rPr lang="de-DE" dirty="0" smtClean="0"/>
              <a:t>Headline</a:t>
            </a:r>
            <a:endParaRPr lang="de-DE" dirty="0"/>
          </a:p>
        </p:txBody>
      </p:sp>
      <p:sp>
        <p:nvSpPr>
          <p:cNvPr id="10" name="Textplatzhalter 9"/>
          <p:cNvSpPr>
            <a:spLocks noGrp="1"/>
          </p:cNvSpPr>
          <p:nvPr>
            <p:ph type="body" sz="quarter" idx="11" hasCustomPrompt="1"/>
          </p:nvPr>
        </p:nvSpPr>
        <p:spPr>
          <a:xfrm>
            <a:off x="360000" y="522000"/>
            <a:ext cx="8424862" cy="486000"/>
          </a:xfrm>
        </p:spPr>
        <p:txBody>
          <a:bodyPr anchor="b" anchorCtr="0"/>
          <a:lstStyle>
            <a:lvl1pPr>
              <a:lnSpc>
                <a:spcPts val="3500"/>
              </a:lnSpc>
              <a:spcAft>
                <a:spcPts val="0"/>
              </a:spcAft>
              <a:defRPr sz="2600">
                <a:solidFill>
                  <a:schemeClr val="bg1"/>
                </a:solidFill>
              </a:defRPr>
            </a:lvl1pPr>
          </a:lstStyle>
          <a:p>
            <a:pPr lvl="0"/>
            <a:r>
              <a:rPr lang="de-DE" dirty="0" smtClean="0"/>
              <a:t>Hier steht die zweite Zeile der Headline</a:t>
            </a:r>
            <a:endParaRPr lang="de-DE" dirty="0"/>
          </a:p>
        </p:txBody>
      </p:sp>
      <p:sp>
        <p:nvSpPr>
          <p:cNvPr id="12" name="Textplatzhalter 11"/>
          <p:cNvSpPr>
            <a:spLocks noGrp="1"/>
          </p:cNvSpPr>
          <p:nvPr>
            <p:ph type="body" sz="quarter" idx="12"/>
          </p:nvPr>
        </p:nvSpPr>
        <p:spPr>
          <a:xfrm>
            <a:off x="3240000" y="1440000"/>
            <a:ext cx="5544000" cy="4438800"/>
          </a:xfrm>
        </p:spPr>
        <p:txBody>
          <a:bodyPr/>
          <a:lstStyle/>
          <a:p>
            <a:pPr lvl="0"/>
            <a:r>
              <a:rPr lang="de-DE" dirty="0" smtClean="0"/>
              <a:t>Textmasterformat bearbeiten</a:t>
            </a:r>
          </a:p>
          <a:p>
            <a:pPr lvl="1"/>
            <a:r>
              <a:rPr lang="de-DE" dirty="0" smtClean="0"/>
              <a:t>Zweite Ebene</a:t>
            </a:r>
          </a:p>
          <a:p>
            <a:pPr lvl="2"/>
            <a:r>
              <a:rPr lang="de-DE" dirty="0" smtClean="0"/>
              <a:t>Dritte Ebene</a:t>
            </a:r>
          </a:p>
          <a:p>
            <a:pPr lvl="3"/>
            <a:r>
              <a:rPr lang="de-DE" dirty="0" smtClean="0"/>
              <a:t>Vierte Ebene</a:t>
            </a:r>
          </a:p>
          <a:p>
            <a:pPr lvl="4"/>
            <a:r>
              <a:rPr lang="de-DE" dirty="0" smtClean="0"/>
              <a:t>Fünfte Ebene</a:t>
            </a:r>
            <a:endParaRPr lang="de-DE" dirty="0"/>
          </a:p>
        </p:txBody>
      </p:sp>
      <p:sp>
        <p:nvSpPr>
          <p:cNvPr id="14" name="Bildplatzhalter 13"/>
          <p:cNvSpPr>
            <a:spLocks noGrp="1"/>
          </p:cNvSpPr>
          <p:nvPr>
            <p:ph type="pic" sz="quarter" idx="13"/>
          </p:nvPr>
        </p:nvSpPr>
        <p:spPr>
          <a:xfrm>
            <a:off x="360000" y="1512000"/>
            <a:ext cx="2667600" cy="3690000"/>
          </a:xfrm>
        </p:spPr>
        <p:txBody>
          <a:bodyPr/>
          <a:lstStyle/>
          <a:p>
            <a:endParaRPr lang="de-DE" dirty="0"/>
          </a:p>
        </p:txBody>
      </p:sp>
      <p:sp>
        <p:nvSpPr>
          <p:cNvPr id="13" name="Datumsplatzhalter 12"/>
          <p:cNvSpPr>
            <a:spLocks noGrp="1"/>
          </p:cNvSpPr>
          <p:nvPr>
            <p:ph type="dt" sz="half" idx="14"/>
          </p:nvPr>
        </p:nvSpPr>
        <p:spPr/>
        <p:txBody>
          <a:bodyPr/>
          <a:lstStyle/>
          <a:p>
            <a:r>
              <a:rPr lang="de-DE" dirty="0" smtClean="0"/>
              <a:t>April 2013</a:t>
            </a:r>
            <a:endParaRPr lang="de-DE" dirty="0"/>
          </a:p>
        </p:txBody>
      </p:sp>
      <p:sp>
        <p:nvSpPr>
          <p:cNvPr id="17" name="Textplatzhalter 9"/>
          <p:cNvSpPr>
            <a:spLocks noGrp="1"/>
          </p:cNvSpPr>
          <p:nvPr>
            <p:ph type="body" sz="quarter" idx="16" hasCustomPrompt="1"/>
          </p:nvPr>
        </p:nvSpPr>
        <p:spPr>
          <a:xfrm>
            <a:off x="360000" y="5382000"/>
            <a:ext cx="2667600" cy="720000"/>
          </a:xfrm>
        </p:spPr>
        <p:txBody>
          <a:bodyPr>
            <a:noAutofit/>
          </a:bodyPr>
          <a:lstStyle>
            <a:lvl1pPr>
              <a:lnSpc>
                <a:spcPts val="1700"/>
              </a:lnSpc>
              <a:spcAft>
                <a:spcPts val="0"/>
              </a:spcAft>
              <a:defRPr sz="1400" baseline="0"/>
            </a:lvl1pPr>
          </a:lstStyle>
          <a:p>
            <a:pPr lvl="0"/>
            <a:r>
              <a:rPr lang="de-DE" dirty="0" smtClean="0"/>
              <a:t>Hier kann eine Bildunterschrift stehen</a:t>
            </a:r>
            <a:endParaRPr lang="de-DE" dirty="0"/>
          </a:p>
        </p:txBody>
      </p:sp>
      <p:sp>
        <p:nvSpPr>
          <p:cNvPr id="4" name="Foliennummernplatzhalter 3"/>
          <p:cNvSpPr>
            <a:spLocks noGrp="1"/>
          </p:cNvSpPr>
          <p:nvPr>
            <p:ph type="sldNum" sz="quarter" idx="17"/>
          </p:nvPr>
        </p:nvSpPr>
        <p:spPr/>
        <p:txBody>
          <a:bodyPr/>
          <a:lstStyle/>
          <a:p>
            <a:r>
              <a:rPr lang="de-DE" smtClean="0"/>
              <a:t>Seite </a:t>
            </a:r>
            <a:fld id="{3FE2E321-9699-4537-B4F6-C35DF19B42AC}" type="slidenum">
              <a:rPr lang="de-DE" smtClean="0"/>
              <a:pPr/>
              <a:t>‹#›</a:t>
            </a:fld>
            <a:endParaRPr lang="de-DE" dirty="0"/>
          </a:p>
        </p:txBody>
      </p:sp>
    </p:spTree>
    <p:extLst>
      <p:ext uri="{BB962C8B-B14F-4D97-AF65-F5344CB8AC3E}">
        <p14:creationId xmlns:p14="http://schemas.microsoft.com/office/powerpoint/2010/main" val="46610177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GB" altLang="en-US"/>
          </a:p>
        </p:txBody>
      </p:sp>
      <p:sp>
        <p:nvSpPr>
          <p:cNvPr id="5" name="Rectangle 6"/>
          <p:cNvSpPr>
            <a:spLocks noGrp="1" noChangeArrowheads="1"/>
          </p:cNvSpPr>
          <p:nvPr>
            <p:ph type="sldNum" sz="quarter" idx="12"/>
          </p:nvPr>
        </p:nvSpPr>
        <p:spPr>
          <a:ln/>
        </p:spPr>
        <p:txBody>
          <a:bodyPr/>
          <a:lstStyle>
            <a:lvl1pPr>
              <a:defRPr/>
            </a:lvl1pPr>
          </a:lstStyle>
          <a:p>
            <a:pPr>
              <a:defRPr/>
            </a:pPr>
            <a:fld id="{BF1E8BC0-1A39-4914-ACBA-7321895FCDD6}" type="slidenum">
              <a:rPr lang="en-GB" altLang="en-US"/>
              <a:pPr>
                <a:defRPr/>
              </a:pPr>
              <a:t>‹#›</a:t>
            </a:fld>
            <a:endParaRPr lang="en-GB" altLang="en-US"/>
          </a:p>
        </p:txBody>
      </p:sp>
    </p:spTree>
    <p:extLst>
      <p:ext uri="{BB962C8B-B14F-4D97-AF65-F5344CB8AC3E}">
        <p14:creationId xmlns:p14="http://schemas.microsoft.com/office/powerpoint/2010/main" val="3211954687"/>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540000" y="1440000"/>
            <a:ext cx="8080375" cy="4680000"/>
          </a:xfrm>
        </p:spPr>
        <p:txBody>
          <a:bodyPr anchor="ctr"/>
          <a:lstStyle/>
          <a:p>
            <a:endParaRPr lang="en-US" dirty="0"/>
          </a:p>
        </p:txBody>
      </p:sp>
      <p:pic>
        <p:nvPicPr>
          <p:cNvPr id="5" name="Picture 4" descr="GCProject-white-CMJN.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741456" cy="746125"/>
          </a:xfrm>
          <a:prstGeom prst="rect">
            <a:avLst/>
          </a:prstGeom>
        </p:spPr>
      </p:pic>
      <p:cxnSp>
        <p:nvCxnSpPr>
          <p:cNvPr id="6" name="Straight Connector 5"/>
          <p:cNvCxnSpPr/>
          <p:nvPr userDrawn="1"/>
        </p:nvCxnSpPr>
        <p:spPr>
          <a:xfrm>
            <a:off x="0" y="746125"/>
            <a:ext cx="9144000" cy="0"/>
          </a:xfrm>
          <a:prstGeom prst="line">
            <a:avLst/>
          </a:prstGeom>
        </p:spPr>
        <p:style>
          <a:lnRef idx="1">
            <a:schemeClr val="accent3"/>
          </a:lnRef>
          <a:fillRef idx="0">
            <a:schemeClr val="accent3"/>
          </a:fillRef>
          <a:effectRef idx="0">
            <a:schemeClr val="accent3"/>
          </a:effectRef>
          <a:fontRef idx="minor">
            <a:schemeClr val="tx1"/>
          </a:fontRef>
        </p:style>
      </p:cxnSp>
      <p:sp>
        <p:nvSpPr>
          <p:cNvPr id="10" name="Title 9"/>
          <p:cNvSpPr>
            <a:spLocks noGrp="1"/>
          </p:cNvSpPr>
          <p:nvPr>
            <p:ph type="title"/>
          </p:nvPr>
        </p:nvSpPr>
        <p:spPr>
          <a:xfrm>
            <a:off x="1856108" y="119638"/>
            <a:ext cx="7287891" cy="506849"/>
          </a:xfrm>
        </p:spPr>
        <p:txBody>
          <a:bodyPr>
            <a:normAutofit/>
          </a:bodyPr>
          <a:lstStyle>
            <a:lvl1pPr algn="l">
              <a:defRPr sz="2400" b="1">
                <a:latin typeface="Arial Narrow"/>
                <a:cs typeface="Arial Narrow"/>
              </a:defRPr>
            </a:lvl1pPr>
          </a:lstStyle>
          <a:p>
            <a:r>
              <a:rPr lang="en-GB" dirty="0" smtClean="0"/>
              <a:t>Click to edit Master title style</a:t>
            </a:r>
            <a:endParaRPr lang="en-US" dirty="0"/>
          </a:p>
        </p:txBody>
      </p:sp>
      <p:sp>
        <p:nvSpPr>
          <p:cNvPr id="3" name="Text Placeholder 2"/>
          <p:cNvSpPr>
            <a:spLocks noGrp="1"/>
          </p:cNvSpPr>
          <p:nvPr>
            <p:ph type="body" sz="quarter" idx="10"/>
          </p:nvPr>
        </p:nvSpPr>
        <p:spPr>
          <a:xfrm>
            <a:off x="432000" y="823853"/>
            <a:ext cx="8280000" cy="684212"/>
          </a:xfrm>
        </p:spPr>
        <p:txBody>
          <a:bodyPr anchor="ctr">
            <a:normAutofit/>
          </a:bodyPr>
          <a:lstStyle>
            <a:lvl1pPr marL="0" indent="0" algn="ctr">
              <a:buNone/>
              <a:defRPr sz="1800">
                <a:latin typeface="Arial Narrow"/>
                <a:cs typeface="Arial Narrow"/>
              </a:defRPr>
            </a:lvl1pPr>
            <a:lvl3pPr marL="914400" indent="0">
              <a:buNone/>
              <a:defRPr/>
            </a:lvl3pPr>
          </a:lstStyle>
          <a:p>
            <a:pPr lvl="0"/>
            <a:r>
              <a:rPr lang="en-GB" dirty="0" smtClean="0"/>
              <a:t>Click to edit Master text styles</a:t>
            </a:r>
          </a:p>
        </p:txBody>
      </p:sp>
      <p:sp>
        <p:nvSpPr>
          <p:cNvPr id="11" name="Text Placeholder 2"/>
          <p:cNvSpPr>
            <a:spLocks noGrp="1"/>
          </p:cNvSpPr>
          <p:nvPr>
            <p:ph type="body" sz="quarter" idx="12"/>
          </p:nvPr>
        </p:nvSpPr>
        <p:spPr>
          <a:xfrm>
            <a:off x="189275" y="5692792"/>
            <a:ext cx="8765451" cy="1077321"/>
          </a:xfrm>
        </p:spPr>
        <p:txBody>
          <a:bodyPr anchor="b" anchorCtr="0">
            <a:normAutofit/>
          </a:bodyPr>
          <a:lstStyle>
            <a:lvl1pPr marL="0" indent="0" algn="ctr">
              <a:buNone/>
              <a:defRPr sz="1800">
                <a:latin typeface="Arial Narrow"/>
                <a:cs typeface="Arial Narrow"/>
              </a:defRPr>
            </a:lvl1pPr>
            <a:lvl3pPr marL="914400" indent="0">
              <a:buNone/>
              <a:defRPr/>
            </a:lvl3pPr>
          </a:lstStyle>
          <a:p>
            <a:pPr lvl="0"/>
            <a:r>
              <a:rPr lang="en-GB" dirty="0" smtClean="0"/>
              <a:t>Click to edit Master text styles</a:t>
            </a:r>
          </a:p>
        </p:txBody>
      </p:sp>
    </p:spTree>
    <p:extLst>
      <p:ext uri="{BB962C8B-B14F-4D97-AF65-F5344CB8AC3E}">
        <p14:creationId xmlns:p14="http://schemas.microsoft.com/office/powerpoint/2010/main" val="153221378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5"/>
            <a:ext cx="7886700" cy="1325563"/>
          </a:xfrm>
          <a:prstGeom prst="rect">
            <a:avLst/>
          </a:prstGeom>
        </p:spPr>
        <p:txBody>
          <a:bodyPr/>
          <a:lstStyle/>
          <a:p>
            <a:r>
              <a:rPr lang="en-US" smtClean="0"/>
              <a:t>Click to edit Master title style</a:t>
            </a:r>
            <a:endParaRPr lang="fi-FI"/>
          </a:p>
        </p:txBody>
      </p:sp>
    </p:spTree>
    <p:extLst>
      <p:ext uri="{BB962C8B-B14F-4D97-AF65-F5344CB8AC3E}">
        <p14:creationId xmlns:p14="http://schemas.microsoft.com/office/powerpoint/2010/main" val="24932966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Diapositiva titolo">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75852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5.gif"/><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image" Target="../media/image1.jpeg"/><Relationship Id="rId5" Type="http://schemas.openxmlformats.org/officeDocument/2006/relationships/theme" Target="../theme/theme2.xml"/><Relationship Id="rId4" Type="http://schemas.openxmlformats.org/officeDocument/2006/relationships/slideLayout" Target="../slideLayouts/slideLayout1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7" Type="http://schemas.openxmlformats.org/officeDocument/2006/relationships/image" Target="../media/image5.gif"/><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image" Target="../media/image1.jpeg"/><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0.xml"/><Relationship Id="rId7" Type="http://schemas.openxmlformats.org/officeDocument/2006/relationships/image" Target="../media/image5.gif"/><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image" Target="../media/image1.jpeg"/><Relationship Id="rId5" Type="http://schemas.openxmlformats.org/officeDocument/2006/relationships/theme" Target="../theme/theme4.xml"/><Relationship Id="rId4"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Grafik 8"/>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Rechteck 9"/>
          <p:cNvSpPr/>
          <p:nvPr userDrawn="1"/>
        </p:nvSpPr>
        <p:spPr>
          <a:xfrm>
            <a:off x="0" y="6156000"/>
            <a:ext cx="9144000" cy="702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platzhalter 1"/>
          <p:cNvSpPr>
            <a:spLocks noGrp="1"/>
          </p:cNvSpPr>
          <p:nvPr>
            <p:ph type="title"/>
          </p:nvPr>
        </p:nvSpPr>
        <p:spPr>
          <a:xfrm>
            <a:off x="360000" y="0"/>
            <a:ext cx="8424000" cy="972000"/>
          </a:xfrm>
          <a:prstGeom prst="rect">
            <a:avLst/>
          </a:prstGeom>
        </p:spPr>
        <p:txBody>
          <a:bodyPr vert="horz" lIns="0" tIns="0" rIns="0" bIns="0" rtlCol="0" anchor="b" anchorCtr="0">
            <a:noAutofit/>
          </a:bodyPr>
          <a:lstStyle/>
          <a:p>
            <a:endParaRPr lang="de-DE" dirty="0"/>
          </a:p>
        </p:txBody>
      </p:sp>
      <p:sp>
        <p:nvSpPr>
          <p:cNvPr id="3" name="Textplatzhalter 2"/>
          <p:cNvSpPr>
            <a:spLocks noGrp="1"/>
          </p:cNvSpPr>
          <p:nvPr>
            <p:ph type="body" idx="1"/>
          </p:nvPr>
        </p:nvSpPr>
        <p:spPr>
          <a:xfrm>
            <a:off x="457200" y="1600200"/>
            <a:ext cx="8229600" cy="1833835"/>
          </a:xfrm>
          <a:prstGeom prst="rect">
            <a:avLst/>
          </a:prstGeom>
        </p:spPr>
        <p:txBody>
          <a:bodyPr vert="horz" lIns="0" tIns="0" rIns="0" bIns="0" rtlCol="0">
            <a:no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p:txBody>
      </p:sp>
      <p:sp>
        <p:nvSpPr>
          <p:cNvPr id="4" name="Datumsplatzhalter 3"/>
          <p:cNvSpPr>
            <a:spLocks noGrp="1"/>
          </p:cNvSpPr>
          <p:nvPr>
            <p:ph type="dt" sz="half" idx="2"/>
          </p:nvPr>
        </p:nvSpPr>
        <p:spPr>
          <a:xfrm>
            <a:off x="395536" y="6543376"/>
            <a:ext cx="972000" cy="270000"/>
          </a:xfrm>
          <a:prstGeom prst="rect">
            <a:avLst/>
          </a:prstGeom>
        </p:spPr>
        <p:txBody>
          <a:bodyPr vert="horz" lIns="0" tIns="0" rIns="0" bIns="0" rtlCol="0" anchor="t" anchorCtr="0"/>
          <a:lstStyle>
            <a:lvl1pPr algn="l">
              <a:defRPr sz="1300">
                <a:solidFill>
                  <a:schemeClr val="tx1">
                    <a:lumMod val="50000"/>
                    <a:lumOff val="50000"/>
                  </a:schemeClr>
                </a:solidFill>
              </a:defRPr>
            </a:lvl1pPr>
          </a:lstStyle>
          <a:p>
            <a:r>
              <a:rPr lang="fi-FI" dirty="0" smtClean="0"/>
              <a:t>1.7.2014</a:t>
            </a:r>
            <a:endParaRPr lang="de-DE" dirty="0"/>
          </a:p>
        </p:txBody>
      </p:sp>
      <p:sp>
        <p:nvSpPr>
          <p:cNvPr id="11" name="Fußzeilenplatzhalter 10"/>
          <p:cNvSpPr>
            <a:spLocks noGrp="1"/>
          </p:cNvSpPr>
          <p:nvPr>
            <p:ph type="ftr" sz="quarter" idx="3"/>
          </p:nvPr>
        </p:nvSpPr>
        <p:spPr>
          <a:xfrm>
            <a:off x="1569208" y="6480000"/>
            <a:ext cx="1223800" cy="198040"/>
          </a:xfrm>
          <a:prstGeom prst="rect">
            <a:avLst/>
          </a:prstGeom>
        </p:spPr>
        <p:txBody>
          <a:bodyPr vert="horz" lIns="0" tIns="0" rIns="0" bIns="0" rtlCol="0" anchor="t" anchorCtr="0"/>
          <a:lstStyle>
            <a:lvl1pPr algn="l">
              <a:defRPr sz="1400" b="0">
                <a:solidFill>
                  <a:schemeClr val="tx1">
                    <a:lumMod val="50000"/>
                    <a:lumOff val="50000"/>
                  </a:schemeClr>
                </a:solidFill>
              </a:defRPr>
            </a:lvl1pPr>
          </a:lstStyle>
          <a:p>
            <a:r>
              <a:rPr lang="de-DE" dirty="0" err="1" smtClean="0"/>
              <a:t>Director</a:t>
            </a:r>
            <a:r>
              <a:rPr lang="de-DE" dirty="0" smtClean="0"/>
              <a:t> General</a:t>
            </a:r>
            <a:endParaRPr lang="de-DE" dirty="0"/>
          </a:p>
        </p:txBody>
      </p:sp>
      <p:sp>
        <p:nvSpPr>
          <p:cNvPr id="12" name="Textfeld 11"/>
          <p:cNvSpPr txBox="1"/>
          <p:nvPr userDrawn="1"/>
        </p:nvSpPr>
        <p:spPr>
          <a:xfrm>
            <a:off x="1547664" y="6237312"/>
            <a:ext cx="1368152" cy="214200"/>
          </a:xfrm>
          <a:prstGeom prst="rect">
            <a:avLst/>
          </a:prstGeom>
          <a:noFill/>
        </p:spPr>
        <p:txBody>
          <a:bodyPr wrap="square" lIns="0" tIns="0" rIns="0" bIns="0" rtlCol="0">
            <a:noAutofit/>
          </a:bodyPr>
          <a:lstStyle/>
          <a:p>
            <a:r>
              <a:rPr lang="de-DE" sz="1400" b="1" dirty="0" smtClean="0">
                <a:solidFill>
                  <a:schemeClr val="tx1">
                    <a:lumMod val="50000"/>
                    <a:lumOff val="50000"/>
                  </a:schemeClr>
                </a:solidFill>
              </a:rPr>
              <a:t>Werner L. Kutsch</a:t>
            </a:r>
            <a:endParaRPr lang="de-DE" sz="1400" b="1" dirty="0">
              <a:solidFill>
                <a:schemeClr val="tx1">
                  <a:lumMod val="50000"/>
                  <a:lumOff val="50000"/>
                </a:schemeClr>
              </a:solidFill>
            </a:endParaRPr>
          </a:p>
        </p:txBody>
      </p:sp>
      <p:cxnSp>
        <p:nvCxnSpPr>
          <p:cNvPr id="13" name="Gerade Verbindung 12"/>
          <p:cNvCxnSpPr/>
          <p:nvPr userDrawn="1"/>
        </p:nvCxnSpPr>
        <p:spPr>
          <a:xfrm>
            <a:off x="1440000" y="6318000"/>
            <a:ext cx="0" cy="36004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sp>
        <p:nvSpPr>
          <p:cNvPr id="5" name="Foliennummernplatzhalter 4"/>
          <p:cNvSpPr>
            <a:spLocks noGrp="1"/>
          </p:cNvSpPr>
          <p:nvPr>
            <p:ph type="sldNum" sz="quarter" idx="4"/>
          </p:nvPr>
        </p:nvSpPr>
        <p:spPr>
          <a:xfrm>
            <a:off x="395536" y="6237312"/>
            <a:ext cx="972000" cy="216000"/>
          </a:xfrm>
          <a:prstGeom prst="rect">
            <a:avLst/>
          </a:prstGeom>
        </p:spPr>
        <p:txBody>
          <a:bodyPr vert="horz" lIns="0" tIns="0" rIns="0" bIns="0" rtlCol="0" anchor="t" anchorCtr="0"/>
          <a:lstStyle>
            <a:lvl1pPr algn="l">
              <a:defRPr sz="1400" b="1">
                <a:solidFill>
                  <a:schemeClr val="tx1">
                    <a:tint val="75000"/>
                  </a:schemeClr>
                </a:solidFill>
              </a:defRPr>
            </a:lvl1pPr>
          </a:lstStyle>
          <a:p>
            <a:r>
              <a:rPr lang="de-DE" dirty="0" smtClean="0"/>
              <a:t>Seite </a:t>
            </a:r>
            <a:fld id="{3FE2E321-9699-4537-B4F6-C35DF19B42AC}" type="slidenum">
              <a:rPr lang="de-DE" smtClean="0"/>
              <a:pPr/>
              <a:t>‹#›</a:t>
            </a:fld>
            <a:endParaRPr lang="de-DE" dirty="0"/>
          </a:p>
        </p:txBody>
      </p:sp>
      <p:pic>
        <p:nvPicPr>
          <p:cNvPr id="14" name="Picture 2" descr="https://helsinki.app.box.com/representation/file_version_16071031056/image_2048/1.png?shared_name=gfe0oy5yppxxl7u0m21u"/>
          <p:cNvPicPr>
            <a:picLocks noChangeAspect="1" noChangeArrowheads="1"/>
          </p:cNvPicPr>
          <p:nvPr userDrawn="1"/>
        </p:nvPicPr>
        <p:blipFill>
          <a:blip r:embed="rId12" cstate="print">
            <a:extLst>
              <a:ext uri="{28A0092B-C50C-407E-A947-70E740481C1C}">
                <a14:useLocalDpi xmlns:a14="http://schemas.microsoft.com/office/drawing/2010/main" val="0"/>
              </a:ext>
            </a:extLst>
          </a:blip>
          <a:srcRect/>
          <a:stretch>
            <a:fillRect/>
          </a:stretch>
        </p:blipFill>
        <p:spPr bwMode="auto">
          <a:xfrm>
            <a:off x="6420797" y="6105200"/>
            <a:ext cx="3407787" cy="955113"/>
          </a:xfrm>
          <a:prstGeom prst="rect">
            <a:avLst/>
          </a:prstGeom>
          <a:noFill/>
          <a:extLst>
            <a:ext uri="{909E8E84-426E-40DD-AFC4-6F175D3DCCD1}">
              <a14:hiddenFill xmlns:a14="http://schemas.microsoft.com/office/drawing/2010/main">
                <a:solidFill>
                  <a:srgbClr val="FFFFFF"/>
                </a:solidFill>
              </a14:hiddenFill>
            </a:ext>
          </a:extLst>
        </p:spPr>
      </p:pic>
    </p:spTree>
  </p:cSld>
  <p:clrMap bg1="lt1" tx1="dk1" bg2="lt2" tx2="dk2" accent1="accent1" accent2="accent2" accent3="accent3" accent4="accent4" accent5="accent5" accent6="accent6" hlink="hlink" folHlink="folHlink"/>
  <p:sldLayoutIdLst>
    <p:sldLayoutId id="2147483649" r:id="rId1"/>
    <p:sldLayoutId id="2147483666" r:id="rId2"/>
    <p:sldLayoutId id="2147483696" r:id="rId3"/>
    <p:sldLayoutId id="2147483667" r:id="rId4"/>
    <p:sldLayoutId id="2147483669" r:id="rId5"/>
    <p:sldLayoutId id="2147483698" r:id="rId6"/>
    <p:sldLayoutId id="2147483701" r:id="rId7"/>
    <p:sldLayoutId id="2147483702" r:id="rId8"/>
    <p:sldLayoutId id="2147483703" r:id="rId9"/>
  </p:sldLayoutIdLst>
  <p:timing>
    <p:tnLst>
      <p:par>
        <p:cTn id="1" dur="indefinite" restart="never" nodeType="tmRoot"/>
      </p:par>
    </p:tnLst>
  </p:timing>
  <p:hf hdr="0"/>
  <p:txStyles>
    <p:titleStyle>
      <a:lvl1pPr algn="l" defTabSz="914400" rtl="0" eaLnBrk="1" latinLnBrk="0" hangingPunct="1">
        <a:lnSpc>
          <a:spcPts val="3500"/>
        </a:lnSpc>
        <a:spcBef>
          <a:spcPct val="0"/>
        </a:spcBef>
        <a:buNone/>
        <a:defRPr sz="3000" b="1" i="0" kern="1200" baseline="0">
          <a:solidFill>
            <a:schemeClr val="bg1"/>
          </a:solidFill>
          <a:latin typeface="Calibri" pitchFamily="34" charset="0"/>
          <a:ea typeface="+mj-ea"/>
          <a:cs typeface="+mj-cs"/>
        </a:defRPr>
      </a:lvl1pPr>
    </p:titleStyle>
    <p:bodyStyle>
      <a:lvl1pPr marL="0" indent="0" algn="l" defTabSz="914400" rtl="0" eaLnBrk="1" latinLnBrk="0" hangingPunct="1">
        <a:lnSpc>
          <a:spcPts val="2400"/>
        </a:lnSpc>
        <a:spcBef>
          <a:spcPts val="0"/>
        </a:spcBef>
        <a:spcAft>
          <a:spcPts val="1200"/>
        </a:spcAft>
        <a:buFont typeface="Arial" pitchFamily="34" charset="0"/>
        <a:buNone/>
        <a:defRPr sz="2000" b="0" i="0" kern="1200" baseline="0">
          <a:solidFill>
            <a:schemeClr val="tx2"/>
          </a:solidFill>
          <a:latin typeface="Calibri" pitchFamily="34" charset="0"/>
          <a:ea typeface="+mn-ea"/>
          <a:cs typeface="+mn-cs"/>
        </a:defRPr>
      </a:lvl1pPr>
      <a:lvl2pPr marL="216000" indent="-216000" algn="l" defTabSz="914400" rtl="0" eaLnBrk="1" latinLnBrk="0" hangingPunct="1">
        <a:lnSpc>
          <a:spcPts val="2400"/>
        </a:lnSpc>
        <a:spcBef>
          <a:spcPts val="0"/>
        </a:spcBef>
        <a:spcAft>
          <a:spcPts val="1200"/>
        </a:spcAft>
        <a:buClr>
          <a:schemeClr val="accent2"/>
        </a:buClr>
        <a:buFont typeface="Calibri" pitchFamily="34" charset="0"/>
        <a:buChar char="•"/>
        <a:defRPr sz="2000" b="0" i="0" kern="1200" baseline="0">
          <a:solidFill>
            <a:schemeClr val="tx2"/>
          </a:solidFill>
          <a:latin typeface="Calibri" pitchFamily="34" charset="0"/>
          <a:ea typeface="+mn-ea"/>
          <a:cs typeface="+mn-cs"/>
        </a:defRPr>
      </a:lvl2pPr>
      <a:lvl3pPr marL="432000" indent="-216000" algn="l" defTabSz="914400" rtl="0" eaLnBrk="1" latinLnBrk="0" hangingPunct="1">
        <a:lnSpc>
          <a:spcPts val="2400"/>
        </a:lnSpc>
        <a:spcBef>
          <a:spcPts val="0"/>
        </a:spcBef>
        <a:spcAft>
          <a:spcPts val="1200"/>
        </a:spcAft>
        <a:buClr>
          <a:schemeClr val="tx2"/>
        </a:buClr>
        <a:buFont typeface="Arial" pitchFamily="34" charset="0"/>
        <a:buChar char="•"/>
        <a:defRPr sz="2000" b="0" i="0" kern="1200" baseline="0">
          <a:solidFill>
            <a:schemeClr val="tx2"/>
          </a:solidFill>
          <a:latin typeface="Calibri" pitchFamily="34" charset="0"/>
          <a:ea typeface="+mn-ea"/>
          <a:cs typeface="+mn-cs"/>
        </a:defRPr>
      </a:lvl3pPr>
      <a:lvl4pPr marL="0" indent="0" algn="l" defTabSz="914400" rtl="0" eaLnBrk="1" latinLnBrk="0" hangingPunct="1">
        <a:lnSpc>
          <a:spcPts val="1700"/>
        </a:lnSpc>
        <a:spcBef>
          <a:spcPts val="0"/>
        </a:spcBef>
        <a:buFontTx/>
        <a:buNone/>
        <a:defRPr sz="1400" kern="1200" baseline="0">
          <a:solidFill>
            <a:schemeClr val="tx2"/>
          </a:solidFill>
          <a:latin typeface="Calibri" pitchFamily="34" charset="0"/>
          <a:ea typeface="+mn-ea"/>
          <a:cs typeface="+mn-cs"/>
        </a:defRPr>
      </a:lvl4pPr>
      <a:lvl5pPr marL="0" indent="0" algn="l" defTabSz="914400" rtl="0" eaLnBrk="1" latinLnBrk="0" hangingPunct="1">
        <a:lnSpc>
          <a:spcPts val="1600"/>
        </a:lnSpc>
        <a:spcBef>
          <a:spcPts val="0"/>
        </a:spcBef>
        <a:buFontTx/>
        <a:buNone/>
        <a:defRPr sz="1400" kern="1200" baseline="0">
          <a:solidFill>
            <a:schemeClr val="tx2"/>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514" y="-12545"/>
            <a:ext cx="9144000" cy="6858000"/>
          </a:xfrm>
          <a:prstGeom prst="rect">
            <a:avLst/>
          </a:prstGeom>
        </p:spPr>
      </p:pic>
      <p:sp>
        <p:nvSpPr>
          <p:cNvPr id="12" name="Rechteck 11"/>
          <p:cNvSpPr/>
          <p:nvPr userDrawn="1"/>
        </p:nvSpPr>
        <p:spPr>
          <a:xfrm>
            <a:off x="0" y="6156000"/>
            <a:ext cx="9144000" cy="702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3" name="Datumsplatzhalter 3"/>
          <p:cNvSpPr>
            <a:spLocks noGrp="1"/>
          </p:cNvSpPr>
          <p:nvPr>
            <p:ph type="dt" sz="half" idx="2"/>
          </p:nvPr>
        </p:nvSpPr>
        <p:spPr>
          <a:xfrm>
            <a:off x="360000" y="6480000"/>
            <a:ext cx="972000" cy="270000"/>
          </a:xfrm>
          <a:prstGeom prst="rect">
            <a:avLst/>
          </a:prstGeom>
        </p:spPr>
        <p:txBody>
          <a:bodyPr vert="horz" lIns="0" tIns="0" rIns="0" bIns="0" rtlCol="0" anchor="t" anchorCtr="0"/>
          <a:lstStyle>
            <a:lvl1pPr algn="l">
              <a:defRPr sz="1400">
                <a:solidFill>
                  <a:schemeClr val="tx1">
                    <a:lumMod val="50000"/>
                    <a:lumOff val="50000"/>
                  </a:schemeClr>
                </a:solidFill>
              </a:defRPr>
            </a:lvl1pPr>
          </a:lstStyle>
          <a:p>
            <a:r>
              <a:rPr lang="de-DE" dirty="0" smtClean="0"/>
              <a:t>April 2013</a:t>
            </a:r>
            <a:endParaRPr lang="de-DE" dirty="0"/>
          </a:p>
        </p:txBody>
      </p:sp>
      <p:sp>
        <p:nvSpPr>
          <p:cNvPr id="15" name="Fußzeilenplatzhalter 10"/>
          <p:cNvSpPr>
            <a:spLocks noGrp="1"/>
          </p:cNvSpPr>
          <p:nvPr>
            <p:ph type="ftr" sz="quarter" idx="3"/>
          </p:nvPr>
        </p:nvSpPr>
        <p:spPr>
          <a:xfrm>
            <a:off x="1548000" y="6480000"/>
            <a:ext cx="5544000" cy="360000"/>
          </a:xfrm>
          <a:prstGeom prst="rect">
            <a:avLst/>
          </a:prstGeom>
        </p:spPr>
        <p:txBody>
          <a:bodyPr vert="horz" lIns="0" tIns="0" rIns="0" bIns="0" rtlCol="0" anchor="t" anchorCtr="0"/>
          <a:lstStyle>
            <a:lvl1pPr algn="l">
              <a:defRPr sz="1400">
                <a:solidFill>
                  <a:schemeClr val="tx1">
                    <a:lumMod val="50000"/>
                    <a:lumOff val="50000"/>
                  </a:schemeClr>
                </a:solidFill>
              </a:defRPr>
            </a:lvl1pPr>
          </a:lstStyle>
          <a:p>
            <a:r>
              <a:rPr lang="de-DE" dirty="0" smtClean="0"/>
              <a:t>AK‐Klausurtagung Organische Bodensubstanz</a:t>
            </a:r>
          </a:p>
        </p:txBody>
      </p:sp>
      <p:sp>
        <p:nvSpPr>
          <p:cNvPr id="16" name="Textfeld 15"/>
          <p:cNvSpPr txBox="1"/>
          <p:nvPr userDrawn="1"/>
        </p:nvSpPr>
        <p:spPr>
          <a:xfrm>
            <a:off x="1547664" y="6292800"/>
            <a:ext cx="5544000" cy="270000"/>
          </a:xfrm>
          <a:prstGeom prst="rect">
            <a:avLst/>
          </a:prstGeom>
          <a:noFill/>
        </p:spPr>
        <p:txBody>
          <a:bodyPr wrap="square" lIns="0" tIns="0" rIns="0" bIns="0" rtlCol="0">
            <a:noAutofit/>
          </a:bodyPr>
          <a:lstStyle/>
          <a:p>
            <a:r>
              <a:rPr lang="de-DE" sz="1400" b="1" dirty="0" smtClean="0">
                <a:solidFill>
                  <a:schemeClr val="tx1">
                    <a:lumMod val="50000"/>
                    <a:lumOff val="50000"/>
                  </a:schemeClr>
                </a:solidFill>
              </a:rPr>
              <a:t>Name des Wissenschaftlers</a:t>
            </a:r>
            <a:endParaRPr lang="de-DE" sz="1400" b="1" dirty="0">
              <a:solidFill>
                <a:schemeClr val="tx1">
                  <a:lumMod val="50000"/>
                  <a:lumOff val="50000"/>
                </a:schemeClr>
              </a:solidFill>
            </a:endParaRPr>
          </a:p>
        </p:txBody>
      </p:sp>
      <p:cxnSp>
        <p:nvCxnSpPr>
          <p:cNvPr id="17" name="Gerade Verbindung 16"/>
          <p:cNvCxnSpPr/>
          <p:nvPr userDrawn="1"/>
        </p:nvCxnSpPr>
        <p:spPr>
          <a:xfrm>
            <a:off x="1440000" y="6318000"/>
            <a:ext cx="0" cy="36004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8" name="Picture 2" descr="C:\Dokumente und Einstellungen\Eva2\Desktop\THUENEN\THUENEN_Markenzeichen\Screen\THUENEN_Web.gif"/>
          <p:cNvPicPr>
            <a:picLocks noChangeAspect="1" noChangeArrowheads="1"/>
          </p:cNvPicPr>
          <p:nvPr userDrawn="1"/>
        </p:nvPicPr>
        <p:blipFill>
          <a:blip r:embed="rId7" cstate="print"/>
          <a:srcRect/>
          <a:stretch>
            <a:fillRect/>
          </a:stretch>
        </p:blipFill>
        <p:spPr bwMode="auto">
          <a:xfrm>
            <a:off x="7614000" y="6228000"/>
            <a:ext cx="1285875" cy="514350"/>
          </a:xfrm>
          <a:prstGeom prst="rect">
            <a:avLst/>
          </a:prstGeom>
          <a:noFill/>
        </p:spPr>
      </p:pic>
      <p:sp>
        <p:nvSpPr>
          <p:cNvPr id="2" name="Titelplatzhalter 1"/>
          <p:cNvSpPr>
            <a:spLocks noGrp="1"/>
          </p:cNvSpPr>
          <p:nvPr>
            <p:ph type="title"/>
          </p:nvPr>
        </p:nvSpPr>
        <p:spPr>
          <a:xfrm>
            <a:off x="360000" y="0"/>
            <a:ext cx="8424000" cy="972000"/>
          </a:xfrm>
          <a:prstGeom prst="rect">
            <a:avLst/>
          </a:prstGeom>
        </p:spPr>
        <p:txBody>
          <a:bodyPr vert="horz" lIns="0" tIns="0" rIns="0" bIns="0" rtlCol="0" anchor="b" anchorCtr="0">
            <a:noAutofit/>
          </a:bodyPr>
          <a:lstStyle/>
          <a:p>
            <a:endParaRPr lang="de-DE" dirty="0"/>
          </a:p>
        </p:txBody>
      </p:sp>
      <p:sp>
        <p:nvSpPr>
          <p:cNvPr id="3" name="Textplatzhalter 2"/>
          <p:cNvSpPr>
            <a:spLocks noGrp="1"/>
          </p:cNvSpPr>
          <p:nvPr>
            <p:ph type="body" idx="1"/>
          </p:nvPr>
        </p:nvSpPr>
        <p:spPr>
          <a:xfrm>
            <a:off x="457200" y="1600200"/>
            <a:ext cx="8229600" cy="1833835"/>
          </a:xfrm>
          <a:prstGeom prst="rect">
            <a:avLst/>
          </a:prstGeom>
        </p:spPr>
        <p:txBody>
          <a:bodyPr vert="horz" lIns="0" tIns="0" rIns="0" bIns="0" rtlCol="0">
            <a:no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p:txBody>
      </p:sp>
      <p:sp>
        <p:nvSpPr>
          <p:cNvPr id="5" name="Foliennummernplatzhalter 4"/>
          <p:cNvSpPr>
            <a:spLocks noGrp="1"/>
          </p:cNvSpPr>
          <p:nvPr>
            <p:ph type="sldNum" sz="quarter" idx="4"/>
          </p:nvPr>
        </p:nvSpPr>
        <p:spPr>
          <a:xfrm>
            <a:off x="360000" y="6300000"/>
            <a:ext cx="972000" cy="216000"/>
          </a:xfrm>
          <a:prstGeom prst="rect">
            <a:avLst/>
          </a:prstGeom>
        </p:spPr>
        <p:txBody>
          <a:bodyPr vert="horz" lIns="0" tIns="0" rIns="0" bIns="0" rtlCol="0" anchor="t" anchorCtr="0"/>
          <a:lstStyle>
            <a:lvl1pPr algn="l">
              <a:defRPr sz="1400" b="1">
                <a:solidFill>
                  <a:schemeClr val="tx1">
                    <a:tint val="75000"/>
                  </a:schemeClr>
                </a:solidFill>
              </a:defRPr>
            </a:lvl1pPr>
          </a:lstStyle>
          <a:p>
            <a:r>
              <a:rPr lang="de-DE" dirty="0" smtClean="0"/>
              <a:t>Seite </a:t>
            </a:r>
            <a:fld id="{F3B6E0BC-0F61-478D-BA3E-A8842250F2DE}" type="slidenum">
              <a:rPr lang="de-DE" smtClean="0"/>
              <a:pPr/>
              <a:t>‹#›</a:t>
            </a:fld>
            <a:endParaRPr lang="de-DE" dirty="0"/>
          </a:p>
        </p:txBody>
      </p:sp>
    </p:spTree>
    <p:extLst>
      <p:ext uri="{BB962C8B-B14F-4D97-AF65-F5344CB8AC3E}">
        <p14:creationId xmlns:p14="http://schemas.microsoft.com/office/powerpoint/2010/main" val="2052133501"/>
      </p:ext>
    </p:extLst>
  </p:cSld>
  <p:clrMap bg1="lt1" tx1="dk1" bg2="lt2" tx2="dk2" accent1="accent1" accent2="accent2" accent3="accent3" accent4="accent4" accent5="accent5" accent6="accent6" hlink="hlink" folHlink="folHlink"/>
  <p:sldLayoutIdLst>
    <p:sldLayoutId id="2147483678" r:id="rId1"/>
    <p:sldLayoutId id="2147483675" r:id="rId2"/>
    <p:sldLayoutId id="2147483676" r:id="rId3"/>
    <p:sldLayoutId id="2147483677" r:id="rId4"/>
  </p:sldLayoutIdLst>
  <p:timing>
    <p:tnLst>
      <p:par>
        <p:cTn id="1" dur="indefinite" restart="never" nodeType="tmRoot"/>
      </p:par>
    </p:tnLst>
  </p:timing>
  <p:hf hdr="0"/>
  <p:txStyles>
    <p:titleStyle>
      <a:lvl1pPr algn="l" defTabSz="914400" rtl="0" eaLnBrk="1" latinLnBrk="0" hangingPunct="1">
        <a:lnSpc>
          <a:spcPts val="3500"/>
        </a:lnSpc>
        <a:spcBef>
          <a:spcPct val="0"/>
        </a:spcBef>
        <a:buNone/>
        <a:defRPr sz="3000" b="1" i="0" kern="1200" baseline="0">
          <a:solidFill>
            <a:schemeClr val="bg1"/>
          </a:solidFill>
          <a:latin typeface="Calibri" pitchFamily="34" charset="0"/>
          <a:ea typeface="+mj-ea"/>
          <a:cs typeface="+mj-cs"/>
        </a:defRPr>
      </a:lvl1pPr>
    </p:titleStyle>
    <p:bodyStyle>
      <a:lvl1pPr marL="0" indent="0" algn="l" defTabSz="914400" rtl="0" eaLnBrk="1" latinLnBrk="0" hangingPunct="1">
        <a:lnSpc>
          <a:spcPts val="2400"/>
        </a:lnSpc>
        <a:spcBef>
          <a:spcPts val="0"/>
        </a:spcBef>
        <a:spcAft>
          <a:spcPts val="1200"/>
        </a:spcAft>
        <a:buFont typeface="Arial" pitchFamily="34" charset="0"/>
        <a:buNone/>
        <a:defRPr sz="2000" b="0" i="0" kern="1200" baseline="0">
          <a:solidFill>
            <a:schemeClr val="tx2"/>
          </a:solidFill>
          <a:latin typeface="Calibri" pitchFamily="34" charset="0"/>
          <a:ea typeface="+mn-ea"/>
          <a:cs typeface="+mn-cs"/>
        </a:defRPr>
      </a:lvl1pPr>
      <a:lvl2pPr marL="216000" indent="-216000" algn="l" defTabSz="914400" rtl="0" eaLnBrk="1" latinLnBrk="0" hangingPunct="1">
        <a:lnSpc>
          <a:spcPts val="2400"/>
        </a:lnSpc>
        <a:spcBef>
          <a:spcPts val="0"/>
        </a:spcBef>
        <a:spcAft>
          <a:spcPts val="1200"/>
        </a:spcAft>
        <a:buClr>
          <a:schemeClr val="accent5"/>
        </a:buClr>
        <a:buFont typeface="Calibri" pitchFamily="34" charset="0"/>
        <a:buChar char="•"/>
        <a:defRPr sz="2000" b="0" i="0" kern="1200" baseline="0">
          <a:solidFill>
            <a:schemeClr val="tx2"/>
          </a:solidFill>
          <a:latin typeface="Calibri" pitchFamily="34" charset="0"/>
          <a:ea typeface="+mn-ea"/>
          <a:cs typeface="+mn-cs"/>
        </a:defRPr>
      </a:lvl2pPr>
      <a:lvl3pPr marL="432000" indent="-216000" algn="l" defTabSz="914400" rtl="0" eaLnBrk="1" latinLnBrk="0" hangingPunct="1">
        <a:lnSpc>
          <a:spcPts val="2400"/>
        </a:lnSpc>
        <a:spcBef>
          <a:spcPts val="0"/>
        </a:spcBef>
        <a:spcAft>
          <a:spcPts val="1200"/>
        </a:spcAft>
        <a:buClr>
          <a:schemeClr val="tx2"/>
        </a:buClr>
        <a:buFont typeface="Arial" pitchFamily="34" charset="0"/>
        <a:buChar char="•"/>
        <a:defRPr sz="2000" b="0" i="0" kern="1200" baseline="0">
          <a:solidFill>
            <a:schemeClr val="tx2"/>
          </a:solidFill>
          <a:latin typeface="Calibri" pitchFamily="34" charset="0"/>
          <a:ea typeface="+mn-ea"/>
          <a:cs typeface="+mn-cs"/>
        </a:defRPr>
      </a:lvl3pPr>
      <a:lvl4pPr marL="0" indent="0" algn="l" defTabSz="914400" rtl="0" eaLnBrk="1" latinLnBrk="0" hangingPunct="1">
        <a:lnSpc>
          <a:spcPts val="1700"/>
        </a:lnSpc>
        <a:spcBef>
          <a:spcPts val="0"/>
        </a:spcBef>
        <a:buFontTx/>
        <a:buNone/>
        <a:defRPr sz="1400" kern="1200" baseline="0">
          <a:solidFill>
            <a:schemeClr val="tx2"/>
          </a:solidFill>
          <a:latin typeface="Calibri" pitchFamily="34" charset="0"/>
          <a:ea typeface="+mn-ea"/>
          <a:cs typeface="+mn-cs"/>
        </a:defRPr>
      </a:lvl4pPr>
      <a:lvl5pPr marL="0" indent="0" algn="l" defTabSz="914400" rtl="0" eaLnBrk="1" latinLnBrk="0" hangingPunct="1">
        <a:lnSpc>
          <a:spcPts val="1600"/>
        </a:lnSpc>
        <a:spcBef>
          <a:spcPts val="0"/>
        </a:spcBef>
        <a:buFontTx/>
        <a:buNone/>
        <a:defRPr sz="1400" kern="1200" baseline="0">
          <a:solidFill>
            <a:schemeClr val="tx2"/>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hteck 6"/>
          <p:cNvSpPr/>
          <p:nvPr userDrawn="1"/>
        </p:nvSpPr>
        <p:spPr>
          <a:xfrm>
            <a:off x="0" y="6156000"/>
            <a:ext cx="9144000" cy="702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Datumsplatzhalter 3"/>
          <p:cNvSpPr>
            <a:spLocks noGrp="1"/>
          </p:cNvSpPr>
          <p:nvPr>
            <p:ph type="dt" sz="half" idx="2"/>
          </p:nvPr>
        </p:nvSpPr>
        <p:spPr>
          <a:xfrm>
            <a:off x="360000" y="6480000"/>
            <a:ext cx="972000" cy="270000"/>
          </a:xfrm>
          <a:prstGeom prst="rect">
            <a:avLst/>
          </a:prstGeom>
        </p:spPr>
        <p:txBody>
          <a:bodyPr vert="horz" lIns="0" tIns="0" rIns="0" bIns="0" rtlCol="0" anchor="t" anchorCtr="0"/>
          <a:lstStyle>
            <a:lvl1pPr algn="l">
              <a:defRPr sz="1400">
                <a:solidFill>
                  <a:schemeClr val="tx1">
                    <a:lumMod val="50000"/>
                    <a:lumOff val="50000"/>
                  </a:schemeClr>
                </a:solidFill>
              </a:defRPr>
            </a:lvl1pPr>
          </a:lstStyle>
          <a:p>
            <a:r>
              <a:rPr lang="de-DE" dirty="0" smtClean="0"/>
              <a:t>April 2013</a:t>
            </a:r>
            <a:endParaRPr lang="de-DE" dirty="0"/>
          </a:p>
        </p:txBody>
      </p:sp>
      <p:sp>
        <p:nvSpPr>
          <p:cNvPr id="10" name="Fußzeilenplatzhalter 10"/>
          <p:cNvSpPr>
            <a:spLocks noGrp="1"/>
          </p:cNvSpPr>
          <p:nvPr>
            <p:ph type="ftr" sz="quarter" idx="3"/>
          </p:nvPr>
        </p:nvSpPr>
        <p:spPr>
          <a:xfrm>
            <a:off x="1548000" y="6480000"/>
            <a:ext cx="5544000" cy="360000"/>
          </a:xfrm>
          <a:prstGeom prst="rect">
            <a:avLst/>
          </a:prstGeom>
        </p:spPr>
        <p:txBody>
          <a:bodyPr vert="horz" lIns="0" tIns="0" rIns="0" bIns="0" rtlCol="0" anchor="t" anchorCtr="0"/>
          <a:lstStyle>
            <a:lvl1pPr algn="l">
              <a:defRPr sz="1400">
                <a:solidFill>
                  <a:schemeClr val="tx1">
                    <a:lumMod val="50000"/>
                    <a:lumOff val="50000"/>
                  </a:schemeClr>
                </a:solidFill>
              </a:defRPr>
            </a:lvl1pPr>
          </a:lstStyle>
          <a:p>
            <a:r>
              <a:rPr lang="de-DE" dirty="0" smtClean="0"/>
              <a:t>Präsentation des </a:t>
            </a:r>
            <a:r>
              <a:rPr lang="de-DE" dirty="0" err="1" smtClean="0"/>
              <a:t>Thünen</a:t>
            </a:r>
            <a:r>
              <a:rPr lang="de-DE" dirty="0" smtClean="0"/>
              <a:t>-Instituts</a:t>
            </a:r>
            <a:endParaRPr lang="de-DE" dirty="0"/>
          </a:p>
        </p:txBody>
      </p:sp>
      <p:sp>
        <p:nvSpPr>
          <p:cNvPr id="11" name="Textfeld 10"/>
          <p:cNvSpPr txBox="1"/>
          <p:nvPr userDrawn="1"/>
        </p:nvSpPr>
        <p:spPr>
          <a:xfrm>
            <a:off x="1547664" y="6292800"/>
            <a:ext cx="5544000" cy="270000"/>
          </a:xfrm>
          <a:prstGeom prst="rect">
            <a:avLst/>
          </a:prstGeom>
          <a:noFill/>
        </p:spPr>
        <p:txBody>
          <a:bodyPr wrap="square" lIns="0" tIns="0" rIns="0" bIns="0" rtlCol="0">
            <a:noAutofit/>
          </a:bodyPr>
          <a:lstStyle/>
          <a:p>
            <a:r>
              <a:rPr lang="de-DE" sz="1400" b="1" dirty="0" smtClean="0">
                <a:solidFill>
                  <a:schemeClr val="tx1">
                    <a:lumMod val="50000"/>
                    <a:lumOff val="50000"/>
                  </a:schemeClr>
                </a:solidFill>
              </a:rPr>
              <a:t>Name des Wissenschaftlers</a:t>
            </a:r>
            <a:endParaRPr lang="de-DE" sz="1400" b="1" dirty="0">
              <a:solidFill>
                <a:schemeClr val="tx1">
                  <a:lumMod val="50000"/>
                  <a:lumOff val="50000"/>
                </a:schemeClr>
              </a:solidFill>
            </a:endParaRPr>
          </a:p>
        </p:txBody>
      </p:sp>
      <p:cxnSp>
        <p:nvCxnSpPr>
          <p:cNvPr id="12" name="Gerade Verbindung 11"/>
          <p:cNvCxnSpPr/>
          <p:nvPr userDrawn="1"/>
        </p:nvCxnSpPr>
        <p:spPr>
          <a:xfrm>
            <a:off x="1440000" y="6318000"/>
            <a:ext cx="0" cy="36004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2" descr="C:\Dokumente und Einstellungen\Eva2\Desktop\THUENEN\THUENEN_Markenzeichen\Screen\THUENEN_Web.gif"/>
          <p:cNvPicPr>
            <a:picLocks noChangeAspect="1" noChangeArrowheads="1"/>
          </p:cNvPicPr>
          <p:nvPr userDrawn="1"/>
        </p:nvPicPr>
        <p:blipFill>
          <a:blip r:embed="rId7" cstate="print"/>
          <a:srcRect/>
          <a:stretch>
            <a:fillRect/>
          </a:stretch>
        </p:blipFill>
        <p:spPr bwMode="auto">
          <a:xfrm>
            <a:off x="7614000" y="6228000"/>
            <a:ext cx="1285875" cy="514350"/>
          </a:xfrm>
          <a:prstGeom prst="rect">
            <a:avLst/>
          </a:prstGeom>
          <a:noFill/>
        </p:spPr>
      </p:pic>
      <p:sp>
        <p:nvSpPr>
          <p:cNvPr id="2" name="Titelplatzhalter 1"/>
          <p:cNvSpPr>
            <a:spLocks noGrp="1"/>
          </p:cNvSpPr>
          <p:nvPr>
            <p:ph type="title"/>
          </p:nvPr>
        </p:nvSpPr>
        <p:spPr>
          <a:xfrm>
            <a:off x="360000" y="0"/>
            <a:ext cx="8424000" cy="972000"/>
          </a:xfrm>
          <a:prstGeom prst="rect">
            <a:avLst/>
          </a:prstGeom>
        </p:spPr>
        <p:txBody>
          <a:bodyPr vert="horz" lIns="0" tIns="0" rIns="0" bIns="0" rtlCol="0" anchor="b" anchorCtr="0">
            <a:noAutofit/>
          </a:bodyPr>
          <a:lstStyle/>
          <a:p>
            <a:endParaRPr lang="de-DE" dirty="0"/>
          </a:p>
        </p:txBody>
      </p:sp>
      <p:sp>
        <p:nvSpPr>
          <p:cNvPr id="3" name="Textplatzhalter 2"/>
          <p:cNvSpPr>
            <a:spLocks noGrp="1"/>
          </p:cNvSpPr>
          <p:nvPr>
            <p:ph type="body" idx="1"/>
          </p:nvPr>
        </p:nvSpPr>
        <p:spPr>
          <a:xfrm>
            <a:off x="457200" y="1600200"/>
            <a:ext cx="8229600" cy="1833835"/>
          </a:xfrm>
          <a:prstGeom prst="rect">
            <a:avLst/>
          </a:prstGeom>
        </p:spPr>
        <p:txBody>
          <a:bodyPr vert="horz" lIns="0" tIns="0" rIns="0" bIns="0" rtlCol="0">
            <a:no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p:txBody>
      </p:sp>
      <p:sp>
        <p:nvSpPr>
          <p:cNvPr id="4" name="Foliennummernplatzhalter 3"/>
          <p:cNvSpPr>
            <a:spLocks noGrp="1"/>
          </p:cNvSpPr>
          <p:nvPr>
            <p:ph type="sldNum" sz="quarter" idx="4"/>
          </p:nvPr>
        </p:nvSpPr>
        <p:spPr>
          <a:xfrm>
            <a:off x="360000" y="6300000"/>
            <a:ext cx="972000" cy="216000"/>
          </a:xfrm>
          <a:prstGeom prst="rect">
            <a:avLst/>
          </a:prstGeom>
        </p:spPr>
        <p:txBody>
          <a:bodyPr vert="horz" lIns="0" tIns="0" rIns="0" bIns="0" rtlCol="0" anchor="t" anchorCtr="0"/>
          <a:lstStyle>
            <a:lvl1pPr algn="l">
              <a:defRPr sz="1400" b="1">
                <a:solidFill>
                  <a:schemeClr val="tx1">
                    <a:tint val="75000"/>
                  </a:schemeClr>
                </a:solidFill>
              </a:defRPr>
            </a:lvl1pPr>
          </a:lstStyle>
          <a:p>
            <a:r>
              <a:rPr lang="de-DE" dirty="0" smtClean="0"/>
              <a:t>Seite </a:t>
            </a:r>
            <a:fld id="{148A30C4-5196-49B3-9EA8-D26A2B095CB3}" type="slidenum">
              <a:rPr lang="de-DE" smtClean="0"/>
              <a:pPr/>
              <a:t>‹#›</a:t>
            </a:fld>
            <a:endParaRPr lang="de-DE" dirty="0"/>
          </a:p>
        </p:txBody>
      </p:sp>
    </p:spTree>
    <p:extLst>
      <p:ext uri="{BB962C8B-B14F-4D97-AF65-F5344CB8AC3E}">
        <p14:creationId xmlns:p14="http://schemas.microsoft.com/office/powerpoint/2010/main" val="1752600765"/>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Lst>
  <p:timing>
    <p:tnLst>
      <p:par>
        <p:cTn id="1" dur="indefinite" restart="never" nodeType="tmRoot"/>
      </p:par>
    </p:tnLst>
  </p:timing>
  <p:hf hdr="0"/>
  <p:txStyles>
    <p:titleStyle>
      <a:lvl1pPr algn="l" defTabSz="914400" rtl="0" eaLnBrk="1" latinLnBrk="0" hangingPunct="1">
        <a:lnSpc>
          <a:spcPts val="3500"/>
        </a:lnSpc>
        <a:spcBef>
          <a:spcPct val="0"/>
        </a:spcBef>
        <a:buNone/>
        <a:defRPr sz="3000" b="1" i="0" kern="1200" baseline="0">
          <a:solidFill>
            <a:schemeClr val="bg1"/>
          </a:solidFill>
          <a:latin typeface="Calibri" pitchFamily="34" charset="0"/>
          <a:ea typeface="+mj-ea"/>
          <a:cs typeface="+mj-cs"/>
        </a:defRPr>
      </a:lvl1pPr>
    </p:titleStyle>
    <p:bodyStyle>
      <a:lvl1pPr marL="0" indent="0" algn="l" defTabSz="914400" rtl="0" eaLnBrk="1" latinLnBrk="0" hangingPunct="1">
        <a:lnSpc>
          <a:spcPts val="2400"/>
        </a:lnSpc>
        <a:spcBef>
          <a:spcPts val="0"/>
        </a:spcBef>
        <a:spcAft>
          <a:spcPts val="1200"/>
        </a:spcAft>
        <a:buFont typeface="Arial" pitchFamily="34" charset="0"/>
        <a:buNone/>
        <a:defRPr sz="2000" b="0" i="0" kern="1200" baseline="0">
          <a:solidFill>
            <a:schemeClr val="tx2"/>
          </a:solidFill>
          <a:latin typeface="Calibri" pitchFamily="34" charset="0"/>
          <a:ea typeface="+mn-ea"/>
          <a:cs typeface="+mn-cs"/>
        </a:defRPr>
      </a:lvl1pPr>
      <a:lvl2pPr marL="216000" indent="-216000" algn="l" defTabSz="914400" rtl="0" eaLnBrk="1" latinLnBrk="0" hangingPunct="1">
        <a:lnSpc>
          <a:spcPts val="2400"/>
        </a:lnSpc>
        <a:spcBef>
          <a:spcPts val="0"/>
        </a:spcBef>
        <a:spcAft>
          <a:spcPts val="1200"/>
        </a:spcAft>
        <a:buClr>
          <a:schemeClr val="accent4"/>
        </a:buClr>
        <a:buFont typeface="Calibri" pitchFamily="34" charset="0"/>
        <a:buChar char="•"/>
        <a:defRPr sz="2000" b="0" i="0" kern="1200" baseline="0">
          <a:solidFill>
            <a:schemeClr val="tx2"/>
          </a:solidFill>
          <a:latin typeface="Calibri" pitchFamily="34" charset="0"/>
          <a:ea typeface="+mn-ea"/>
          <a:cs typeface="+mn-cs"/>
        </a:defRPr>
      </a:lvl2pPr>
      <a:lvl3pPr marL="432000" indent="-216000" algn="l" defTabSz="914400" rtl="0" eaLnBrk="1" latinLnBrk="0" hangingPunct="1">
        <a:lnSpc>
          <a:spcPts val="2400"/>
        </a:lnSpc>
        <a:spcBef>
          <a:spcPts val="0"/>
        </a:spcBef>
        <a:spcAft>
          <a:spcPts val="1200"/>
        </a:spcAft>
        <a:buClr>
          <a:schemeClr val="tx2"/>
        </a:buClr>
        <a:buFont typeface="Arial" pitchFamily="34" charset="0"/>
        <a:buChar char="•"/>
        <a:defRPr sz="2000" b="0" i="0" kern="1200" baseline="0">
          <a:solidFill>
            <a:schemeClr val="tx2"/>
          </a:solidFill>
          <a:latin typeface="Calibri" pitchFamily="34" charset="0"/>
          <a:ea typeface="+mn-ea"/>
          <a:cs typeface="+mn-cs"/>
        </a:defRPr>
      </a:lvl3pPr>
      <a:lvl4pPr marL="0" indent="0" algn="l" defTabSz="914400" rtl="0" eaLnBrk="1" latinLnBrk="0" hangingPunct="1">
        <a:lnSpc>
          <a:spcPts val="1700"/>
        </a:lnSpc>
        <a:spcBef>
          <a:spcPts val="0"/>
        </a:spcBef>
        <a:buFontTx/>
        <a:buNone/>
        <a:defRPr sz="1400" kern="1200" baseline="0">
          <a:solidFill>
            <a:schemeClr val="tx2"/>
          </a:solidFill>
          <a:latin typeface="Calibri" pitchFamily="34" charset="0"/>
          <a:ea typeface="+mn-ea"/>
          <a:cs typeface="+mn-cs"/>
        </a:defRPr>
      </a:lvl4pPr>
      <a:lvl5pPr marL="0" indent="0" algn="l" defTabSz="914400" rtl="0" eaLnBrk="1" latinLnBrk="0" hangingPunct="1">
        <a:lnSpc>
          <a:spcPts val="1600"/>
        </a:lnSpc>
        <a:spcBef>
          <a:spcPts val="0"/>
        </a:spcBef>
        <a:buFontTx/>
        <a:buNone/>
        <a:defRPr sz="1400" kern="1200" baseline="0">
          <a:solidFill>
            <a:schemeClr val="tx2"/>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Grafik 5"/>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Rechteck 6"/>
          <p:cNvSpPr/>
          <p:nvPr userDrawn="1"/>
        </p:nvSpPr>
        <p:spPr>
          <a:xfrm>
            <a:off x="0" y="6156000"/>
            <a:ext cx="9144000" cy="702000"/>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Datumsplatzhalter 3"/>
          <p:cNvSpPr>
            <a:spLocks noGrp="1"/>
          </p:cNvSpPr>
          <p:nvPr>
            <p:ph type="dt" sz="half" idx="2"/>
          </p:nvPr>
        </p:nvSpPr>
        <p:spPr>
          <a:xfrm>
            <a:off x="360000" y="6480000"/>
            <a:ext cx="972000" cy="270000"/>
          </a:xfrm>
          <a:prstGeom prst="rect">
            <a:avLst/>
          </a:prstGeom>
        </p:spPr>
        <p:txBody>
          <a:bodyPr vert="horz" lIns="0" tIns="0" rIns="0" bIns="0" rtlCol="0" anchor="t" anchorCtr="0"/>
          <a:lstStyle>
            <a:lvl1pPr algn="l">
              <a:defRPr sz="1400">
                <a:solidFill>
                  <a:schemeClr val="tx1">
                    <a:lumMod val="50000"/>
                    <a:lumOff val="50000"/>
                  </a:schemeClr>
                </a:solidFill>
              </a:defRPr>
            </a:lvl1pPr>
          </a:lstStyle>
          <a:p>
            <a:r>
              <a:rPr lang="de-DE" dirty="0" smtClean="0"/>
              <a:t>April 2013</a:t>
            </a:r>
            <a:endParaRPr lang="de-DE" dirty="0"/>
          </a:p>
        </p:txBody>
      </p:sp>
      <p:sp>
        <p:nvSpPr>
          <p:cNvPr id="10" name="Fußzeilenplatzhalter 10"/>
          <p:cNvSpPr>
            <a:spLocks noGrp="1"/>
          </p:cNvSpPr>
          <p:nvPr>
            <p:ph type="ftr" sz="quarter" idx="3"/>
          </p:nvPr>
        </p:nvSpPr>
        <p:spPr>
          <a:xfrm>
            <a:off x="1548000" y="6480000"/>
            <a:ext cx="5544000" cy="360000"/>
          </a:xfrm>
          <a:prstGeom prst="rect">
            <a:avLst/>
          </a:prstGeom>
        </p:spPr>
        <p:txBody>
          <a:bodyPr vert="horz" lIns="0" tIns="0" rIns="0" bIns="0" rtlCol="0" anchor="t" anchorCtr="0"/>
          <a:lstStyle>
            <a:lvl1pPr algn="l">
              <a:defRPr sz="1400">
                <a:solidFill>
                  <a:schemeClr val="tx1">
                    <a:lumMod val="50000"/>
                    <a:lumOff val="50000"/>
                  </a:schemeClr>
                </a:solidFill>
              </a:defRPr>
            </a:lvl1pPr>
          </a:lstStyle>
          <a:p>
            <a:r>
              <a:rPr lang="de-DE" dirty="0" smtClean="0"/>
              <a:t>Präsentation des </a:t>
            </a:r>
            <a:r>
              <a:rPr lang="de-DE" dirty="0" err="1" smtClean="0"/>
              <a:t>Thünen</a:t>
            </a:r>
            <a:r>
              <a:rPr lang="de-DE" dirty="0" smtClean="0"/>
              <a:t>-Instituts</a:t>
            </a:r>
            <a:endParaRPr lang="de-DE" dirty="0"/>
          </a:p>
        </p:txBody>
      </p:sp>
      <p:sp>
        <p:nvSpPr>
          <p:cNvPr id="11" name="Textfeld 10"/>
          <p:cNvSpPr txBox="1"/>
          <p:nvPr userDrawn="1"/>
        </p:nvSpPr>
        <p:spPr>
          <a:xfrm>
            <a:off x="1547664" y="6292800"/>
            <a:ext cx="5544000" cy="270000"/>
          </a:xfrm>
          <a:prstGeom prst="rect">
            <a:avLst/>
          </a:prstGeom>
          <a:noFill/>
        </p:spPr>
        <p:txBody>
          <a:bodyPr wrap="square" lIns="0" tIns="0" rIns="0" bIns="0" rtlCol="0">
            <a:noAutofit/>
          </a:bodyPr>
          <a:lstStyle/>
          <a:p>
            <a:r>
              <a:rPr lang="de-DE" sz="1400" b="1" dirty="0" smtClean="0">
                <a:solidFill>
                  <a:schemeClr val="tx1">
                    <a:lumMod val="50000"/>
                    <a:lumOff val="50000"/>
                  </a:schemeClr>
                </a:solidFill>
              </a:rPr>
              <a:t>Name des Wissenschaftlers</a:t>
            </a:r>
            <a:endParaRPr lang="de-DE" sz="1400" b="1" dirty="0">
              <a:solidFill>
                <a:schemeClr val="tx1">
                  <a:lumMod val="50000"/>
                  <a:lumOff val="50000"/>
                </a:schemeClr>
              </a:solidFill>
            </a:endParaRPr>
          </a:p>
        </p:txBody>
      </p:sp>
      <p:cxnSp>
        <p:nvCxnSpPr>
          <p:cNvPr id="12" name="Gerade Verbindung 11"/>
          <p:cNvCxnSpPr/>
          <p:nvPr userDrawn="1"/>
        </p:nvCxnSpPr>
        <p:spPr>
          <a:xfrm>
            <a:off x="1440000" y="6318000"/>
            <a:ext cx="0" cy="360040"/>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pic>
        <p:nvPicPr>
          <p:cNvPr id="13" name="Picture 2" descr="C:\Dokumente und Einstellungen\Eva2\Desktop\THUENEN\THUENEN_Markenzeichen\Screen\THUENEN_Web.gif"/>
          <p:cNvPicPr>
            <a:picLocks noChangeAspect="1" noChangeArrowheads="1"/>
          </p:cNvPicPr>
          <p:nvPr userDrawn="1"/>
        </p:nvPicPr>
        <p:blipFill>
          <a:blip r:embed="rId7" cstate="print"/>
          <a:srcRect/>
          <a:stretch>
            <a:fillRect/>
          </a:stretch>
        </p:blipFill>
        <p:spPr bwMode="auto">
          <a:xfrm>
            <a:off x="7614000" y="6228000"/>
            <a:ext cx="1285875" cy="514350"/>
          </a:xfrm>
          <a:prstGeom prst="rect">
            <a:avLst/>
          </a:prstGeom>
          <a:noFill/>
        </p:spPr>
      </p:pic>
      <p:sp>
        <p:nvSpPr>
          <p:cNvPr id="2" name="Titelplatzhalter 1"/>
          <p:cNvSpPr>
            <a:spLocks noGrp="1"/>
          </p:cNvSpPr>
          <p:nvPr>
            <p:ph type="title"/>
          </p:nvPr>
        </p:nvSpPr>
        <p:spPr>
          <a:xfrm>
            <a:off x="360000" y="0"/>
            <a:ext cx="8424000" cy="972000"/>
          </a:xfrm>
          <a:prstGeom prst="rect">
            <a:avLst/>
          </a:prstGeom>
        </p:spPr>
        <p:txBody>
          <a:bodyPr vert="horz" lIns="0" tIns="0" rIns="0" bIns="0" rtlCol="0" anchor="b" anchorCtr="0">
            <a:noAutofit/>
          </a:bodyPr>
          <a:lstStyle/>
          <a:p>
            <a:endParaRPr lang="de-DE" dirty="0"/>
          </a:p>
        </p:txBody>
      </p:sp>
      <p:sp>
        <p:nvSpPr>
          <p:cNvPr id="3" name="Textplatzhalter 2"/>
          <p:cNvSpPr>
            <a:spLocks noGrp="1"/>
          </p:cNvSpPr>
          <p:nvPr>
            <p:ph type="body" idx="1"/>
          </p:nvPr>
        </p:nvSpPr>
        <p:spPr>
          <a:xfrm>
            <a:off x="457200" y="1600200"/>
            <a:ext cx="8229600" cy="1833835"/>
          </a:xfrm>
          <a:prstGeom prst="rect">
            <a:avLst/>
          </a:prstGeom>
        </p:spPr>
        <p:txBody>
          <a:bodyPr vert="horz" lIns="0" tIns="0" rIns="0" bIns="0" rtlCol="0">
            <a:noAutofit/>
          </a:bodyPr>
          <a:lstStyle/>
          <a:p>
            <a:pPr lvl="0"/>
            <a:r>
              <a:rPr lang="de-DE" dirty="0" smtClean="0"/>
              <a:t>Textmasterformate durch Klicken bearbeiten</a:t>
            </a:r>
          </a:p>
          <a:p>
            <a:pPr lvl="1"/>
            <a:r>
              <a:rPr lang="de-DE" dirty="0" smtClean="0"/>
              <a:t>Zweite Ebene</a:t>
            </a:r>
          </a:p>
          <a:p>
            <a:pPr lvl="2"/>
            <a:r>
              <a:rPr lang="de-DE" dirty="0" smtClean="0"/>
              <a:t>Dritte Ebene</a:t>
            </a:r>
          </a:p>
          <a:p>
            <a:pPr lvl="3"/>
            <a:r>
              <a:rPr lang="de-DE" dirty="0" smtClean="0"/>
              <a:t>Vierte Ebene</a:t>
            </a:r>
          </a:p>
        </p:txBody>
      </p:sp>
      <p:sp>
        <p:nvSpPr>
          <p:cNvPr id="4" name="Foliennummernplatzhalter 3"/>
          <p:cNvSpPr>
            <a:spLocks noGrp="1"/>
          </p:cNvSpPr>
          <p:nvPr>
            <p:ph type="sldNum" sz="quarter" idx="4"/>
          </p:nvPr>
        </p:nvSpPr>
        <p:spPr>
          <a:xfrm>
            <a:off x="360000" y="6300000"/>
            <a:ext cx="972000" cy="216000"/>
          </a:xfrm>
          <a:prstGeom prst="rect">
            <a:avLst/>
          </a:prstGeom>
        </p:spPr>
        <p:txBody>
          <a:bodyPr vert="horz" lIns="0" tIns="0" rIns="0" bIns="0" rtlCol="0" anchor="t" anchorCtr="0"/>
          <a:lstStyle>
            <a:lvl1pPr algn="l">
              <a:defRPr sz="1400" b="1">
                <a:solidFill>
                  <a:schemeClr val="tx1">
                    <a:tint val="75000"/>
                  </a:schemeClr>
                </a:solidFill>
              </a:defRPr>
            </a:lvl1pPr>
          </a:lstStyle>
          <a:p>
            <a:r>
              <a:rPr lang="de-DE" dirty="0" smtClean="0"/>
              <a:t>Seite </a:t>
            </a:r>
            <a:fld id="{6DCA0D67-1F4F-4F3C-96B3-530FDDDCDFD8}" type="slidenum">
              <a:rPr lang="de-DE" smtClean="0"/>
              <a:pPr/>
              <a:t>‹#›</a:t>
            </a:fld>
            <a:endParaRPr lang="de-DE" dirty="0"/>
          </a:p>
        </p:txBody>
      </p:sp>
    </p:spTree>
    <p:extLst>
      <p:ext uri="{BB962C8B-B14F-4D97-AF65-F5344CB8AC3E}">
        <p14:creationId xmlns:p14="http://schemas.microsoft.com/office/powerpoint/2010/main" val="365753361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Lst>
  <p:timing>
    <p:tnLst>
      <p:par>
        <p:cTn id="1" dur="indefinite" restart="never" nodeType="tmRoot"/>
      </p:par>
    </p:tnLst>
  </p:timing>
  <p:hf hdr="0"/>
  <p:txStyles>
    <p:titleStyle>
      <a:lvl1pPr algn="l" defTabSz="914400" rtl="0" eaLnBrk="1" latinLnBrk="0" hangingPunct="1">
        <a:lnSpc>
          <a:spcPts val="3500"/>
        </a:lnSpc>
        <a:spcBef>
          <a:spcPct val="0"/>
        </a:spcBef>
        <a:buNone/>
        <a:defRPr sz="3000" b="1" i="0" kern="1200" baseline="0">
          <a:solidFill>
            <a:schemeClr val="bg1"/>
          </a:solidFill>
          <a:latin typeface="Calibri" pitchFamily="34" charset="0"/>
          <a:ea typeface="+mj-ea"/>
          <a:cs typeface="+mj-cs"/>
        </a:defRPr>
      </a:lvl1pPr>
    </p:titleStyle>
    <p:bodyStyle>
      <a:lvl1pPr marL="0" indent="0" algn="l" defTabSz="914400" rtl="0" eaLnBrk="1" latinLnBrk="0" hangingPunct="1">
        <a:lnSpc>
          <a:spcPts val="2400"/>
        </a:lnSpc>
        <a:spcBef>
          <a:spcPts val="0"/>
        </a:spcBef>
        <a:spcAft>
          <a:spcPts val="1200"/>
        </a:spcAft>
        <a:buFont typeface="Arial" pitchFamily="34" charset="0"/>
        <a:buNone/>
        <a:defRPr sz="2000" b="0" i="0" kern="1200" baseline="0">
          <a:solidFill>
            <a:schemeClr val="tx2"/>
          </a:solidFill>
          <a:latin typeface="Calibri" pitchFamily="34" charset="0"/>
          <a:ea typeface="+mn-ea"/>
          <a:cs typeface="+mn-cs"/>
        </a:defRPr>
      </a:lvl1pPr>
      <a:lvl2pPr marL="216000" indent="-216000" algn="l" defTabSz="914400" rtl="0" eaLnBrk="1" latinLnBrk="0" hangingPunct="1">
        <a:lnSpc>
          <a:spcPts val="2400"/>
        </a:lnSpc>
        <a:spcBef>
          <a:spcPts val="0"/>
        </a:spcBef>
        <a:spcAft>
          <a:spcPts val="1200"/>
        </a:spcAft>
        <a:buClr>
          <a:schemeClr val="accent3"/>
        </a:buClr>
        <a:buFont typeface="Calibri" pitchFamily="34" charset="0"/>
        <a:buChar char="•"/>
        <a:defRPr sz="2000" b="0" i="0" kern="1200" baseline="0">
          <a:solidFill>
            <a:schemeClr val="tx2"/>
          </a:solidFill>
          <a:latin typeface="Calibri" pitchFamily="34" charset="0"/>
          <a:ea typeface="+mn-ea"/>
          <a:cs typeface="+mn-cs"/>
        </a:defRPr>
      </a:lvl2pPr>
      <a:lvl3pPr marL="432000" indent="-216000" algn="l" defTabSz="914400" rtl="0" eaLnBrk="1" latinLnBrk="0" hangingPunct="1">
        <a:lnSpc>
          <a:spcPts val="2400"/>
        </a:lnSpc>
        <a:spcBef>
          <a:spcPts val="0"/>
        </a:spcBef>
        <a:spcAft>
          <a:spcPts val="1200"/>
        </a:spcAft>
        <a:buClr>
          <a:schemeClr val="tx2"/>
        </a:buClr>
        <a:buFont typeface="Arial" pitchFamily="34" charset="0"/>
        <a:buChar char="•"/>
        <a:defRPr sz="2000" b="0" i="0" kern="1200" baseline="0">
          <a:solidFill>
            <a:schemeClr val="tx2"/>
          </a:solidFill>
          <a:latin typeface="Calibri" pitchFamily="34" charset="0"/>
          <a:ea typeface="+mn-ea"/>
          <a:cs typeface="+mn-cs"/>
        </a:defRPr>
      </a:lvl3pPr>
      <a:lvl4pPr marL="0" indent="0" algn="l" defTabSz="914400" rtl="0" eaLnBrk="1" latinLnBrk="0" hangingPunct="1">
        <a:lnSpc>
          <a:spcPts val="1700"/>
        </a:lnSpc>
        <a:spcBef>
          <a:spcPts val="0"/>
        </a:spcBef>
        <a:buFontTx/>
        <a:buNone/>
        <a:defRPr sz="1400" kern="1200" baseline="0">
          <a:solidFill>
            <a:schemeClr val="tx2"/>
          </a:solidFill>
          <a:latin typeface="Calibri" pitchFamily="34" charset="0"/>
          <a:ea typeface="+mn-ea"/>
          <a:cs typeface="+mn-cs"/>
        </a:defRPr>
      </a:lvl4pPr>
      <a:lvl5pPr marL="0" indent="0" algn="l" defTabSz="914400" rtl="0" eaLnBrk="1" latinLnBrk="0" hangingPunct="1">
        <a:lnSpc>
          <a:spcPts val="1600"/>
        </a:lnSpc>
        <a:spcBef>
          <a:spcPts val="0"/>
        </a:spcBef>
        <a:buFontTx/>
        <a:buNone/>
        <a:defRPr sz="1400" kern="1200" baseline="0">
          <a:solidFill>
            <a:schemeClr val="tx2"/>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27.emf"/></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png"/><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14.xml.rels><?xml version="1.0" encoding="UTF-8" standalone="yes"?>
<Relationships xmlns="http://schemas.openxmlformats.org/package/2006/relationships"><Relationship Id="rId8" Type="http://schemas.openxmlformats.org/officeDocument/2006/relationships/image" Target="../media/image39.gif"/><Relationship Id="rId3" Type="http://schemas.openxmlformats.org/officeDocument/2006/relationships/hyperlink" Target="https://www.youtube.com/watch?v=vA7tfz3k_9A" TargetMode="External"/><Relationship Id="rId7" Type="http://schemas.openxmlformats.org/officeDocument/2006/relationships/image" Target="../media/image38.png"/><Relationship Id="rId2" Type="http://schemas.openxmlformats.org/officeDocument/2006/relationships/hyperlink" Target="https://www.youtube.com/watch?v=j1ehcjjDPy8" TargetMode="External"/><Relationship Id="rId1" Type="http://schemas.openxmlformats.org/officeDocument/2006/relationships/slideLayout" Target="../slideLayouts/slideLayout2.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jpeg"/><Relationship Id="rId7" Type="http://schemas.openxmlformats.org/officeDocument/2006/relationships/image" Target="../media/image45.emf"/><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1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61.jpeg"/><Relationship Id="rId3" Type="http://schemas.openxmlformats.org/officeDocument/2006/relationships/image" Target="../media/image56.jpeg"/><Relationship Id="rId7" Type="http://schemas.openxmlformats.org/officeDocument/2006/relationships/image" Target="../media/image60.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jpe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hyperlink" Target="http://www.icos-ri.eu/" TargetMode="External"/><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hyperlink" Target="mailto:werner.kutsch@icos-ri.eu" TargetMode="External"/><Relationship Id="rId5" Type="http://schemas.openxmlformats.org/officeDocument/2006/relationships/image" Target="../media/image65.png"/><Relationship Id="rId4" Type="http://schemas.openxmlformats.org/officeDocument/2006/relationships/notesSlide" Target="../notesSlides/notesSlide3.xml"/></Relationships>
</file>

<file path=ppt/slides/_rels/slide3.xml.rels><?xml version="1.0" encoding="UTF-8" standalone="yes"?>
<Relationships xmlns="http://schemas.openxmlformats.org/package/2006/relationships"><Relationship Id="rId3" Type="http://schemas.openxmlformats.org/officeDocument/2006/relationships/hyperlink" Target="http://dx.doi.org/10.1038/ngeo2248" TargetMode="External"/><Relationship Id="rId2" Type="http://schemas.openxmlformats.org/officeDocument/2006/relationships/hyperlink" Target="http://cdiac.ornl.gov/trends/emis/meth_reg.html" TargetMode="Externa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4.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5.xml.rels><?xml version="1.0" encoding="UTF-8" standalone="yes"?>
<Relationships xmlns="http://schemas.openxmlformats.org/package/2006/relationships"><Relationship Id="rId8" Type="http://schemas.openxmlformats.org/officeDocument/2006/relationships/hyperlink" Target="http://www.biogeosciences-discuss.net/9/8931/2012/bgd-9-8931-2012.html" TargetMode="External"/><Relationship Id="rId3" Type="http://schemas.openxmlformats.org/officeDocument/2006/relationships/hyperlink" Target="http://cdiac.ornl.gov/trends/emis/meth_reg.html" TargetMode="External"/><Relationship Id="rId7" Type="http://schemas.openxmlformats.org/officeDocument/2006/relationships/hyperlink" Target="http://www.atmos-chem-phys.net/13/2793/2013/acp-13-2793-2013.html"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hyperlink" Target="http://onlinelibrary.wiley.com/doi/10.1002/jgrg.20042/abstract" TargetMode="External"/><Relationship Id="rId11" Type="http://schemas.openxmlformats.org/officeDocument/2006/relationships/image" Target="../media/image19.png"/><Relationship Id="rId5" Type="http://schemas.openxmlformats.org/officeDocument/2006/relationships/hyperlink" Target="http://www.biogeosciences.net/9/5125/2012/bg-9-5125-2012.html" TargetMode="External"/><Relationship Id="rId10" Type="http://schemas.openxmlformats.org/officeDocument/2006/relationships/hyperlink" Target="http://www.globalcarbonproject.org/carbonbudget/" TargetMode="External"/><Relationship Id="rId4" Type="http://schemas.openxmlformats.org/officeDocument/2006/relationships/hyperlink" Target="http://www.esrl.noaa.gov/gmd/ccgg/trends/" TargetMode="External"/><Relationship Id="rId9" Type="http://schemas.openxmlformats.org/officeDocument/2006/relationships/hyperlink" Target="http://dx.doi.org/10.5194/essdd-7-521-2014"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gi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platzhalter 3"/>
          <p:cNvSpPr>
            <a:spLocks noGrp="1"/>
          </p:cNvSpPr>
          <p:nvPr>
            <p:ph type="body" sz="quarter" idx="16"/>
          </p:nvPr>
        </p:nvSpPr>
        <p:spPr>
          <a:xfrm>
            <a:off x="497755" y="2405461"/>
            <a:ext cx="8244000" cy="531044"/>
          </a:xfrm>
        </p:spPr>
        <p:txBody>
          <a:bodyPr/>
          <a:lstStyle/>
          <a:p>
            <a:r>
              <a:rPr lang="de-DE" dirty="0" smtClean="0"/>
              <a:t>Werner L. Kutsch, 	</a:t>
            </a:r>
            <a:r>
              <a:rPr lang="de-DE" dirty="0" err="1" smtClean="0"/>
              <a:t>Director</a:t>
            </a:r>
            <a:r>
              <a:rPr lang="de-DE" dirty="0" smtClean="0"/>
              <a:t> General </a:t>
            </a:r>
            <a:r>
              <a:rPr lang="de-DE" dirty="0" err="1" smtClean="0"/>
              <a:t>of</a:t>
            </a:r>
            <a:r>
              <a:rPr lang="de-DE" dirty="0" smtClean="0"/>
              <a:t> ICOS RI, Helsinki, Europe</a:t>
            </a:r>
          </a:p>
          <a:p>
            <a:endParaRPr lang="fi-FI" dirty="0" smtClean="0"/>
          </a:p>
          <a:p>
            <a:r>
              <a:rPr lang="fi-FI" dirty="0" smtClean="0"/>
              <a:t>A. </a:t>
            </a:r>
            <a:r>
              <a:rPr lang="fi-FI" dirty="0" err="1" smtClean="0"/>
              <a:t>Vermeulen</a:t>
            </a:r>
            <a:r>
              <a:rPr lang="fi-FI" dirty="0" smtClean="0"/>
              <a:t>, T</a:t>
            </a:r>
            <a:r>
              <a:rPr lang="fi-FI" dirty="0"/>
              <a:t>. </a:t>
            </a:r>
            <a:r>
              <a:rPr lang="fi-FI" dirty="0" err="1" smtClean="0"/>
              <a:t>Johannessen</a:t>
            </a:r>
            <a:r>
              <a:rPr lang="fi-FI" dirty="0" smtClean="0"/>
              <a:t>, </a:t>
            </a:r>
            <a:r>
              <a:rPr lang="fi-FI" dirty="0" err="1" smtClean="0"/>
              <a:t>I.Levin</a:t>
            </a:r>
            <a:r>
              <a:rPr lang="fi-FI" dirty="0"/>
              <a:t>, </a:t>
            </a:r>
            <a:r>
              <a:rPr lang="fi-FI" dirty="0" smtClean="0"/>
              <a:t>D</a:t>
            </a:r>
            <a:r>
              <a:rPr lang="fi-FI" dirty="0"/>
              <a:t>. </a:t>
            </a:r>
            <a:r>
              <a:rPr lang="fi-FI" dirty="0" err="1"/>
              <a:t>Papale</a:t>
            </a:r>
            <a:r>
              <a:rPr lang="fi-FI" dirty="0"/>
              <a:t>, </a:t>
            </a:r>
            <a:r>
              <a:rPr lang="fi-FI" dirty="0" smtClean="0"/>
              <a:t>L</a:t>
            </a:r>
            <a:r>
              <a:rPr lang="fi-FI" dirty="0"/>
              <a:t>. </a:t>
            </a:r>
            <a:r>
              <a:rPr lang="fi-FI" dirty="0" err="1"/>
              <a:t>Rivier</a:t>
            </a:r>
            <a:r>
              <a:rPr lang="fi-FI" dirty="0"/>
              <a:t>, </a:t>
            </a:r>
            <a:r>
              <a:rPr lang="fi-FI" dirty="0" smtClean="0"/>
              <a:t>A</a:t>
            </a:r>
            <a:r>
              <a:rPr lang="fi-FI" dirty="0"/>
              <a:t>. </a:t>
            </a:r>
            <a:r>
              <a:rPr lang="fi-FI" dirty="0" smtClean="0"/>
              <a:t>Watson </a:t>
            </a:r>
            <a:endParaRPr lang="de-DE" dirty="0"/>
          </a:p>
          <a:p>
            <a:endParaRPr lang="de-DE" dirty="0"/>
          </a:p>
        </p:txBody>
      </p:sp>
      <p:sp>
        <p:nvSpPr>
          <p:cNvPr id="2" name="Titel 1"/>
          <p:cNvSpPr>
            <a:spLocks noGrp="1"/>
          </p:cNvSpPr>
          <p:nvPr>
            <p:ph type="title"/>
          </p:nvPr>
        </p:nvSpPr>
        <p:spPr>
          <a:xfrm>
            <a:off x="529200" y="1744072"/>
            <a:ext cx="8244000" cy="532800"/>
          </a:xfrm>
        </p:spPr>
        <p:txBody>
          <a:bodyPr/>
          <a:lstStyle/>
          <a:p>
            <a:pPr algn="ctr"/>
            <a:r>
              <a:rPr lang="de-DE" dirty="0" smtClean="0"/>
              <a:t>The Integrated Carbon Observation System</a:t>
            </a:r>
            <a:br>
              <a:rPr lang="de-DE" dirty="0" smtClean="0"/>
            </a:br>
            <a:r>
              <a:rPr lang="en-US" sz="2800" dirty="0" smtClean="0"/>
              <a:t>A European </a:t>
            </a:r>
            <a:r>
              <a:rPr lang="en-US" sz="2800" dirty="0"/>
              <a:t>Research Infrastructure on greenhouse gases and the global carbon </a:t>
            </a:r>
            <a:r>
              <a:rPr lang="en-US" sz="2800" dirty="0" smtClean="0"/>
              <a:t>cycle</a:t>
            </a:r>
            <a:endParaRPr lang="de-DE" sz="2800" dirty="0"/>
          </a:p>
        </p:txBody>
      </p:sp>
      <p:pic>
        <p:nvPicPr>
          <p:cNvPr id="10" name="Bildplatzhalter 9"/>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t="17948" b="17948"/>
          <a:stretch>
            <a:fillRect/>
          </a:stretch>
        </p:blipFill>
        <p:spPr>
          <a:xfrm>
            <a:off x="3168650" y="3455988"/>
            <a:ext cx="5616575" cy="2700337"/>
          </a:xfrm>
        </p:spPr>
      </p:pic>
      <p:sp>
        <p:nvSpPr>
          <p:cNvPr id="7" name="Textplatzhalter 6"/>
          <p:cNvSpPr>
            <a:spLocks noGrp="1"/>
          </p:cNvSpPr>
          <p:nvPr>
            <p:ph type="body" sz="quarter" idx="18"/>
          </p:nvPr>
        </p:nvSpPr>
        <p:spPr>
          <a:xfrm>
            <a:off x="683840" y="6156000"/>
            <a:ext cx="2448000" cy="702000"/>
          </a:xfrm>
        </p:spPr>
        <p:txBody>
          <a:bodyPr/>
          <a:lstStyle/>
          <a:p>
            <a:r>
              <a:rPr lang="de-DE" sz="2000" dirty="0" smtClean="0"/>
              <a:t>Paris, </a:t>
            </a:r>
            <a:r>
              <a:rPr lang="de-DE" sz="2000" dirty="0" smtClean="0"/>
              <a:t>21.9.2015</a:t>
            </a:r>
            <a:endParaRPr lang="de-DE" sz="2000" dirty="0"/>
          </a:p>
        </p:txBody>
      </p:sp>
      <p:pic>
        <p:nvPicPr>
          <p:cNvPr id="3" name="Picture 2" descr="http://www.eneon.net/IMG/LogoENEON.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2673" y="4293096"/>
            <a:ext cx="2637159" cy="9361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970420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smtClean="0"/>
              <a:t>Ocean</a:t>
            </a:r>
            <a:r>
              <a:rPr lang="fi-FI" dirty="0" smtClean="0"/>
              <a:t> </a:t>
            </a:r>
            <a:r>
              <a:rPr lang="fi-FI" dirty="0" err="1" smtClean="0"/>
              <a:t>fluxes</a:t>
            </a:r>
            <a:endParaRPr lang="fi-FI" dirty="0"/>
          </a:p>
        </p:txBody>
      </p:sp>
      <p:pic>
        <p:nvPicPr>
          <p:cNvPr id="6" name="Picture 2" descr="SOCA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92280" y="0"/>
            <a:ext cx="2051264" cy="11967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3"/>
          <a:stretch>
            <a:fillRect/>
          </a:stretch>
        </p:blipFill>
        <p:spPr>
          <a:xfrm>
            <a:off x="382038" y="1196753"/>
            <a:ext cx="8459206" cy="4959842"/>
          </a:xfrm>
          <a:prstGeom prst="rect">
            <a:avLst/>
          </a:prstGeom>
        </p:spPr>
      </p:pic>
      <p:sp>
        <p:nvSpPr>
          <p:cNvPr id="8" name="Rectangle 7"/>
          <p:cNvSpPr/>
          <p:nvPr/>
        </p:nvSpPr>
        <p:spPr>
          <a:xfrm>
            <a:off x="5812202" y="35332"/>
            <a:ext cx="2360198" cy="369332"/>
          </a:xfrm>
          <a:prstGeom prst="rect">
            <a:avLst/>
          </a:prstGeom>
        </p:spPr>
        <p:txBody>
          <a:bodyPr wrap="none">
            <a:spAutoFit/>
          </a:bodyPr>
          <a:lstStyle/>
          <a:p>
            <a:r>
              <a:rPr lang="fi-FI" dirty="0">
                <a:solidFill>
                  <a:schemeClr val="accent3">
                    <a:lumMod val="50000"/>
                  </a:schemeClr>
                </a:solidFill>
              </a:rPr>
              <a:t>http://</a:t>
            </a:r>
            <a:r>
              <a:rPr lang="fi-FI" dirty="0" smtClean="0">
                <a:solidFill>
                  <a:schemeClr val="accent3">
                    <a:lumMod val="50000"/>
                  </a:schemeClr>
                </a:solidFill>
              </a:rPr>
              <a:t>www.socat.info</a:t>
            </a:r>
            <a:endParaRPr lang="fi-FI" dirty="0">
              <a:solidFill>
                <a:schemeClr val="accent3">
                  <a:lumMod val="50000"/>
                </a:schemeClr>
              </a:solidFill>
            </a:endParaRPr>
          </a:p>
        </p:txBody>
      </p:sp>
    </p:spTree>
    <p:extLst>
      <p:ext uri="{BB962C8B-B14F-4D97-AF65-F5344CB8AC3E}">
        <p14:creationId xmlns:p14="http://schemas.microsoft.com/office/powerpoint/2010/main" val="13545104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499750"/>
            <a:ext cx="9144000" cy="2647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 name="Title 1"/>
          <p:cNvSpPr>
            <a:spLocks noGrp="1"/>
          </p:cNvSpPr>
          <p:nvPr>
            <p:ph type="title"/>
          </p:nvPr>
        </p:nvSpPr>
        <p:spPr/>
        <p:txBody>
          <a:bodyPr/>
          <a:lstStyle/>
          <a:p>
            <a:r>
              <a:rPr lang="fi-FI" dirty="0" err="1"/>
              <a:t>Greenhouse</a:t>
            </a:r>
            <a:r>
              <a:rPr lang="fi-FI" dirty="0"/>
              <a:t> </a:t>
            </a:r>
            <a:r>
              <a:rPr lang="fi-FI" dirty="0" err="1"/>
              <a:t>gas</a:t>
            </a:r>
            <a:r>
              <a:rPr lang="fi-FI" dirty="0"/>
              <a:t> </a:t>
            </a:r>
            <a:r>
              <a:rPr lang="fi-FI" dirty="0" err="1"/>
              <a:t>exchange</a:t>
            </a:r>
            <a:r>
              <a:rPr lang="fi-FI" dirty="0"/>
              <a:t> </a:t>
            </a:r>
            <a:r>
              <a:rPr lang="fi-FI" dirty="0" err="1"/>
              <a:t>between</a:t>
            </a:r>
            <a:r>
              <a:rPr lang="fi-FI" dirty="0"/>
              <a:t> </a:t>
            </a:r>
            <a:br>
              <a:rPr lang="fi-FI" dirty="0"/>
            </a:br>
            <a:r>
              <a:rPr lang="fi-FI" dirty="0" err="1" smtClean="0"/>
              <a:t>Ecosystems</a:t>
            </a:r>
            <a:r>
              <a:rPr lang="fi-FI" dirty="0" smtClean="0"/>
              <a:t> </a:t>
            </a:r>
            <a:r>
              <a:rPr lang="fi-FI" dirty="0"/>
              <a:t>and </a:t>
            </a:r>
            <a:r>
              <a:rPr lang="fi-FI" dirty="0" err="1"/>
              <a:t>Atmosphere</a:t>
            </a:r>
            <a:endParaRPr lang="fi-FI" dirty="0"/>
          </a:p>
        </p:txBody>
      </p:sp>
      <p:sp>
        <p:nvSpPr>
          <p:cNvPr id="4" name="Slide Number Placeholder 3"/>
          <p:cNvSpPr>
            <a:spLocks noGrp="1"/>
          </p:cNvSpPr>
          <p:nvPr>
            <p:ph type="sldNum" sz="quarter" idx="14"/>
          </p:nvPr>
        </p:nvSpPr>
        <p:spPr/>
        <p:txBody>
          <a:bodyPr/>
          <a:lstStyle/>
          <a:p>
            <a:r>
              <a:rPr lang="de-DE" smtClean="0"/>
              <a:t>Page </a:t>
            </a:r>
            <a:fld id="{3FE2E321-9699-4537-B4F6-C35DF19B42AC}" type="slidenum">
              <a:rPr lang="de-DE" smtClean="0"/>
              <a:pPr/>
              <a:t>11</a:t>
            </a:fld>
            <a:endParaRPr lang="de-DE" dirty="0"/>
          </a:p>
        </p:txBody>
      </p:sp>
      <p:pic>
        <p:nvPicPr>
          <p:cNvPr id="5" name="Picture 4"/>
          <p:cNvPicPr>
            <a:picLocks noChangeAspect="1"/>
          </p:cNvPicPr>
          <p:nvPr/>
        </p:nvPicPr>
        <p:blipFill>
          <a:blip r:embed="rId2"/>
          <a:stretch>
            <a:fillRect/>
          </a:stretch>
        </p:blipFill>
        <p:spPr>
          <a:xfrm>
            <a:off x="667315" y="3499750"/>
            <a:ext cx="3287932" cy="2647498"/>
          </a:xfrm>
          <a:prstGeom prst="rect">
            <a:avLst/>
          </a:prstGeom>
        </p:spPr>
      </p:pic>
      <p:pic>
        <p:nvPicPr>
          <p:cNvPr id="11" name="Picture 10"/>
          <p:cNvPicPr>
            <a:picLocks noChangeAspect="1"/>
          </p:cNvPicPr>
          <p:nvPr/>
        </p:nvPicPr>
        <p:blipFill>
          <a:blip r:embed="rId3"/>
          <a:stretch>
            <a:fillRect/>
          </a:stretch>
        </p:blipFill>
        <p:spPr>
          <a:xfrm>
            <a:off x="0" y="1268760"/>
            <a:ext cx="9144000" cy="1723030"/>
          </a:xfrm>
          <a:prstGeom prst="rect">
            <a:avLst/>
          </a:prstGeom>
        </p:spPr>
      </p:pic>
      <p:sp>
        <p:nvSpPr>
          <p:cNvPr id="12" name="TextBox 11"/>
          <p:cNvSpPr txBox="1"/>
          <p:nvPr/>
        </p:nvSpPr>
        <p:spPr>
          <a:xfrm>
            <a:off x="1979712" y="3068960"/>
            <a:ext cx="5471819" cy="307777"/>
          </a:xfrm>
          <a:prstGeom prst="rect">
            <a:avLst/>
          </a:prstGeom>
          <a:noFill/>
        </p:spPr>
        <p:txBody>
          <a:bodyPr wrap="none" lIns="0" tIns="0" rIns="0" bIns="0" rtlCol="0">
            <a:spAutoFit/>
          </a:bodyPr>
          <a:lstStyle/>
          <a:p>
            <a:pPr marL="0">
              <a:lnSpc>
                <a:spcPts val="2400"/>
              </a:lnSpc>
              <a:spcAft>
                <a:spcPts val="1200"/>
              </a:spcAft>
            </a:pPr>
            <a:r>
              <a:rPr lang="fi-FI" sz="2000" dirty="0" err="1" smtClean="0">
                <a:solidFill>
                  <a:schemeClr val="tx2"/>
                </a:solidFill>
              </a:rPr>
              <a:t>Carbon</a:t>
            </a:r>
            <a:r>
              <a:rPr lang="fi-FI" sz="2000" dirty="0" smtClean="0">
                <a:solidFill>
                  <a:schemeClr val="tx2"/>
                </a:solidFill>
              </a:rPr>
              <a:t> and </a:t>
            </a:r>
            <a:r>
              <a:rPr lang="fi-FI" sz="2000" dirty="0" err="1" smtClean="0">
                <a:solidFill>
                  <a:schemeClr val="tx2"/>
                </a:solidFill>
              </a:rPr>
              <a:t>Greenhouse</a:t>
            </a:r>
            <a:r>
              <a:rPr lang="fi-FI" sz="2000" dirty="0" smtClean="0">
                <a:solidFill>
                  <a:schemeClr val="tx2"/>
                </a:solidFill>
              </a:rPr>
              <a:t> </a:t>
            </a:r>
            <a:r>
              <a:rPr lang="fi-FI" sz="2000" dirty="0" err="1" smtClean="0">
                <a:solidFill>
                  <a:schemeClr val="tx2"/>
                </a:solidFill>
              </a:rPr>
              <a:t>Gas</a:t>
            </a:r>
            <a:r>
              <a:rPr lang="fi-FI" sz="2000" dirty="0" smtClean="0">
                <a:solidFill>
                  <a:schemeClr val="tx2"/>
                </a:solidFill>
              </a:rPr>
              <a:t> </a:t>
            </a:r>
            <a:r>
              <a:rPr lang="fi-FI" sz="2000" dirty="0" err="1" smtClean="0">
                <a:solidFill>
                  <a:schemeClr val="tx2"/>
                </a:solidFill>
              </a:rPr>
              <a:t>Balances</a:t>
            </a:r>
            <a:r>
              <a:rPr lang="fi-FI" sz="2000" dirty="0" smtClean="0">
                <a:solidFill>
                  <a:schemeClr val="tx2"/>
                </a:solidFill>
              </a:rPr>
              <a:t> of </a:t>
            </a:r>
            <a:r>
              <a:rPr lang="fi-FI" sz="2000" dirty="0" err="1" smtClean="0">
                <a:solidFill>
                  <a:schemeClr val="tx2"/>
                </a:solidFill>
              </a:rPr>
              <a:t>Ecosystems</a:t>
            </a:r>
            <a:endParaRPr lang="fi-FI" sz="2000" dirty="0" smtClean="0">
              <a:solidFill>
                <a:schemeClr val="tx2"/>
              </a:solidFill>
            </a:endParaRPr>
          </a:p>
        </p:txBody>
      </p:sp>
      <p:pic>
        <p:nvPicPr>
          <p:cNvPr id="13" name="Picture 12"/>
          <p:cNvPicPr>
            <a:picLocks noChangeAspect="1"/>
          </p:cNvPicPr>
          <p:nvPr/>
        </p:nvPicPr>
        <p:blipFill>
          <a:blip r:embed="rId4"/>
          <a:stretch>
            <a:fillRect/>
          </a:stretch>
        </p:blipFill>
        <p:spPr>
          <a:xfrm>
            <a:off x="3923928" y="3453908"/>
            <a:ext cx="4561747" cy="2703122"/>
          </a:xfrm>
          <a:prstGeom prst="rect">
            <a:avLst/>
          </a:prstGeom>
        </p:spPr>
      </p:pic>
      <p:sp>
        <p:nvSpPr>
          <p:cNvPr id="9" name="TextBox 8"/>
          <p:cNvSpPr txBox="1"/>
          <p:nvPr/>
        </p:nvSpPr>
        <p:spPr>
          <a:xfrm>
            <a:off x="3442219" y="6193090"/>
            <a:ext cx="2137893" cy="307777"/>
          </a:xfrm>
          <a:prstGeom prst="rect">
            <a:avLst/>
          </a:prstGeom>
          <a:noFill/>
        </p:spPr>
        <p:txBody>
          <a:bodyPr wrap="none" lIns="0" tIns="0" rIns="0" bIns="0" rtlCol="0">
            <a:spAutoFit/>
          </a:bodyPr>
          <a:lstStyle/>
          <a:p>
            <a:pPr marL="0">
              <a:lnSpc>
                <a:spcPts val="2400"/>
              </a:lnSpc>
              <a:spcAft>
                <a:spcPts val="1200"/>
              </a:spcAft>
            </a:pPr>
            <a:r>
              <a:rPr lang="fi-FI" sz="2000" dirty="0" err="1" smtClean="0">
                <a:solidFill>
                  <a:schemeClr val="tx2"/>
                </a:solidFill>
              </a:rPr>
              <a:t>Luyssaert</a:t>
            </a:r>
            <a:r>
              <a:rPr lang="fi-FI" sz="2000" dirty="0" smtClean="0">
                <a:solidFill>
                  <a:schemeClr val="tx2"/>
                </a:solidFill>
              </a:rPr>
              <a:t> et al. 2007</a:t>
            </a:r>
          </a:p>
        </p:txBody>
      </p:sp>
    </p:spTree>
    <p:extLst>
      <p:ext uri="{BB962C8B-B14F-4D97-AF65-F5344CB8AC3E}">
        <p14:creationId xmlns:p14="http://schemas.microsoft.com/office/powerpoint/2010/main" val="307780361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t>Global GPP products </a:t>
            </a:r>
            <a:endParaRPr lang="fi-FI" dirty="0"/>
          </a:p>
        </p:txBody>
      </p:sp>
      <p:sp>
        <p:nvSpPr>
          <p:cNvPr id="4" name="Slide Number Placeholder 3"/>
          <p:cNvSpPr>
            <a:spLocks noGrp="1"/>
          </p:cNvSpPr>
          <p:nvPr>
            <p:ph type="sldNum" sz="quarter" idx="14"/>
          </p:nvPr>
        </p:nvSpPr>
        <p:spPr/>
        <p:txBody>
          <a:bodyPr/>
          <a:lstStyle/>
          <a:p>
            <a:r>
              <a:rPr lang="de-DE" smtClean="0"/>
              <a:t>Page </a:t>
            </a:r>
            <a:fld id="{3FE2E321-9699-4537-B4F6-C35DF19B42AC}" type="slidenum">
              <a:rPr lang="de-DE" smtClean="0"/>
              <a:pPr/>
              <a:t>12</a:t>
            </a:fld>
            <a:endParaRPr lang="de-DE" dirty="0"/>
          </a:p>
        </p:txBody>
      </p:sp>
      <p:pic>
        <p:nvPicPr>
          <p:cNvPr id="1026" name="Picture 2" descr="http://ars.els-cdn.com/content/image/1-s2.0-S0034425715001121-gr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2276872"/>
            <a:ext cx="4095775" cy="2514369"/>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082078" y="5085184"/>
            <a:ext cx="1730282" cy="307777"/>
          </a:xfrm>
          <a:prstGeom prst="rect">
            <a:avLst/>
          </a:prstGeom>
          <a:noFill/>
        </p:spPr>
        <p:txBody>
          <a:bodyPr wrap="none" lIns="0" tIns="0" rIns="0" bIns="0" rtlCol="0">
            <a:spAutoFit/>
          </a:bodyPr>
          <a:lstStyle/>
          <a:p>
            <a:pPr marL="0">
              <a:lnSpc>
                <a:spcPts val="2400"/>
              </a:lnSpc>
              <a:spcAft>
                <a:spcPts val="1200"/>
              </a:spcAft>
            </a:pPr>
            <a:r>
              <a:rPr lang="fi-FI" sz="2000" dirty="0" err="1" smtClean="0">
                <a:solidFill>
                  <a:schemeClr val="tx2"/>
                </a:solidFill>
              </a:rPr>
              <a:t>Yebra</a:t>
            </a:r>
            <a:r>
              <a:rPr lang="fi-FI" sz="2000" dirty="0" smtClean="0">
                <a:solidFill>
                  <a:schemeClr val="tx2"/>
                </a:solidFill>
              </a:rPr>
              <a:t> et al. 2015</a:t>
            </a:r>
          </a:p>
        </p:txBody>
      </p:sp>
      <p:pic>
        <p:nvPicPr>
          <p:cNvPr id="6" name="Picture 5"/>
          <p:cNvPicPr>
            <a:picLocks noChangeAspect="1"/>
          </p:cNvPicPr>
          <p:nvPr/>
        </p:nvPicPr>
        <p:blipFill>
          <a:blip r:embed="rId3"/>
          <a:stretch>
            <a:fillRect/>
          </a:stretch>
        </p:blipFill>
        <p:spPr>
          <a:xfrm>
            <a:off x="-18285" y="2276872"/>
            <a:ext cx="4679700" cy="2514369"/>
          </a:xfrm>
          <a:prstGeom prst="rect">
            <a:avLst/>
          </a:prstGeom>
        </p:spPr>
      </p:pic>
      <p:sp>
        <p:nvSpPr>
          <p:cNvPr id="8" name="TextBox 7"/>
          <p:cNvSpPr txBox="1"/>
          <p:nvPr/>
        </p:nvSpPr>
        <p:spPr>
          <a:xfrm>
            <a:off x="1187624" y="5085184"/>
            <a:ext cx="1638525" cy="307777"/>
          </a:xfrm>
          <a:prstGeom prst="rect">
            <a:avLst/>
          </a:prstGeom>
          <a:noFill/>
        </p:spPr>
        <p:txBody>
          <a:bodyPr wrap="none" lIns="0" tIns="0" rIns="0" bIns="0" rtlCol="0">
            <a:spAutoFit/>
          </a:bodyPr>
          <a:lstStyle/>
          <a:p>
            <a:pPr marL="0">
              <a:lnSpc>
                <a:spcPts val="2400"/>
              </a:lnSpc>
              <a:spcAft>
                <a:spcPts val="1200"/>
              </a:spcAft>
            </a:pPr>
            <a:r>
              <a:rPr lang="fi-FI" sz="2000" dirty="0" err="1" smtClean="0">
                <a:solidFill>
                  <a:schemeClr val="tx2"/>
                </a:solidFill>
              </a:rPr>
              <a:t>Beer</a:t>
            </a:r>
            <a:r>
              <a:rPr lang="fi-FI" sz="2000" dirty="0" smtClean="0">
                <a:solidFill>
                  <a:schemeClr val="tx2"/>
                </a:solidFill>
              </a:rPr>
              <a:t> et al. 2010</a:t>
            </a:r>
          </a:p>
        </p:txBody>
      </p:sp>
      <p:pic>
        <p:nvPicPr>
          <p:cNvPr id="7" name="Picture 6"/>
          <p:cNvPicPr>
            <a:picLocks noChangeAspect="1"/>
          </p:cNvPicPr>
          <p:nvPr/>
        </p:nvPicPr>
        <p:blipFill>
          <a:blip r:embed="rId4"/>
          <a:stretch>
            <a:fillRect/>
          </a:stretch>
        </p:blipFill>
        <p:spPr>
          <a:xfrm>
            <a:off x="7799765" y="116632"/>
            <a:ext cx="1050532" cy="1001288"/>
          </a:xfrm>
          <a:prstGeom prst="rect">
            <a:avLst/>
          </a:prstGeom>
        </p:spPr>
      </p:pic>
      <p:pic>
        <p:nvPicPr>
          <p:cNvPr id="9" name="Picture 2" descr="FLUXNET Network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149411"/>
            <a:ext cx="9144001" cy="59225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7157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smtClean="0"/>
              <a:t>Concentration</a:t>
            </a:r>
            <a:r>
              <a:rPr lang="fi-FI" dirty="0" smtClean="0"/>
              <a:t> of GHG in </a:t>
            </a:r>
            <a:r>
              <a:rPr lang="fi-FI" dirty="0" err="1" smtClean="0"/>
              <a:t>the</a:t>
            </a:r>
            <a:r>
              <a:rPr lang="fi-FI" dirty="0" smtClean="0"/>
              <a:t> </a:t>
            </a:r>
            <a:r>
              <a:rPr lang="fi-FI" dirty="0" err="1" smtClean="0"/>
              <a:t>lower</a:t>
            </a:r>
            <a:r>
              <a:rPr lang="fi-FI" dirty="0" smtClean="0"/>
              <a:t> </a:t>
            </a:r>
            <a:r>
              <a:rPr lang="fi-FI" dirty="0" err="1" smtClean="0"/>
              <a:t>Atmosphere</a:t>
            </a:r>
            <a:endParaRPr lang="fi-FI" dirty="0"/>
          </a:p>
        </p:txBody>
      </p:sp>
      <p:sp>
        <p:nvSpPr>
          <p:cNvPr id="4" name="Slide Number Placeholder 3"/>
          <p:cNvSpPr>
            <a:spLocks noGrp="1"/>
          </p:cNvSpPr>
          <p:nvPr>
            <p:ph type="sldNum" sz="quarter" idx="14"/>
          </p:nvPr>
        </p:nvSpPr>
        <p:spPr/>
        <p:txBody>
          <a:bodyPr/>
          <a:lstStyle/>
          <a:p>
            <a:r>
              <a:rPr lang="de-DE" smtClean="0"/>
              <a:t>Page </a:t>
            </a:r>
            <a:fld id="{3FE2E321-9699-4537-B4F6-C35DF19B42AC}" type="slidenum">
              <a:rPr lang="de-DE" smtClean="0"/>
              <a:pPr/>
              <a:t>13</a:t>
            </a:fld>
            <a:endParaRPr lang="de-DE" dirty="0"/>
          </a:p>
        </p:txBody>
      </p:sp>
      <p:pic>
        <p:nvPicPr>
          <p:cNvPr id="5" name="Picture 4"/>
          <p:cNvPicPr>
            <a:picLocks noChangeAspect="1"/>
          </p:cNvPicPr>
          <p:nvPr/>
        </p:nvPicPr>
        <p:blipFill>
          <a:blip r:embed="rId2"/>
          <a:stretch>
            <a:fillRect/>
          </a:stretch>
        </p:blipFill>
        <p:spPr>
          <a:xfrm>
            <a:off x="3851920" y="2077141"/>
            <a:ext cx="5211592" cy="3080051"/>
          </a:xfrm>
          <a:prstGeom prst="rect">
            <a:avLst/>
          </a:prstGeom>
        </p:spPr>
      </p:pic>
      <p:pic>
        <p:nvPicPr>
          <p:cNvPr id="2050" name="Picture 2" descr="http://www.atm.helsinki.fi/icoseu/fra/images/CARBO_EUROP_IP/ATMOSPHERIC_MEASUREMENTS/Atmospheric_monitoring_station_Lutjewad_P7_AM.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5576" y="1196752"/>
            <a:ext cx="1968152" cy="262771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www.atm.helsinki.fi/icoseu/fra/images/Atmospheric_measurements/LSCE_TRN_1_A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664" y="3356992"/>
            <a:ext cx="2075706" cy="2767608"/>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315805" y="1412776"/>
            <a:ext cx="2547942" cy="307777"/>
          </a:xfrm>
          <a:prstGeom prst="rect">
            <a:avLst/>
          </a:prstGeom>
          <a:noFill/>
        </p:spPr>
        <p:txBody>
          <a:bodyPr wrap="none" lIns="0" tIns="0" rIns="0" bIns="0" rtlCol="0">
            <a:spAutoFit/>
          </a:bodyPr>
          <a:lstStyle/>
          <a:p>
            <a:pPr marL="0">
              <a:lnSpc>
                <a:spcPts val="2400"/>
              </a:lnSpc>
              <a:spcAft>
                <a:spcPts val="1200"/>
              </a:spcAft>
            </a:pPr>
            <a:r>
              <a:rPr lang="fi-FI" sz="2400" dirty="0" err="1" smtClean="0">
                <a:solidFill>
                  <a:schemeClr val="tx2"/>
                </a:solidFill>
              </a:rPr>
              <a:t>Near</a:t>
            </a:r>
            <a:r>
              <a:rPr lang="fi-FI" sz="2400" dirty="0" smtClean="0">
                <a:solidFill>
                  <a:schemeClr val="tx2"/>
                </a:solidFill>
              </a:rPr>
              <a:t> Real Time Data</a:t>
            </a:r>
          </a:p>
        </p:txBody>
      </p:sp>
    </p:spTree>
    <p:extLst>
      <p:ext uri="{BB962C8B-B14F-4D97-AF65-F5344CB8AC3E}">
        <p14:creationId xmlns:p14="http://schemas.microsoft.com/office/powerpoint/2010/main" val="220680004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smtClean="0"/>
              <a:t>Integration</a:t>
            </a:r>
            <a:r>
              <a:rPr lang="fi-FI" dirty="0" smtClean="0"/>
              <a:t> and </a:t>
            </a:r>
            <a:r>
              <a:rPr lang="fi-FI" dirty="0" err="1" smtClean="0"/>
              <a:t>outreach</a:t>
            </a:r>
            <a:endParaRPr lang="fi-FI" dirty="0"/>
          </a:p>
        </p:txBody>
      </p:sp>
      <p:sp>
        <p:nvSpPr>
          <p:cNvPr id="4" name="Slide Number Placeholder 3"/>
          <p:cNvSpPr>
            <a:spLocks noGrp="1"/>
          </p:cNvSpPr>
          <p:nvPr>
            <p:ph type="sldNum" sz="quarter" idx="14"/>
          </p:nvPr>
        </p:nvSpPr>
        <p:spPr/>
        <p:txBody>
          <a:bodyPr/>
          <a:lstStyle/>
          <a:p>
            <a:r>
              <a:rPr lang="de-DE" smtClean="0"/>
              <a:t>Page </a:t>
            </a:r>
            <a:fld id="{3FE2E321-9699-4537-B4F6-C35DF19B42AC}" type="slidenum">
              <a:rPr lang="de-DE" smtClean="0"/>
              <a:pPr/>
              <a:t>14</a:t>
            </a:fld>
            <a:endParaRPr lang="de-DE" dirty="0"/>
          </a:p>
        </p:txBody>
      </p:sp>
      <p:sp>
        <p:nvSpPr>
          <p:cNvPr id="5" name="TextBox 4"/>
          <p:cNvSpPr txBox="1"/>
          <p:nvPr/>
        </p:nvSpPr>
        <p:spPr>
          <a:xfrm>
            <a:off x="107504" y="3261171"/>
            <a:ext cx="5170454" cy="2616101"/>
          </a:xfrm>
          <a:prstGeom prst="rect">
            <a:avLst/>
          </a:prstGeom>
          <a:noFill/>
        </p:spPr>
        <p:txBody>
          <a:bodyPr wrap="none" lIns="0" tIns="0" rIns="0" bIns="0" rtlCol="0">
            <a:spAutoFit/>
          </a:bodyPr>
          <a:lstStyle/>
          <a:p>
            <a:pPr>
              <a:lnSpc>
                <a:spcPts val="2400"/>
              </a:lnSpc>
              <a:spcAft>
                <a:spcPts val="1200"/>
              </a:spcAft>
            </a:pPr>
            <a:r>
              <a:rPr lang="fi-FI" sz="2000" dirty="0">
                <a:solidFill>
                  <a:schemeClr val="tx2"/>
                </a:solidFill>
                <a:hlinkClick r:id="rId2"/>
              </a:rPr>
              <a:t>https://</a:t>
            </a:r>
            <a:r>
              <a:rPr lang="fi-FI" sz="2000" dirty="0" smtClean="0">
                <a:solidFill>
                  <a:schemeClr val="tx2"/>
                </a:solidFill>
                <a:hlinkClick r:id="rId2"/>
              </a:rPr>
              <a:t>www.youtube.com/watch?v=j1ehcjjDPy8</a:t>
            </a:r>
            <a:endParaRPr lang="fi-FI" sz="2000" dirty="0" smtClean="0">
              <a:solidFill>
                <a:schemeClr val="tx2"/>
              </a:solidFill>
            </a:endParaRPr>
          </a:p>
          <a:p>
            <a:pPr>
              <a:lnSpc>
                <a:spcPts val="2400"/>
              </a:lnSpc>
              <a:spcAft>
                <a:spcPts val="1200"/>
              </a:spcAft>
            </a:pPr>
            <a:endParaRPr lang="fi-FI" sz="2000" dirty="0" smtClean="0">
              <a:solidFill>
                <a:schemeClr val="tx2"/>
              </a:solidFill>
            </a:endParaRPr>
          </a:p>
          <a:p>
            <a:pPr>
              <a:lnSpc>
                <a:spcPts val="2400"/>
              </a:lnSpc>
              <a:spcAft>
                <a:spcPts val="1200"/>
              </a:spcAft>
            </a:pPr>
            <a:endParaRPr lang="fi-FI" sz="2000" dirty="0">
              <a:solidFill>
                <a:schemeClr val="tx2"/>
              </a:solidFill>
            </a:endParaRPr>
          </a:p>
          <a:p>
            <a:pPr>
              <a:lnSpc>
                <a:spcPts val="2400"/>
              </a:lnSpc>
              <a:spcAft>
                <a:spcPts val="1200"/>
              </a:spcAft>
            </a:pPr>
            <a:endParaRPr lang="fi-FI" sz="2000" dirty="0" smtClean="0">
              <a:solidFill>
                <a:schemeClr val="tx2"/>
              </a:solidFill>
            </a:endParaRPr>
          </a:p>
          <a:p>
            <a:pPr>
              <a:lnSpc>
                <a:spcPts val="2400"/>
              </a:lnSpc>
              <a:spcAft>
                <a:spcPts val="1200"/>
              </a:spcAft>
            </a:pPr>
            <a:endParaRPr lang="fi-FI" sz="2000" dirty="0" smtClean="0">
              <a:solidFill>
                <a:schemeClr val="tx2"/>
              </a:solidFill>
            </a:endParaRPr>
          </a:p>
          <a:p>
            <a:pPr>
              <a:lnSpc>
                <a:spcPts val="2400"/>
              </a:lnSpc>
              <a:spcAft>
                <a:spcPts val="1200"/>
              </a:spcAft>
            </a:pPr>
            <a:r>
              <a:rPr lang="fi-FI" sz="2000" dirty="0" smtClean="0">
                <a:solidFill>
                  <a:schemeClr val="tx2"/>
                </a:solidFill>
                <a:hlinkClick r:id="rId3"/>
              </a:rPr>
              <a:t>https</a:t>
            </a:r>
            <a:r>
              <a:rPr lang="fi-FI" sz="2000" dirty="0">
                <a:solidFill>
                  <a:schemeClr val="tx2"/>
                </a:solidFill>
                <a:hlinkClick r:id="rId3"/>
              </a:rPr>
              <a:t>://</a:t>
            </a:r>
            <a:r>
              <a:rPr lang="fi-FI" sz="2000" dirty="0" smtClean="0">
                <a:solidFill>
                  <a:schemeClr val="tx2"/>
                </a:solidFill>
                <a:hlinkClick r:id="rId3"/>
              </a:rPr>
              <a:t>www.youtube.com/watch?v=vA7tfz3k_9A</a:t>
            </a:r>
            <a:endParaRPr lang="fi-FI" sz="2000" dirty="0" smtClean="0">
              <a:solidFill>
                <a:schemeClr val="tx2"/>
              </a:solidFill>
            </a:endParaRPr>
          </a:p>
        </p:txBody>
      </p:sp>
      <p:pic>
        <p:nvPicPr>
          <p:cNvPr id="10242" name="Picture 2" descr="https://i.ytimg.com/vi/j1ehcjjDPy8/mqdefault.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531" y="1479996"/>
            <a:ext cx="3048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https://i.ytimg.com/vi/H2mZyCblxS4/mqdefaul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531" y="3730724"/>
            <a:ext cx="30480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AW logo vertical"/>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956376" y="34350"/>
            <a:ext cx="827624" cy="1081429"/>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611024" y="3722836"/>
            <a:ext cx="3281456" cy="2154436"/>
          </a:xfrm>
          <a:prstGeom prst="rect">
            <a:avLst/>
          </a:prstGeom>
          <a:noFill/>
        </p:spPr>
        <p:txBody>
          <a:bodyPr wrap="square" lIns="0" tIns="0" rIns="0" bIns="0" rtlCol="0">
            <a:spAutoFit/>
          </a:bodyPr>
          <a:lstStyle/>
          <a:p>
            <a:pPr algn="just">
              <a:spcAft>
                <a:spcPts val="600"/>
              </a:spcAft>
            </a:pPr>
            <a:r>
              <a:rPr lang="en-US" sz="1400" b="1" dirty="0" err="1"/>
              <a:t>CarbonTracker</a:t>
            </a:r>
            <a:r>
              <a:rPr lang="en-US" sz="1400" b="1" dirty="0"/>
              <a:t> CO</a:t>
            </a:r>
            <a:r>
              <a:rPr lang="en-US" sz="1400" b="1" baseline="-25000" dirty="0"/>
              <a:t>2</a:t>
            </a:r>
            <a:r>
              <a:rPr lang="en-US" sz="1400" b="1" dirty="0"/>
              <a:t> weather for June-July, 2008.</a:t>
            </a:r>
            <a:r>
              <a:rPr lang="en-US" sz="1400" dirty="0"/>
              <a:t> Warm colors show high atmospheric CO</a:t>
            </a:r>
            <a:r>
              <a:rPr lang="en-US" sz="1400" baseline="-25000" dirty="0"/>
              <a:t>2</a:t>
            </a:r>
            <a:r>
              <a:rPr lang="en-US" sz="1400" dirty="0"/>
              <a:t> concentrations, and cool colors show low concentrations. As the summer growing season takes hold, photosynthesis by forests and crops draws concentrations of CO</a:t>
            </a:r>
            <a:r>
              <a:rPr lang="en-US" sz="1400" baseline="-25000" dirty="0"/>
              <a:t>2</a:t>
            </a:r>
            <a:r>
              <a:rPr lang="en-US" sz="1400" dirty="0"/>
              <a:t> down, opposing the general increase from fossil fuel burning. The resulting high- and low-CO</a:t>
            </a:r>
            <a:r>
              <a:rPr lang="en-US" sz="1400" baseline="-25000" dirty="0"/>
              <a:t>2</a:t>
            </a:r>
            <a:r>
              <a:rPr lang="en-US" sz="1400" dirty="0"/>
              <a:t> air masses are then moved around by weather systems to form the patterns shown here.</a:t>
            </a:r>
            <a:endParaRPr lang="fi-FI" sz="1400" dirty="0" err="1" smtClean="0">
              <a:solidFill>
                <a:schemeClr val="tx2"/>
              </a:solidFill>
            </a:endParaRPr>
          </a:p>
        </p:txBody>
      </p:sp>
      <p:pic>
        <p:nvPicPr>
          <p:cNvPr id="7" name="Picture 6"/>
          <p:cNvPicPr>
            <a:picLocks noChangeAspect="1"/>
          </p:cNvPicPr>
          <p:nvPr/>
        </p:nvPicPr>
        <p:blipFill>
          <a:blip r:embed="rId7"/>
          <a:stretch>
            <a:fillRect/>
          </a:stretch>
        </p:blipFill>
        <p:spPr>
          <a:xfrm>
            <a:off x="5611024" y="3261171"/>
            <a:ext cx="2857500" cy="400050"/>
          </a:xfrm>
          <a:prstGeom prst="rect">
            <a:avLst/>
          </a:prstGeom>
        </p:spPr>
      </p:pic>
      <p:pic>
        <p:nvPicPr>
          <p:cNvPr id="1028" name="Picture 4" descr="http://www.esrl.noaa.gov/gmd/ccgg/carbontracker/images/orthomovie_summer2008.gif"/>
          <p:cNvPicPr>
            <a:picLocks noChangeAspect="1" noChangeArrowheads="1" noCrop="1"/>
          </p:cNvPicPr>
          <p:nvPr/>
        </p:nvPicPr>
        <p:blipFill>
          <a:blip r:embed="rId8">
            <a:extLst>
              <a:ext uri="{28A0092B-C50C-407E-A947-70E740481C1C}">
                <a14:useLocalDpi xmlns:a14="http://schemas.microsoft.com/office/drawing/2010/main" val="0"/>
              </a:ext>
            </a:extLst>
          </a:blip>
          <a:srcRect/>
          <a:stretch>
            <a:fillRect/>
          </a:stretch>
        </p:blipFill>
        <p:spPr bwMode="auto">
          <a:xfrm>
            <a:off x="6228184" y="1389508"/>
            <a:ext cx="1905000" cy="1895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366235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The </a:t>
            </a:r>
            <a:r>
              <a:rPr lang="de-DE" dirty="0" err="1" smtClean="0"/>
              <a:t>vision</a:t>
            </a:r>
            <a:r>
              <a:rPr lang="de-DE" dirty="0" smtClean="0"/>
              <a:t> </a:t>
            </a:r>
            <a:r>
              <a:rPr lang="de-DE" dirty="0" err="1" smtClean="0"/>
              <a:t>of</a:t>
            </a:r>
            <a:r>
              <a:rPr lang="de-DE" dirty="0" smtClean="0"/>
              <a:t> ICOS</a:t>
            </a:r>
            <a:endParaRPr lang="de-DE" dirty="0"/>
          </a:p>
        </p:txBody>
      </p:sp>
      <p:sp>
        <p:nvSpPr>
          <p:cNvPr id="32" name="Foliennummernplatzhalter 4"/>
          <p:cNvSpPr>
            <a:spLocks noGrp="1"/>
          </p:cNvSpPr>
          <p:nvPr>
            <p:ph type="sldNum" sz="quarter" idx="14"/>
          </p:nvPr>
        </p:nvSpPr>
        <p:spPr/>
        <p:txBody>
          <a:bodyPr/>
          <a:lstStyle/>
          <a:p>
            <a:r>
              <a:rPr lang="de-DE" dirty="0" smtClean="0"/>
              <a:t>Seite </a:t>
            </a:r>
            <a:fld id="{3FE2E321-9699-4537-B4F6-C35DF19B42AC}" type="slidenum">
              <a:rPr lang="de-DE" smtClean="0"/>
              <a:pPr/>
              <a:t>15</a:t>
            </a:fld>
            <a:endParaRPr lang="de-DE" dirty="0"/>
          </a:p>
        </p:txBody>
      </p:sp>
      <p:sp>
        <p:nvSpPr>
          <p:cNvPr id="41" name="Textfeld 40"/>
          <p:cNvSpPr txBox="1"/>
          <p:nvPr/>
        </p:nvSpPr>
        <p:spPr>
          <a:xfrm>
            <a:off x="2021661" y="3420289"/>
            <a:ext cx="5070619" cy="584775"/>
          </a:xfrm>
          <a:prstGeom prst="rect">
            <a:avLst/>
          </a:prstGeom>
          <a:noFill/>
        </p:spPr>
        <p:txBody>
          <a:bodyPr wrap="none" rtlCol="0">
            <a:spAutoFit/>
          </a:bodyPr>
          <a:lstStyle/>
          <a:p>
            <a:r>
              <a:rPr lang="de-DE" sz="3200" b="1" dirty="0" smtClean="0">
                <a:latin typeface="Lucida Sans" panose="020B0602030504020204" pitchFamily="34" charset="0"/>
              </a:rPr>
              <a:t>Relevant </a:t>
            </a:r>
            <a:r>
              <a:rPr lang="de-DE" sz="3200" b="1" dirty="0" err="1" smtClean="0">
                <a:latin typeface="Lucida Sans" panose="020B0602030504020204" pitchFamily="34" charset="0"/>
              </a:rPr>
              <a:t>data</a:t>
            </a:r>
            <a:r>
              <a:rPr lang="de-DE" sz="3200" b="1" dirty="0" smtClean="0">
                <a:latin typeface="Lucida Sans" panose="020B0602030504020204" pitchFamily="34" charset="0"/>
              </a:rPr>
              <a:t> </a:t>
            </a:r>
            <a:r>
              <a:rPr lang="de-DE" sz="3200" b="1" dirty="0" err="1" smtClean="0">
                <a:latin typeface="Lucida Sans" panose="020B0602030504020204" pitchFamily="34" charset="0"/>
              </a:rPr>
              <a:t>products</a:t>
            </a:r>
            <a:endParaRPr lang="de-DE" sz="3200" b="1" dirty="0">
              <a:latin typeface="Lucida Sans" panose="020B0602030504020204" pitchFamily="34" charset="0"/>
            </a:endParaRPr>
          </a:p>
        </p:txBody>
      </p:sp>
      <p:grpSp>
        <p:nvGrpSpPr>
          <p:cNvPr id="42" name="Gruppieren 41"/>
          <p:cNvGrpSpPr/>
          <p:nvPr/>
        </p:nvGrpSpPr>
        <p:grpSpPr>
          <a:xfrm>
            <a:off x="212136" y="2036692"/>
            <a:ext cx="2775688" cy="1198254"/>
            <a:chOff x="284144" y="2158738"/>
            <a:chExt cx="2775688" cy="1198254"/>
          </a:xfrm>
        </p:grpSpPr>
        <p:sp>
          <p:nvSpPr>
            <p:cNvPr id="43" name="Rechteck 42"/>
            <p:cNvSpPr/>
            <p:nvPr/>
          </p:nvSpPr>
          <p:spPr>
            <a:xfrm>
              <a:off x="284144" y="2158738"/>
              <a:ext cx="2736304" cy="1198254"/>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4" name="Picture 10"/>
            <p:cNvPicPr>
              <a:picLocks noChangeAspect="1" noChangeArrowheads="1"/>
            </p:cNvPicPr>
            <p:nvPr/>
          </p:nvPicPr>
          <p:blipFill>
            <a:blip r:embed="rId2" cstate="print"/>
            <a:srcRect/>
            <a:stretch>
              <a:fillRect/>
            </a:stretch>
          </p:blipFill>
          <p:spPr bwMode="auto">
            <a:xfrm>
              <a:off x="1154629" y="2276872"/>
              <a:ext cx="1794182" cy="672818"/>
            </a:xfrm>
            <a:prstGeom prst="rect">
              <a:avLst/>
            </a:prstGeom>
            <a:noFill/>
            <a:ln w="9525">
              <a:noFill/>
              <a:miter lim="800000"/>
              <a:headEnd/>
              <a:tailEnd/>
            </a:ln>
            <a:effectLst/>
          </p:spPr>
        </p:pic>
        <p:sp>
          <p:nvSpPr>
            <p:cNvPr id="45" name="Textfeld 44"/>
            <p:cNvSpPr txBox="1"/>
            <p:nvPr/>
          </p:nvSpPr>
          <p:spPr>
            <a:xfrm>
              <a:off x="334791" y="2915652"/>
              <a:ext cx="2725041" cy="369332"/>
            </a:xfrm>
            <a:prstGeom prst="rect">
              <a:avLst/>
            </a:prstGeom>
            <a:noFill/>
          </p:spPr>
          <p:txBody>
            <a:bodyPr wrap="none" rtlCol="0">
              <a:spAutoFit/>
            </a:bodyPr>
            <a:lstStyle/>
            <a:p>
              <a:r>
                <a:rPr lang="de-DE" b="1" dirty="0" smtClean="0"/>
                <a:t>State </a:t>
              </a:r>
              <a:r>
                <a:rPr lang="de-DE" b="1" dirty="0" err="1" smtClean="0"/>
                <a:t>of</a:t>
              </a:r>
              <a:r>
                <a:rPr lang="de-DE" b="1" dirty="0" smtClean="0"/>
                <a:t> </a:t>
              </a:r>
              <a:r>
                <a:rPr lang="de-DE" b="1" dirty="0" err="1" smtClean="0"/>
                <a:t>the</a:t>
              </a:r>
              <a:r>
                <a:rPr lang="de-DE" b="1" dirty="0" smtClean="0"/>
                <a:t> </a:t>
              </a:r>
              <a:r>
                <a:rPr lang="de-DE" b="1" dirty="0" err="1" smtClean="0"/>
                <a:t>art</a:t>
              </a:r>
              <a:r>
                <a:rPr lang="de-DE" b="1" dirty="0" smtClean="0"/>
                <a:t> </a:t>
              </a:r>
              <a:r>
                <a:rPr lang="de-DE" b="1" dirty="0" err="1" smtClean="0"/>
                <a:t>techniques</a:t>
              </a:r>
              <a:endParaRPr lang="de-DE" b="1" dirty="0"/>
            </a:p>
          </p:txBody>
        </p:sp>
        <p:pic>
          <p:nvPicPr>
            <p:cNvPr id="46" name="Grafik 45" descr="IMG_8857_1.jpg"/>
            <p:cNvPicPr>
              <a:picLocks noChangeAspect="1"/>
            </p:cNvPicPr>
            <p:nvPr/>
          </p:nvPicPr>
          <p:blipFill>
            <a:blip r:embed="rId3" cstate="print"/>
            <a:stretch>
              <a:fillRect/>
            </a:stretch>
          </p:blipFill>
          <p:spPr>
            <a:xfrm>
              <a:off x="370276" y="2276871"/>
              <a:ext cx="1033372" cy="687839"/>
            </a:xfrm>
            <a:prstGeom prst="rect">
              <a:avLst/>
            </a:prstGeom>
          </p:spPr>
        </p:pic>
        <p:pic>
          <p:nvPicPr>
            <p:cNvPr id="47" name="Picture 16"/>
            <p:cNvPicPr>
              <a:picLocks noChangeAspect="1" noChangeArrowheads="1"/>
            </p:cNvPicPr>
            <p:nvPr/>
          </p:nvPicPr>
          <p:blipFill>
            <a:blip r:embed="rId4" cstate="print"/>
            <a:srcRect/>
            <a:stretch>
              <a:fillRect/>
            </a:stretch>
          </p:blipFill>
          <p:spPr bwMode="auto">
            <a:xfrm>
              <a:off x="1069442" y="2276872"/>
              <a:ext cx="1274465" cy="684186"/>
            </a:xfrm>
            <a:prstGeom prst="rect">
              <a:avLst/>
            </a:prstGeom>
            <a:noFill/>
            <a:ln w="9525">
              <a:noFill/>
              <a:miter lim="800000"/>
              <a:headEnd/>
              <a:tailEnd/>
            </a:ln>
          </p:spPr>
        </p:pic>
      </p:grpSp>
      <p:grpSp>
        <p:nvGrpSpPr>
          <p:cNvPr id="48" name="Gruppieren 47"/>
          <p:cNvGrpSpPr/>
          <p:nvPr/>
        </p:nvGrpSpPr>
        <p:grpSpPr>
          <a:xfrm>
            <a:off x="3136520" y="4699262"/>
            <a:ext cx="2840901" cy="1381682"/>
            <a:chOff x="2988567" y="4999646"/>
            <a:chExt cx="2840901" cy="1381682"/>
          </a:xfrm>
        </p:grpSpPr>
        <p:sp>
          <p:nvSpPr>
            <p:cNvPr id="49" name="Rechteck 48"/>
            <p:cNvSpPr/>
            <p:nvPr/>
          </p:nvSpPr>
          <p:spPr>
            <a:xfrm>
              <a:off x="2988567" y="4999646"/>
              <a:ext cx="2840901" cy="1381682"/>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0" name="Textfeld 49"/>
            <p:cNvSpPr txBox="1"/>
            <p:nvPr/>
          </p:nvSpPr>
          <p:spPr>
            <a:xfrm>
              <a:off x="3170031" y="5734997"/>
              <a:ext cx="2554097" cy="646331"/>
            </a:xfrm>
            <a:prstGeom prst="rect">
              <a:avLst/>
            </a:prstGeom>
            <a:noFill/>
          </p:spPr>
          <p:txBody>
            <a:bodyPr wrap="none" rtlCol="0">
              <a:spAutoFit/>
            </a:bodyPr>
            <a:lstStyle/>
            <a:p>
              <a:r>
                <a:rPr lang="de-DE" b="1" dirty="0" smtClean="0"/>
                <a:t>A </a:t>
              </a:r>
              <a:r>
                <a:rPr lang="de-DE" b="1" dirty="0" err="1" smtClean="0"/>
                <a:t>community</a:t>
              </a:r>
              <a:r>
                <a:rPr lang="de-DE" b="1" dirty="0" smtClean="0"/>
                <a:t> </a:t>
              </a:r>
              <a:r>
                <a:rPr lang="de-DE" b="1" dirty="0" err="1" smtClean="0"/>
                <a:t>to</a:t>
              </a:r>
              <a:r>
                <a:rPr lang="de-DE" b="1" dirty="0" smtClean="0"/>
                <a:t> </a:t>
              </a:r>
              <a:r>
                <a:rPr lang="de-DE" b="1" dirty="0" err="1" smtClean="0"/>
                <a:t>produce</a:t>
              </a:r>
              <a:endParaRPr lang="de-DE" b="1" dirty="0" smtClean="0"/>
            </a:p>
            <a:p>
              <a:pPr algn="ctr"/>
              <a:r>
                <a:rPr lang="de-DE" b="1" dirty="0" err="1" smtClean="0"/>
                <a:t>higher</a:t>
              </a:r>
              <a:r>
                <a:rPr lang="de-DE" b="1" dirty="0" smtClean="0"/>
                <a:t> </a:t>
              </a:r>
              <a:r>
                <a:rPr lang="de-DE" b="1" dirty="0" err="1" smtClean="0"/>
                <a:t>level</a:t>
              </a:r>
              <a:r>
                <a:rPr lang="de-DE" b="1" dirty="0" smtClean="0"/>
                <a:t> </a:t>
              </a:r>
              <a:r>
                <a:rPr lang="de-DE" b="1" dirty="0" err="1" smtClean="0"/>
                <a:t>output</a:t>
              </a:r>
              <a:endParaRPr lang="de-DE" b="1" dirty="0"/>
            </a:p>
          </p:txBody>
        </p:sp>
        <p:pic>
          <p:nvPicPr>
            <p:cNvPr id="51" name="Grafik 50"/>
            <p:cNvPicPr>
              <a:picLocks noChangeAspect="1"/>
            </p:cNvPicPr>
            <p:nvPr/>
          </p:nvPicPr>
          <p:blipFill>
            <a:blip r:embed="rId5" cstate="print"/>
            <a:stretch>
              <a:fillRect/>
            </a:stretch>
          </p:blipFill>
          <p:spPr>
            <a:xfrm>
              <a:off x="3058688" y="5087134"/>
              <a:ext cx="2717824" cy="679456"/>
            </a:xfrm>
            <a:prstGeom prst="rect">
              <a:avLst/>
            </a:prstGeom>
          </p:spPr>
        </p:pic>
      </p:grpSp>
      <p:grpSp>
        <p:nvGrpSpPr>
          <p:cNvPr id="52" name="Gruppieren 51"/>
          <p:cNvGrpSpPr/>
          <p:nvPr/>
        </p:nvGrpSpPr>
        <p:grpSpPr>
          <a:xfrm>
            <a:off x="6096200" y="4114655"/>
            <a:ext cx="2842830" cy="1232679"/>
            <a:chOff x="5968907" y="3979268"/>
            <a:chExt cx="2842830" cy="1232679"/>
          </a:xfrm>
        </p:grpSpPr>
        <p:sp>
          <p:nvSpPr>
            <p:cNvPr id="53" name="Rechteck 52"/>
            <p:cNvSpPr/>
            <p:nvPr/>
          </p:nvSpPr>
          <p:spPr>
            <a:xfrm>
              <a:off x="6029414" y="3979268"/>
              <a:ext cx="2736304" cy="1198254"/>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4" name="Textfeld 53"/>
            <p:cNvSpPr txBox="1"/>
            <p:nvPr/>
          </p:nvSpPr>
          <p:spPr>
            <a:xfrm>
              <a:off x="5968907" y="4565616"/>
              <a:ext cx="2842830" cy="646331"/>
            </a:xfrm>
            <a:prstGeom prst="rect">
              <a:avLst/>
            </a:prstGeom>
            <a:noFill/>
          </p:spPr>
          <p:txBody>
            <a:bodyPr wrap="none" rtlCol="0">
              <a:spAutoFit/>
            </a:bodyPr>
            <a:lstStyle/>
            <a:p>
              <a:pPr algn="ctr"/>
              <a:r>
                <a:rPr lang="de-DE" b="1" dirty="0" smtClean="0"/>
                <a:t>Long-</a:t>
              </a:r>
              <a:r>
                <a:rPr lang="de-DE" b="1" dirty="0" err="1" smtClean="0"/>
                <a:t>term</a:t>
              </a:r>
              <a:r>
                <a:rPr lang="de-DE" b="1" dirty="0" smtClean="0"/>
                <a:t> </a:t>
              </a:r>
              <a:r>
                <a:rPr lang="de-DE" b="1" dirty="0" err="1" smtClean="0"/>
                <a:t>financial</a:t>
              </a:r>
              <a:r>
                <a:rPr lang="de-DE" b="1" dirty="0" smtClean="0"/>
                <a:t> </a:t>
              </a:r>
              <a:r>
                <a:rPr lang="de-DE" b="1" dirty="0" err="1" smtClean="0"/>
                <a:t>security</a:t>
              </a:r>
              <a:endParaRPr lang="de-DE" b="1" dirty="0" smtClean="0"/>
            </a:p>
            <a:p>
              <a:pPr algn="ctr"/>
              <a:r>
                <a:rPr lang="de-DE" b="1" dirty="0" err="1" smtClean="0"/>
                <a:t>of</a:t>
              </a:r>
              <a:r>
                <a:rPr lang="de-DE" b="1" dirty="0" smtClean="0"/>
                <a:t> all </a:t>
              </a:r>
              <a:r>
                <a:rPr lang="de-DE" b="1" dirty="0" err="1" smtClean="0"/>
                <a:t>partners</a:t>
              </a:r>
              <a:endParaRPr lang="de-DE" b="1" dirty="0"/>
            </a:p>
          </p:txBody>
        </p:sp>
        <p:pic>
          <p:nvPicPr>
            <p:cNvPr id="55" name="Grafik 54"/>
            <p:cNvPicPr>
              <a:picLocks noChangeAspect="1"/>
            </p:cNvPicPr>
            <p:nvPr/>
          </p:nvPicPr>
          <p:blipFill>
            <a:blip r:embed="rId6" cstate="print"/>
            <a:stretch>
              <a:fillRect/>
            </a:stretch>
          </p:blipFill>
          <p:spPr>
            <a:xfrm>
              <a:off x="6078531" y="4013775"/>
              <a:ext cx="1589813" cy="611467"/>
            </a:xfrm>
            <a:prstGeom prst="rect">
              <a:avLst/>
            </a:prstGeom>
          </p:spPr>
        </p:pic>
        <p:pic>
          <p:nvPicPr>
            <p:cNvPr id="56" name="Grafik 55"/>
            <p:cNvPicPr>
              <a:picLocks noChangeAspect="1"/>
            </p:cNvPicPr>
            <p:nvPr/>
          </p:nvPicPr>
          <p:blipFill>
            <a:blip r:embed="rId6" cstate="print"/>
            <a:stretch>
              <a:fillRect/>
            </a:stretch>
          </p:blipFill>
          <p:spPr>
            <a:xfrm>
              <a:off x="7136002" y="4013774"/>
              <a:ext cx="1589813" cy="611467"/>
            </a:xfrm>
            <a:prstGeom prst="rect">
              <a:avLst/>
            </a:prstGeom>
          </p:spPr>
        </p:pic>
      </p:grpSp>
      <p:grpSp>
        <p:nvGrpSpPr>
          <p:cNvPr id="57" name="Gruppieren 56"/>
          <p:cNvGrpSpPr/>
          <p:nvPr/>
        </p:nvGrpSpPr>
        <p:grpSpPr>
          <a:xfrm>
            <a:off x="6156176" y="2036692"/>
            <a:ext cx="2736304" cy="1198254"/>
            <a:chOff x="5966676" y="2132856"/>
            <a:chExt cx="2736304" cy="1198254"/>
          </a:xfrm>
        </p:grpSpPr>
        <p:sp>
          <p:nvSpPr>
            <p:cNvPr id="58" name="Rechteck 57"/>
            <p:cNvSpPr/>
            <p:nvPr/>
          </p:nvSpPr>
          <p:spPr>
            <a:xfrm>
              <a:off x="5966676" y="2132856"/>
              <a:ext cx="2736304" cy="1198254"/>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9" name="Textfeld 58"/>
            <p:cNvSpPr txBox="1"/>
            <p:nvPr/>
          </p:nvSpPr>
          <p:spPr>
            <a:xfrm>
              <a:off x="6086433" y="2929768"/>
              <a:ext cx="2565959" cy="369332"/>
            </a:xfrm>
            <a:prstGeom prst="rect">
              <a:avLst/>
            </a:prstGeom>
            <a:noFill/>
          </p:spPr>
          <p:txBody>
            <a:bodyPr wrap="none" rtlCol="0">
              <a:spAutoFit/>
            </a:bodyPr>
            <a:lstStyle/>
            <a:p>
              <a:r>
                <a:rPr lang="de-DE" b="1" dirty="0" err="1" smtClean="0"/>
                <a:t>Representative</a:t>
              </a:r>
              <a:r>
                <a:rPr lang="de-DE" b="1" dirty="0" smtClean="0"/>
                <a:t> </a:t>
              </a:r>
              <a:r>
                <a:rPr lang="de-DE" b="1" dirty="0" err="1" smtClean="0"/>
                <a:t>networks</a:t>
              </a:r>
              <a:endParaRPr lang="de-DE" b="1" dirty="0"/>
            </a:p>
          </p:txBody>
        </p:sp>
        <p:pic>
          <p:nvPicPr>
            <p:cNvPr id="60" name="Grafik 59"/>
            <p:cNvPicPr>
              <a:picLocks noChangeAspect="1"/>
            </p:cNvPicPr>
            <p:nvPr/>
          </p:nvPicPr>
          <p:blipFill>
            <a:blip r:embed="rId7" cstate="print"/>
            <a:stretch>
              <a:fillRect/>
            </a:stretch>
          </p:blipFill>
          <p:spPr>
            <a:xfrm>
              <a:off x="6078531" y="2227868"/>
              <a:ext cx="2547125" cy="744657"/>
            </a:xfrm>
            <a:prstGeom prst="rect">
              <a:avLst/>
            </a:prstGeom>
          </p:spPr>
        </p:pic>
      </p:grpSp>
      <p:grpSp>
        <p:nvGrpSpPr>
          <p:cNvPr id="61" name="Gruppieren 60"/>
          <p:cNvGrpSpPr/>
          <p:nvPr/>
        </p:nvGrpSpPr>
        <p:grpSpPr>
          <a:xfrm>
            <a:off x="212136" y="4149161"/>
            <a:ext cx="2729509" cy="1381682"/>
            <a:chOff x="212136" y="4247051"/>
            <a:chExt cx="2729509" cy="1381682"/>
          </a:xfrm>
        </p:grpSpPr>
        <p:sp>
          <p:nvSpPr>
            <p:cNvPr id="62" name="Rechteck 61"/>
            <p:cNvSpPr/>
            <p:nvPr/>
          </p:nvSpPr>
          <p:spPr>
            <a:xfrm>
              <a:off x="212136" y="4247051"/>
              <a:ext cx="2729509" cy="1381682"/>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Textfeld 62"/>
            <p:cNvSpPr txBox="1"/>
            <p:nvPr/>
          </p:nvSpPr>
          <p:spPr>
            <a:xfrm>
              <a:off x="395536" y="4355812"/>
              <a:ext cx="2386423" cy="369332"/>
            </a:xfrm>
            <a:prstGeom prst="rect">
              <a:avLst/>
            </a:prstGeom>
            <a:noFill/>
          </p:spPr>
          <p:txBody>
            <a:bodyPr wrap="none" rtlCol="0">
              <a:spAutoFit/>
            </a:bodyPr>
            <a:lstStyle/>
            <a:p>
              <a:r>
                <a:rPr lang="de-DE" b="1" dirty="0" smtClean="0"/>
                <a:t>Optimum </a:t>
              </a:r>
              <a:r>
                <a:rPr lang="de-DE" b="1" dirty="0" err="1" smtClean="0"/>
                <a:t>data</a:t>
              </a:r>
              <a:r>
                <a:rPr lang="de-DE" b="1" dirty="0" smtClean="0"/>
                <a:t> </a:t>
              </a:r>
              <a:r>
                <a:rPr lang="de-DE" b="1" dirty="0" err="1" smtClean="0"/>
                <a:t>streams</a:t>
              </a:r>
              <a:endParaRPr lang="de-DE" b="1" dirty="0"/>
            </a:p>
          </p:txBody>
        </p:sp>
        <p:pic>
          <p:nvPicPr>
            <p:cNvPr id="64" name="Picture 2"/>
            <p:cNvPicPr>
              <a:picLocks noChangeAspect="1" noChangeArrowheads="1"/>
            </p:cNvPicPr>
            <p:nvPr/>
          </p:nvPicPr>
          <p:blipFill>
            <a:blip r:embed="rId8" cstate="print"/>
            <a:srcRect/>
            <a:stretch>
              <a:fillRect/>
            </a:stretch>
          </p:blipFill>
          <p:spPr bwMode="auto">
            <a:xfrm>
              <a:off x="272906" y="4809091"/>
              <a:ext cx="2618846" cy="732020"/>
            </a:xfrm>
            <a:prstGeom prst="rect">
              <a:avLst/>
            </a:prstGeom>
            <a:noFill/>
            <a:ln w="9525">
              <a:noFill/>
              <a:miter lim="800000"/>
              <a:headEnd/>
              <a:tailEnd/>
            </a:ln>
            <a:effectLst/>
          </p:spPr>
        </p:pic>
      </p:grpSp>
      <p:grpSp>
        <p:nvGrpSpPr>
          <p:cNvPr id="65" name="Gruppieren 64"/>
          <p:cNvGrpSpPr/>
          <p:nvPr/>
        </p:nvGrpSpPr>
        <p:grpSpPr>
          <a:xfrm>
            <a:off x="3188818" y="1340768"/>
            <a:ext cx="2736304" cy="1198254"/>
            <a:chOff x="3089649" y="1330829"/>
            <a:chExt cx="2736304" cy="1198254"/>
          </a:xfrm>
        </p:grpSpPr>
        <p:sp>
          <p:nvSpPr>
            <p:cNvPr id="66" name="Rechteck 65"/>
            <p:cNvSpPr/>
            <p:nvPr/>
          </p:nvSpPr>
          <p:spPr>
            <a:xfrm>
              <a:off x="3089649" y="1330829"/>
              <a:ext cx="2736304" cy="1198254"/>
            </a:xfrm>
            <a:prstGeom prst="rect">
              <a:avLst/>
            </a:prstGeom>
            <a:solidFill>
              <a:schemeClr val="bg1">
                <a:lumMod val="75000"/>
              </a:schemeClr>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7" name="Textfeld 66"/>
            <p:cNvSpPr txBox="1"/>
            <p:nvPr/>
          </p:nvSpPr>
          <p:spPr>
            <a:xfrm>
              <a:off x="3131840" y="1340768"/>
              <a:ext cx="2599751" cy="369332"/>
            </a:xfrm>
            <a:prstGeom prst="rect">
              <a:avLst/>
            </a:prstGeom>
            <a:noFill/>
          </p:spPr>
          <p:txBody>
            <a:bodyPr wrap="none" rtlCol="0">
              <a:spAutoFit/>
            </a:bodyPr>
            <a:lstStyle/>
            <a:p>
              <a:r>
                <a:rPr lang="de-DE" b="1" dirty="0" smtClean="0"/>
                <a:t>All </a:t>
              </a:r>
              <a:r>
                <a:rPr lang="de-DE" b="1" dirty="0" err="1" smtClean="0"/>
                <a:t>important</a:t>
              </a:r>
              <a:r>
                <a:rPr lang="de-DE" b="1" dirty="0" smtClean="0"/>
                <a:t> </a:t>
              </a:r>
              <a:r>
                <a:rPr lang="de-DE" b="1" dirty="0" err="1" smtClean="0"/>
                <a:t>parameters</a:t>
              </a:r>
              <a:endParaRPr lang="de-DE" b="1" dirty="0"/>
            </a:p>
          </p:txBody>
        </p:sp>
        <p:pic>
          <p:nvPicPr>
            <p:cNvPr id="68" name="Grafik 67" descr="Banner02.jpg"/>
            <p:cNvPicPr>
              <a:picLocks noChangeAspect="1"/>
            </p:cNvPicPr>
            <p:nvPr/>
          </p:nvPicPr>
          <p:blipFill>
            <a:blip r:embed="rId9" cstate="print"/>
            <a:stretch>
              <a:fillRect/>
            </a:stretch>
          </p:blipFill>
          <p:spPr>
            <a:xfrm>
              <a:off x="3131840" y="1667352"/>
              <a:ext cx="2657872" cy="664468"/>
            </a:xfrm>
            <a:prstGeom prst="rect">
              <a:avLst/>
            </a:prstGeom>
          </p:spPr>
        </p:pic>
      </p:grpSp>
    </p:spTree>
    <p:extLst>
      <p:ext uri="{BB962C8B-B14F-4D97-AF65-F5344CB8AC3E}">
        <p14:creationId xmlns:p14="http://schemas.microsoft.com/office/powerpoint/2010/main" val="1109366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1500"/>
                                        <p:tgtEl>
                                          <p:spTgt spid="57"/>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65"/>
                                        </p:tgtEl>
                                        <p:attrNameLst>
                                          <p:attrName>style.visibility</p:attrName>
                                        </p:attrNameLst>
                                      </p:cBhvr>
                                      <p:to>
                                        <p:strVal val="visible"/>
                                      </p:to>
                                    </p:set>
                                    <p:animEffect transition="in" filter="fade">
                                      <p:cBhvr>
                                        <p:cTn id="11" dur="1000"/>
                                        <p:tgtEl>
                                          <p:spTgt spid="65"/>
                                        </p:tgtEl>
                                      </p:cBhvr>
                                    </p:animEffect>
                                  </p:childTnLst>
                                </p:cTn>
                              </p:par>
                            </p:childTnLst>
                          </p:cTn>
                        </p:par>
                        <p:par>
                          <p:cTn id="12" fill="hold">
                            <p:stCondLst>
                              <p:cond delay="2500"/>
                            </p:stCondLst>
                            <p:childTnLst>
                              <p:par>
                                <p:cTn id="13" presetID="10" presetClass="entr" presetSubtype="0" fill="hold" nodeType="afterEffect">
                                  <p:stCondLst>
                                    <p:cond delay="500"/>
                                  </p:stCondLst>
                                  <p:childTnLst>
                                    <p:set>
                                      <p:cBhvr>
                                        <p:cTn id="14" dur="1" fill="hold">
                                          <p:stCondLst>
                                            <p:cond delay="0"/>
                                          </p:stCondLst>
                                        </p:cTn>
                                        <p:tgtEl>
                                          <p:spTgt spid="42"/>
                                        </p:tgtEl>
                                        <p:attrNameLst>
                                          <p:attrName>style.visibility</p:attrName>
                                        </p:attrNameLst>
                                      </p:cBhvr>
                                      <p:to>
                                        <p:strVal val="visible"/>
                                      </p:to>
                                    </p:set>
                                    <p:animEffect transition="in" filter="fade">
                                      <p:cBhvr>
                                        <p:cTn id="15" dur="1500"/>
                                        <p:tgtEl>
                                          <p:spTgt spid="42"/>
                                        </p:tgtEl>
                                      </p:cBhvr>
                                    </p:animEffect>
                                  </p:childTnLst>
                                </p:cTn>
                              </p:par>
                            </p:childTnLst>
                          </p:cTn>
                        </p:par>
                        <p:par>
                          <p:cTn id="16" fill="hold">
                            <p:stCondLst>
                              <p:cond delay="4500"/>
                            </p:stCondLst>
                            <p:childTnLst>
                              <p:par>
                                <p:cTn id="17" presetID="10" presetClass="entr" presetSubtype="0" fill="hold" nodeType="afterEffect">
                                  <p:stCondLst>
                                    <p:cond delay="500"/>
                                  </p:stCondLst>
                                  <p:childTnLst>
                                    <p:set>
                                      <p:cBhvr>
                                        <p:cTn id="18" dur="1" fill="hold">
                                          <p:stCondLst>
                                            <p:cond delay="0"/>
                                          </p:stCondLst>
                                        </p:cTn>
                                        <p:tgtEl>
                                          <p:spTgt spid="61"/>
                                        </p:tgtEl>
                                        <p:attrNameLst>
                                          <p:attrName>style.visibility</p:attrName>
                                        </p:attrNameLst>
                                      </p:cBhvr>
                                      <p:to>
                                        <p:strVal val="visible"/>
                                      </p:to>
                                    </p:set>
                                    <p:animEffect transition="in" filter="fade">
                                      <p:cBhvr>
                                        <p:cTn id="19" dur="1500"/>
                                        <p:tgtEl>
                                          <p:spTgt spid="61"/>
                                        </p:tgtEl>
                                      </p:cBhvr>
                                    </p:animEffect>
                                  </p:childTnLst>
                                </p:cTn>
                              </p:par>
                            </p:childTnLst>
                          </p:cTn>
                        </p:par>
                        <p:par>
                          <p:cTn id="20" fill="hold">
                            <p:stCondLst>
                              <p:cond delay="6500"/>
                            </p:stCondLst>
                            <p:childTnLst>
                              <p:par>
                                <p:cTn id="21" presetID="10" presetClass="entr" presetSubtype="0" fill="hold" nodeType="afterEffect">
                                  <p:stCondLst>
                                    <p:cond delay="500"/>
                                  </p:stCondLst>
                                  <p:childTnLst>
                                    <p:set>
                                      <p:cBhvr>
                                        <p:cTn id="22" dur="1" fill="hold">
                                          <p:stCondLst>
                                            <p:cond delay="0"/>
                                          </p:stCondLst>
                                        </p:cTn>
                                        <p:tgtEl>
                                          <p:spTgt spid="48"/>
                                        </p:tgtEl>
                                        <p:attrNameLst>
                                          <p:attrName>style.visibility</p:attrName>
                                        </p:attrNameLst>
                                      </p:cBhvr>
                                      <p:to>
                                        <p:strVal val="visible"/>
                                      </p:to>
                                    </p:set>
                                    <p:animEffect transition="in" filter="fade">
                                      <p:cBhvr>
                                        <p:cTn id="23" dur="1500"/>
                                        <p:tgtEl>
                                          <p:spTgt spid="48"/>
                                        </p:tgtEl>
                                      </p:cBhvr>
                                    </p:animEffect>
                                  </p:childTnLst>
                                </p:cTn>
                              </p:par>
                            </p:childTnLst>
                          </p:cTn>
                        </p:par>
                        <p:par>
                          <p:cTn id="24" fill="hold">
                            <p:stCondLst>
                              <p:cond delay="8500"/>
                            </p:stCondLst>
                            <p:childTnLst>
                              <p:par>
                                <p:cTn id="25" presetID="10" presetClass="entr" presetSubtype="0" fill="hold" nodeType="afterEffect">
                                  <p:stCondLst>
                                    <p:cond delay="500"/>
                                  </p:stCondLst>
                                  <p:childTnLst>
                                    <p:set>
                                      <p:cBhvr>
                                        <p:cTn id="26" dur="1" fill="hold">
                                          <p:stCondLst>
                                            <p:cond delay="0"/>
                                          </p:stCondLst>
                                        </p:cTn>
                                        <p:tgtEl>
                                          <p:spTgt spid="52"/>
                                        </p:tgtEl>
                                        <p:attrNameLst>
                                          <p:attrName>style.visibility</p:attrName>
                                        </p:attrNameLst>
                                      </p:cBhvr>
                                      <p:to>
                                        <p:strVal val="visible"/>
                                      </p:to>
                                    </p:set>
                                    <p:animEffect transition="in" filter="fade">
                                      <p:cBhvr>
                                        <p:cTn id="27" dur="1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t>Current status of ICOS: </a:t>
            </a:r>
            <a:r>
              <a:rPr lang="fi-FI" dirty="0" smtClean="0"/>
              <a:t>9 </a:t>
            </a:r>
            <a:r>
              <a:rPr lang="fi-FI" dirty="0" smtClean="0"/>
              <a:t>signature countries, </a:t>
            </a:r>
            <a:br>
              <a:rPr lang="fi-FI" dirty="0" smtClean="0"/>
            </a:br>
            <a:r>
              <a:rPr lang="fi-FI" dirty="0" smtClean="0"/>
              <a:t>&gt; 100 stations and VOS lines, 2016 fully </a:t>
            </a:r>
            <a:r>
              <a:rPr lang="fi-FI" dirty="0" smtClean="0"/>
              <a:t>operational</a:t>
            </a:r>
            <a:endParaRPr lang="fi-FI" dirty="0"/>
          </a:p>
        </p:txBody>
      </p:sp>
      <p:sp>
        <p:nvSpPr>
          <p:cNvPr id="4" name="Slide Number Placeholder 3"/>
          <p:cNvSpPr>
            <a:spLocks noGrp="1"/>
          </p:cNvSpPr>
          <p:nvPr>
            <p:ph type="sldNum" sz="quarter" idx="14"/>
          </p:nvPr>
        </p:nvSpPr>
        <p:spPr/>
        <p:txBody>
          <a:bodyPr/>
          <a:lstStyle/>
          <a:p>
            <a:r>
              <a:rPr lang="de-DE" smtClean="0"/>
              <a:t>Page </a:t>
            </a:r>
            <a:fld id="{3FE2E321-9699-4537-B4F6-C35DF19B42AC}" type="slidenum">
              <a:rPr lang="de-DE" smtClean="0"/>
              <a:pPr/>
              <a:t>16</a:t>
            </a:fld>
            <a:endParaRPr lang="de-DE"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592" y="1181823"/>
            <a:ext cx="3024188"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1842" y="1181823"/>
            <a:ext cx="3024188" cy="493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7"/>
          <p:cNvSpPr/>
          <p:nvPr/>
        </p:nvSpPr>
        <p:spPr>
          <a:xfrm>
            <a:off x="179512" y="2492896"/>
            <a:ext cx="8856984" cy="1800200"/>
          </a:xfrm>
          <a:prstGeom prst="rect">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GB" sz="3000" dirty="0" smtClean="0"/>
              <a:t>~100 Mio € Investments</a:t>
            </a:r>
          </a:p>
          <a:p>
            <a:pPr algn="ctr"/>
            <a:r>
              <a:rPr lang="en-GB" sz="3000" dirty="0" smtClean="0"/>
              <a:t>~50 Mio € per year running costs</a:t>
            </a:r>
          </a:p>
        </p:txBody>
      </p:sp>
    </p:spTree>
    <p:extLst>
      <p:ext uri="{BB962C8B-B14F-4D97-AF65-F5344CB8AC3E}">
        <p14:creationId xmlns:p14="http://schemas.microsoft.com/office/powerpoint/2010/main" val="1307059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The data lifecycle description</a:t>
            </a:r>
            <a:endParaRPr lang="en-GB" dirty="0"/>
          </a:p>
        </p:txBody>
      </p:sp>
      <p:pic>
        <p:nvPicPr>
          <p:cNvPr id="2050"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649" y="1196752"/>
            <a:ext cx="8902701" cy="486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312321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smtClean="0"/>
              <a:t>Data </a:t>
            </a:r>
            <a:r>
              <a:rPr lang="fi-FI" dirty="0" err="1" smtClean="0"/>
              <a:t>Dissemination</a:t>
            </a:r>
            <a:r>
              <a:rPr lang="fi-FI" dirty="0" smtClean="0"/>
              <a:t> and </a:t>
            </a:r>
            <a:r>
              <a:rPr lang="fi-FI" dirty="0" err="1" smtClean="0"/>
              <a:t>Outreach</a:t>
            </a:r>
            <a:endParaRPr lang="fi-FI" dirty="0"/>
          </a:p>
        </p:txBody>
      </p:sp>
      <p:sp>
        <p:nvSpPr>
          <p:cNvPr id="3" name="Date Placeholder 2"/>
          <p:cNvSpPr>
            <a:spLocks noGrp="1"/>
          </p:cNvSpPr>
          <p:nvPr>
            <p:ph type="dt" sz="half" idx="4294967295"/>
          </p:nvPr>
        </p:nvSpPr>
        <p:spPr>
          <a:xfrm>
            <a:off x="3491880" y="6588000"/>
            <a:ext cx="972000" cy="270000"/>
          </a:xfrm>
        </p:spPr>
        <p:txBody>
          <a:bodyPr/>
          <a:lstStyle/>
          <a:p>
            <a:r>
              <a:rPr lang="de-DE" smtClean="0"/>
              <a:t>25. Sep. 2014</a:t>
            </a:r>
            <a:endParaRPr lang="de-DE" dirty="0"/>
          </a:p>
        </p:txBody>
      </p:sp>
      <p:sp>
        <p:nvSpPr>
          <p:cNvPr id="4" name="Slide Number Placeholder 3"/>
          <p:cNvSpPr>
            <a:spLocks noGrp="1"/>
          </p:cNvSpPr>
          <p:nvPr>
            <p:ph type="sldNum" sz="quarter" idx="14"/>
          </p:nvPr>
        </p:nvSpPr>
        <p:spPr/>
        <p:txBody>
          <a:bodyPr/>
          <a:lstStyle/>
          <a:p>
            <a:r>
              <a:rPr lang="de-DE" smtClean="0"/>
              <a:t>Page </a:t>
            </a:r>
            <a:fld id="{3FE2E321-9699-4537-B4F6-C35DF19B42AC}" type="slidenum">
              <a:rPr lang="de-DE" smtClean="0"/>
              <a:pPr/>
              <a:t>18</a:t>
            </a:fld>
            <a:endParaRPr lang="de-DE" dirty="0"/>
          </a:p>
        </p:txBody>
      </p:sp>
      <p:pic>
        <p:nvPicPr>
          <p:cNvPr id="5" name="Picture 4"/>
          <p:cNvPicPr>
            <a:picLocks noChangeAspect="1"/>
          </p:cNvPicPr>
          <p:nvPr/>
        </p:nvPicPr>
        <p:blipFill>
          <a:blip r:embed="rId2"/>
          <a:stretch>
            <a:fillRect/>
          </a:stretch>
        </p:blipFill>
        <p:spPr>
          <a:xfrm>
            <a:off x="35496" y="1503784"/>
            <a:ext cx="6390650" cy="5381600"/>
          </a:xfrm>
          <a:prstGeom prst="rect">
            <a:avLst/>
          </a:prstGeom>
        </p:spPr>
      </p:pic>
      <p:pic>
        <p:nvPicPr>
          <p:cNvPr id="7" name="Picture 6"/>
          <p:cNvPicPr>
            <a:picLocks noChangeAspect="1"/>
          </p:cNvPicPr>
          <p:nvPr/>
        </p:nvPicPr>
        <p:blipFill>
          <a:blip r:embed="rId3"/>
          <a:stretch>
            <a:fillRect/>
          </a:stretch>
        </p:blipFill>
        <p:spPr>
          <a:xfrm>
            <a:off x="1187624" y="1503785"/>
            <a:ext cx="5724744" cy="5368284"/>
          </a:xfrm>
          <a:prstGeom prst="rect">
            <a:avLst/>
          </a:prstGeom>
        </p:spPr>
      </p:pic>
      <p:pic>
        <p:nvPicPr>
          <p:cNvPr id="6" name="Picture 5"/>
          <p:cNvPicPr>
            <a:picLocks noChangeAspect="1"/>
          </p:cNvPicPr>
          <p:nvPr/>
        </p:nvPicPr>
        <p:blipFill>
          <a:blip r:embed="rId4"/>
          <a:stretch>
            <a:fillRect/>
          </a:stretch>
        </p:blipFill>
        <p:spPr>
          <a:xfrm>
            <a:off x="2699792" y="1503784"/>
            <a:ext cx="6620602" cy="5337815"/>
          </a:xfrm>
          <a:prstGeom prst="rect">
            <a:avLst/>
          </a:prstGeom>
        </p:spPr>
      </p:pic>
    </p:spTree>
    <p:extLst>
      <p:ext uri="{BB962C8B-B14F-4D97-AF65-F5344CB8AC3E}">
        <p14:creationId xmlns:p14="http://schemas.microsoft.com/office/powerpoint/2010/main" val="677524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732240" y="203884"/>
            <a:ext cx="1224136" cy="84885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p:txBody>
          <a:bodyPr/>
          <a:lstStyle/>
          <a:p>
            <a:r>
              <a:rPr lang="en-GB" dirty="0" smtClean="0"/>
              <a:t>Data licensing and data citation</a:t>
            </a:r>
            <a:br>
              <a:rPr lang="en-GB" dirty="0" smtClean="0"/>
            </a:br>
            <a:endParaRPr lang="en-GB" dirty="0"/>
          </a:p>
        </p:txBody>
      </p:sp>
      <p:sp>
        <p:nvSpPr>
          <p:cNvPr id="3" name="Slide Number Placeholder 2"/>
          <p:cNvSpPr>
            <a:spLocks noGrp="1"/>
          </p:cNvSpPr>
          <p:nvPr>
            <p:ph type="sldNum" sz="quarter" idx="14"/>
          </p:nvPr>
        </p:nvSpPr>
        <p:spPr/>
        <p:txBody>
          <a:bodyPr/>
          <a:lstStyle/>
          <a:p>
            <a:r>
              <a:rPr lang="de-DE" smtClean="0"/>
              <a:t>Page </a:t>
            </a:r>
            <a:fld id="{3FE2E321-9699-4537-B4F6-C35DF19B42AC}" type="slidenum">
              <a:rPr lang="de-DE" smtClean="0"/>
              <a:pPr/>
              <a:t>19</a:t>
            </a:fld>
            <a:endParaRPr lang="de-DE" dirty="0"/>
          </a:p>
        </p:txBody>
      </p:sp>
      <p:sp>
        <p:nvSpPr>
          <p:cNvPr id="4" name="Rectangle 3"/>
          <p:cNvSpPr/>
          <p:nvPr/>
        </p:nvSpPr>
        <p:spPr>
          <a:xfrm>
            <a:off x="216024" y="1340768"/>
            <a:ext cx="4572000" cy="4247317"/>
          </a:xfrm>
          <a:prstGeom prst="rect">
            <a:avLst/>
          </a:prstGeom>
        </p:spPr>
        <p:txBody>
          <a:bodyPr>
            <a:spAutoFit/>
          </a:bodyPr>
          <a:lstStyle/>
          <a:p>
            <a:r>
              <a:rPr lang="en-GB" b="1" dirty="0"/>
              <a:t>Attribution-</a:t>
            </a:r>
            <a:r>
              <a:rPr lang="en-GB" b="1" dirty="0" err="1"/>
              <a:t>ShareAlike</a:t>
            </a:r>
            <a:r>
              <a:rPr lang="en-GB" b="1" dirty="0"/>
              <a:t> </a:t>
            </a:r>
            <a:br>
              <a:rPr lang="en-GB" b="1" dirty="0"/>
            </a:br>
            <a:r>
              <a:rPr lang="en-GB" b="1" dirty="0"/>
              <a:t>CC BY-SA </a:t>
            </a:r>
            <a:endParaRPr lang="en-GB" dirty="0"/>
          </a:p>
          <a:p>
            <a:pPr algn="just"/>
            <a:r>
              <a:rPr lang="en-GB" dirty="0"/>
              <a:t>This license lets others remix, tweak, and build upon your work even for commercial purposes, as long as they credit you and license their new creations under the identical terms. This license is often compared to “</a:t>
            </a:r>
            <a:r>
              <a:rPr lang="en-GB" dirty="0" err="1"/>
              <a:t>copyleft</a:t>
            </a:r>
            <a:r>
              <a:rPr lang="en-GB" dirty="0"/>
              <a:t>” free and open source software licenses. All new works based on yours will carry the same license, so any derivatives will also allow commercial use. This is the license used by Wikipedia, and is recommended for materials that would benefit from incorporating content from Wikipedia and similarly licensed projects</a:t>
            </a:r>
          </a:p>
        </p:txBody>
      </p:sp>
      <p:sp>
        <p:nvSpPr>
          <p:cNvPr id="5" name="Rectangle 4"/>
          <p:cNvSpPr/>
          <p:nvPr/>
        </p:nvSpPr>
        <p:spPr>
          <a:xfrm>
            <a:off x="107504" y="5723964"/>
            <a:ext cx="5454352" cy="369332"/>
          </a:xfrm>
          <a:prstGeom prst="rect">
            <a:avLst/>
          </a:prstGeom>
        </p:spPr>
        <p:txBody>
          <a:bodyPr wrap="square">
            <a:spAutoFit/>
          </a:bodyPr>
          <a:lstStyle/>
          <a:p>
            <a:r>
              <a:rPr lang="en-GB" dirty="0"/>
              <a:t>http://creativecommons.org/licenses/?lang=en</a:t>
            </a:r>
          </a:p>
        </p:txBody>
      </p:sp>
      <p:pic>
        <p:nvPicPr>
          <p:cNvPr id="1026" name="Picture 2" descr="Creative Common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0967" y="611181"/>
            <a:ext cx="1728192" cy="41147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76256" y="203884"/>
            <a:ext cx="1000125" cy="9525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602147" y="5723964"/>
            <a:ext cx="3147593" cy="369332"/>
          </a:xfrm>
          <a:prstGeom prst="rect">
            <a:avLst/>
          </a:prstGeom>
        </p:spPr>
        <p:txBody>
          <a:bodyPr wrap="none">
            <a:spAutoFit/>
          </a:bodyPr>
          <a:lstStyle/>
          <a:p>
            <a:r>
              <a:rPr lang="en-GB" dirty="0"/>
              <a:t>https://www.datacite.org/node</a:t>
            </a:r>
          </a:p>
        </p:txBody>
      </p:sp>
      <p:sp>
        <p:nvSpPr>
          <p:cNvPr id="8" name="TextBox 7"/>
          <p:cNvSpPr txBox="1"/>
          <p:nvPr/>
        </p:nvSpPr>
        <p:spPr>
          <a:xfrm>
            <a:off x="5127674" y="1939253"/>
            <a:ext cx="3744416" cy="3631763"/>
          </a:xfrm>
          <a:prstGeom prst="rect">
            <a:avLst/>
          </a:prstGeom>
          <a:noFill/>
        </p:spPr>
        <p:txBody>
          <a:bodyPr wrap="square" lIns="0" tIns="0" rIns="0" bIns="0" rtlCol="0">
            <a:spAutoFit/>
          </a:bodyPr>
          <a:lstStyle/>
          <a:p>
            <a:pPr marL="285750" indent="-285750" algn="just">
              <a:buFont typeface="Arial" panose="020B0604020202020204" pitchFamily="34" charset="0"/>
              <a:buChar char="•"/>
            </a:pPr>
            <a:r>
              <a:rPr lang="en-GB" dirty="0" smtClean="0"/>
              <a:t>support </a:t>
            </a:r>
            <a:r>
              <a:rPr lang="en-GB" dirty="0"/>
              <a:t>researchers by helping them to find, identify, and cite research data and other research objects with confidence;</a:t>
            </a:r>
          </a:p>
          <a:p>
            <a:pPr marL="285750" indent="-285750" algn="just">
              <a:buFont typeface="Arial" panose="020B0604020202020204" pitchFamily="34" charset="0"/>
              <a:buChar char="•"/>
            </a:pPr>
            <a:r>
              <a:rPr lang="en-GB" dirty="0"/>
              <a:t>support data centres by providing persistent identifiers for datasets, workflows and standards for data publication;</a:t>
            </a:r>
          </a:p>
          <a:p>
            <a:pPr marL="285750" indent="-285750" algn="just">
              <a:buFont typeface="Arial" panose="020B0604020202020204" pitchFamily="34" charset="0"/>
              <a:buChar char="•"/>
            </a:pPr>
            <a:r>
              <a:rPr lang="en-GB" dirty="0"/>
              <a:t>support journal publishers by enabling research articles to be linked to the underlying data/objects.</a:t>
            </a:r>
          </a:p>
          <a:p>
            <a:pPr marL="0" algn="just">
              <a:lnSpc>
                <a:spcPts val="2400"/>
              </a:lnSpc>
              <a:spcAft>
                <a:spcPts val="1200"/>
              </a:spcAft>
            </a:pPr>
            <a:endParaRPr lang="en-GB" dirty="0" err="1" smtClean="0">
              <a:solidFill>
                <a:schemeClr val="tx2"/>
              </a:solidFill>
            </a:endParaRPr>
          </a:p>
        </p:txBody>
      </p:sp>
    </p:spTree>
    <p:extLst>
      <p:ext uri="{BB962C8B-B14F-4D97-AF65-F5344CB8AC3E}">
        <p14:creationId xmlns:p14="http://schemas.microsoft.com/office/powerpoint/2010/main" val="374919399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4238" y="1157130"/>
            <a:ext cx="9148238" cy="570087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extBox 10"/>
          <p:cNvSpPr txBox="1"/>
          <p:nvPr/>
        </p:nvSpPr>
        <p:spPr>
          <a:xfrm>
            <a:off x="179513" y="5321918"/>
            <a:ext cx="3600400" cy="1369606"/>
          </a:xfrm>
          <a:prstGeom prst="rect">
            <a:avLst/>
          </a:prstGeom>
          <a:noFill/>
        </p:spPr>
        <p:txBody>
          <a:bodyPr wrap="square" lIns="0" tIns="0" rIns="0" bIns="0" rtlCol="0">
            <a:spAutoFit/>
          </a:bodyPr>
          <a:lstStyle/>
          <a:p>
            <a:pPr marL="0">
              <a:spcAft>
                <a:spcPts val="600"/>
              </a:spcAft>
            </a:pPr>
            <a:r>
              <a:rPr lang="fi-FI" sz="1400" b="1" dirty="0" err="1" smtClean="0">
                <a:solidFill>
                  <a:schemeClr val="tx2"/>
                </a:solidFill>
              </a:rPr>
              <a:t>Petersberg</a:t>
            </a:r>
            <a:r>
              <a:rPr lang="fi-FI" sz="1400" b="1" dirty="0" smtClean="0">
                <a:solidFill>
                  <a:schemeClr val="tx2"/>
                </a:solidFill>
              </a:rPr>
              <a:t> </a:t>
            </a:r>
            <a:r>
              <a:rPr lang="fi-FI" sz="1400" b="1" dirty="0" err="1" smtClean="0">
                <a:solidFill>
                  <a:schemeClr val="tx2"/>
                </a:solidFill>
              </a:rPr>
              <a:t>Climate</a:t>
            </a:r>
            <a:r>
              <a:rPr lang="fi-FI" sz="1400" b="1" dirty="0" smtClean="0">
                <a:solidFill>
                  <a:schemeClr val="tx2"/>
                </a:solidFill>
              </a:rPr>
              <a:t> </a:t>
            </a:r>
            <a:r>
              <a:rPr lang="fi-FI" sz="1400" b="1" dirty="0" err="1" smtClean="0">
                <a:solidFill>
                  <a:schemeClr val="tx2"/>
                </a:solidFill>
              </a:rPr>
              <a:t>Dialog</a:t>
            </a:r>
            <a:r>
              <a:rPr lang="fi-FI" sz="1400" b="1" dirty="0" smtClean="0">
                <a:solidFill>
                  <a:schemeClr val="tx2"/>
                </a:solidFill>
              </a:rPr>
              <a:t>,  18./.19. </a:t>
            </a:r>
            <a:r>
              <a:rPr lang="fi-FI" sz="1400" b="1" dirty="0" err="1" smtClean="0">
                <a:solidFill>
                  <a:schemeClr val="tx2"/>
                </a:solidFill>
              </a:rPr>
              <a:t>May</a:t>
            </a:r>
            <a:r>
              <a:rPr lang="fi-FI" sz="1400" b="1" dirty="0" smtClean="0">
                <a:solidFill>
                  <a:schemeClr val="tx2"/>
                </a:solidFill>
              </a:rPr>
              <a:t> 2015</a:t>
            </a:r>
          </a:p>
          <a:p>
            <a:r>
              <a:rPr lang="en-US" sz="1400" dirty="0" smtClean="0">
                <a:solidFill>
                  <a:schemeClr val="tx2"/>
                </a:solidFill>
              </a:rPr>
              <a:t>“Most </a:t>
            </a:r>
            <a:r>
              <a:rPr lang="en-US" sz="1400" dirty="0">
                <a:solidFill>
                  <a:schemeClr val="tx2"/>
                </a:solidFill>
              </a:rPr>
              <a:t>Ministers stressed that the agreement should be comprehensive and built to last while holding the increase in global average temperature below 2°C or 1.5°C above preindustrial levels</a:t>
            </a:r>
            <a:r>
              <a:rPr lang="en-US" sz="1400" dirty="0" smtClean="0">
                <a:solidFill>
                  <a:schemeClr val="tx2"/>
                </a:solidFill>
              </a:rPr>
              <a:t>…”</a:t>
            </a:r>
            <a:endParaRPr lang="en-US" sz="1400" dirty="0">
              <a:solidFill>
                <a:schemeClr val="tx2"/>
              </a:solidFill>
            </a:endParaRPr>
          </a:p>
        </p:txBody>
      </p:sp>
      <p:sp>
        <p:nvSpPr>
          <p:cNvPr id="2" name="Title 1"/>
          <p:cNvSpPr>
            <a:spLocks noGrp="1"/>
          </p:cNvSpPr>
          <p:nvPr>
            <p:ph type="title"/>
          </p:nvPr>
        </p:nvSpPr>
        <p:spPr/>
        <p:txBody>
          <a:bodyPr/>
          <a:lstStyle/>
          <a:p>
            <a:r>
              <a:rPr lang="fi-FI" dirty="0" smtClean="0"/>
              <a:t>A </a:t>
            </a:r>
            <a:r>
              <a:rPr lang="fi-FI" dirty="0" err="1" smtClean="0"/>
              <a:t>unique</a:t>
            </a:r>
            <a:r>
              <a:rPr lang="fi-FI" dirty="0" smtClean="0"/>
              <a:t> </a:t>
            </a:r>
            <a:r>
              <a:rPr lang="fi-FI" dirty="0" err="1" smtClean="0"/>
              <a:t>consensus</a:t>
            </a:r>
            <a:r>
              <a:rPr lang="fi-FI" dirty="0"/>
              <a:t/>
            </a:r>
            <a:br>
              <a:rPr lang="fi-FI" dirty="0"/>
            </a:br>
            <a:r>
              <a:rPr lang="fi-FI" dirty="0" err="1" smtClean="0"/>
              <a:t>that</a:t>
            </a:r>
            <a:r>
              <a:rPr lang="fi-FI" dirty="0" smtClean="0"/>
              <a:t> </a:t>
            </a:r>
            <a:r>
              <a:rPr lang="fi-FI" dirty="0" err="1" smtClean="0"/>
              <a:t>we</a:t>
            </a:r>
            <a:r>
              <a:rPr lang="fi-FI" dirty="0" smtClean="0"/>
              <a:t> </a:t>
            </a:r>
            <a:r>
              <a:rPr lang="fi-FI" dirty="0" err="1" smtClean="0"/>
              <a:t>have</a:t>
            </a:r>
            <a:r>
              <a:rPr lang="fi-FI" dirty="0" smtClean="0"/>
              <a:t> to </a:t>
            </a:r>
            <a:r>
              <a:rPr lang="fi-FI" dirty="0" err="1" smtClean="0"/>
              <a:t>take</a:t>
            </a:r>
            <a:r>
              <a:rPr lang="fi-FI" dirty="0" smtClean="0"/>
              <a:t> action on </a:t>
            </a:r>
            <a:r>
              <a:rPr lang="fi-FI" dirty="0" err="1" smtClean="0"/>
              <a:t>climate</a:t>
            </a:r>
            <a:r>
              <a:rPr lang="fi-FI" dirty="0" smtClean="0"/>
              <a:t> </a:t>
            </a:r>
            <a:r>
              <a:rPr lang="fi-FI" dirty="0" err="1" smtClean="0"/>
              <a:t>change</a:t>
            </a:r>
            <a:endParaRPr lang="fi-FI" dirty="0"/>
          </a:p>
        </p:txBody>
      </p:sp>
      <p:pic>
        <p:nvPicPr>
          <p:cNvPr id="5" name="Picture 4"/>
          <p:cNvPicPr>
            <a:picLocks noChangeAspect="1"/>
          </p:cNvPicPr>
          <p:nvPr/>
        </p:nvPicPr>
        <p:blipFill>
          <a:blip r:embed="rId2"/>
          <a:stretch>
            <a:fillRect/>
          </a:stretch>
        </p:blipFill>
        <p:spPr>
          <a:xfrm>
            <a:off x="-4238" y="1158936"/>
            <a:ext cx="4657725" cy="2000250"/>
          </a:xfrm>
          <a:prstGeom prst="rect">
            <a:avLst/>
          </a:prstGeom>
        </p:spPr>
      </p:pic>
      <p:pic>
        <p:nvPicPr>
          <p:cNvPr id="7" name="Picture 6"/>
          <p:cNvPicPr>
            <a:picLocks noChangeAspect="1"/>
          </p:cNvPicPr>
          <p:nvPr/>
        </p:nvPicPr>
        <p:blipFill>
          <a:blip r:embed="rId3"/>
          <a:stretch>
            <a:fillRect/>
          </a:stretch>
        </p:blipFill>
        <p:spPr>
          <a:xfrm>
            <a:off x="5652120" y="1412776"/>
            <a:ext cx="3429000" cy="2028825"/>
          </a:xfrm>
          <a:prstGeom prst="rect">
            <a:avLst/>
          </a:prstGeom>
        </p:spPr>
      </p:pic>
      <p:pic>
        <p:nvPicPr>
          <p:cNvPr id="1026" name="Picture 2" descr="https://upload.wikimedia.org/wikipedia/commons/thumb/6/67/Insigne_Francisci.svg/800px-Insigne_Francisci.svg.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63924" y="1197248"/>
            <a:ext cx="879204" cy="123162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4211961" y="1157130"/>
            <a:ext cx="1656184" cy="2436317"/>
          </a:xfrm>
          <a:prstGeom prst="rect">
            <a:avLst/>
          </a:prstGeom>
        </p:spPr>
      </p:pic>
      <p:pic>
        <p:nvPicPr>
          <p:cNvPr id="6" name="Picture 2" descr="Petersberger Dialog: Bundeskanzlerin Angela Merkel (CDU) begrüßt den französischen Staatspräsidenten François Holland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608" y="3441601"/>
            <a:ext cx="5112568" cy="190235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07504" y="3121223"/>
            <a:ext cx="3904659" cy="278218"/>
          </a:xfrm>
          <a:prstGeom prst="rect">
            <a:avLst/>
          </a:prstGeom>
          <a:noFill/>
        </p:spPr>
        <p:txBody>
          <a:bodyPr wrap="none" lIns="0" tIns="0" rIns="0" bIns="0" rtlCol="0">
            <a:spAutoFit/>
          </a:bodyPr>
          <a:lstStyle/>
          <a:p>
            <a:pPr marL="0">
              <a:lnSpc>
                <a:spcPts val="2400"/>
              </a:lnSpc>
              <a:spcAft>
                <a:spcPts val="1200"/>
              </a:spcAft>
            </a:pPr>
            <a:r>
              <a:rPr lang="fi-FI" sz="1400" b="1" dirty="0" err="1" smtClean="0">
                <a:solidFill>
                  <a:schemeClr val="tx2"/>
                </a:solidFill>
              </a:rPr>
              <a:t>Mainau</a:t>
            </a:r>
            <a:r>
              <a:rPr lang="fi-FI" sz="1400" b="1" dirty="0" smtClean="0">
                <a:solidFill>
                  <a:schemeClr val="tx2"/>
                </a:solidFill>
              </a:rPr>
              <a:t> </a:t>
            </a:r>
            <a:r>
              <a:rPr lang="fi-FI" sz="1400" b="1" dirty="0" err="1" smtClean="0">
                <a:solidFill>
                  <a:schemeClr val="tx2"/>
                </a:solidFill>
              </a:rPr>
              <a:t>Declaration</a:t>
            </a:r>
            <a:r>
              <a:rPr lang="fi-FI" sz="1400" b="1" dirty="0" smtClean="0">
                <a:solidFill>
                  <a:schemeClr val="tx2"/>
                </a:solidFill>
              </a:rPr>
              <a:t> of Nobel </a:t>
            </a:r>
            <a:r>
              <a:rPr lang="fi-FI" sz="1400" b="1" dirty="0" err="1" smtClean="0">
                <a:solidFill>
                  <a:schemeClr val="tx2"/>
                </a:solidFill>
              </a:rPr>
              <a:t>Laureates</a:t>
            </a:r>
            <a:r>
              <a:rPr lang="fi-FI" sz="1400" b="1" dirty="0" smtClean="0">
                <a:solidFill>
                  <a:schemeClr val="tx2"/>
                </a:solidFill>
              </a:rPr>
              <a:t>,  3. </a:t>
            </a:r>
            <a:r>
              <a:rPr lang="fi-FI" sz="1400" b="1" dirty="0" err="1" smtClean="0">
                <a:solidFill>
                  <a:schemeClr val="tx2"/>
                </a:solidFill>
              </a:rPr>
              <a:t>July</a:t>
            </a:r>
            <a:r>
              <a:rPr lang="fi-FI" sz="1400" b="1" dirty="0" smtClean="0">
                <a:solidFill>
                  <a:schemeClr val="tx2"/>
                </a:solidFill>
              </a:rPr>
              <a:t> 2015</a:t>
            </a:r>
          </a:p>
        </p:txBody>
      </p:sp>
      <p:pic>
        <p:nvPicPr>
          <p:cNvPr id="1028" name="Picture 4" descr="http://bc03.rp-online.de/polopoly_fs/us-praesident-barack-obama-prostet-07062015-1.5145577.1433669420%21httpImage/772756521.jpg_gen/derivatives/d540x303/77275652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84236" y="3438927"/>
            <a:ext cx="3395092" cy="1905025"/>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884236" y="5321918"/>
            <a:ext cx="3246848" cy="1585049"/>
          </a:xfrm>
          <a:prstGeom prst="rect">
            <a:avLst/>
          </a:prstGeom>
          <a:noFill/>
        </p:spPr>
        <p:txBody>
          <a:bodyPr wrap="square" lIns="0" tIns="0" rIns="0" bIns="0" rtlCol="0">
            <a:spAutoFit/>
          </a:bodyPr>
          <a:lstStyle/>
          <a:p>
            <a:pPr marL="0">
              <a:spcAft>
                <a:spcPts val="600"/>
              </a:spcAft>
            </a:pPr>
            <a:r>
              <a:rPr lang="fi-FI" sz="1400" b="1" dirty="0" smtClean="0">
                <a:solidFill>
                  <a:schemeClr val="tx2"/>
                </a:solidFill>
              </a:rPr>
              <a:t>G7 </a:t>
            </a:r>
            <a:r>
              <a:rPr lang="fi-FI" sz="1400" b="1" dirty="0" err="1">
                <a:solidFill>
                  <a:schemeClr val="tx2"/>
                </a:solidFill>
              </a:rPr>
              <a:t>S</a:t>
            </a:r>
            <a:r>
              <a:rPr lang="fi-FI" sz="1400" b="1" dirty="0" err="1" smtClean="0">
                <a:solidFill>
                  <a:schemeClr val="tx2"/>
                </a:solidFill>
              </a:rPr>
              <a:t>ummit</a:t>
            </a:r>
            <a:r>
              <a:rPr lang="fi-FI" sz="1400" b="1" dirty="0" smtClean="0">
                <a:solidFill>
                  <a:schemeClr val="tx2"/>
                </a:solidFill>
              </a:rPr>
              <a:t>,  8. </a:t>
            </a:r>
            <a:r>
              <a:rPr lang="fi-FI" sz="1400" b="1" dirty="0" err="1" smtClean="0">
                <a:solidFill>
                  <a:schemeClr val="tx2"/>
                </a:solidFill>
              </a:rPr>
              <a:t>June</a:t>
            </a:r>
            <a:r>
              <a:rPr lang="fi-FI" sz="1400" b="1" dirty="0" smtClean="0">
                <a:solidFill>
                  <a:schemeClr val="tx2"/>
                </a:solidFill>
              </a:rPr>
              <a:t> 2015</a:t>
            </a:r>
          </a:p>
          <a:p>
            <a:pPr>
              <a:spcAft>
                <a:spcPts val="600"/>
              </a:spcAft>
            </a:pPr>
            <a:r>
              <a:rPr lang="en-US" sz="1400" dirty="0" smtClean="0">
                <a:solidFill>
                  <a:schemeClr val="tx2"/>
                </a:solidFill>
              </a:rPr>
              <a:t>“Urgent </a:t>
            </a:r>
            <a:r>
              <a:rPr lang="en-US" sz="1400" dirty="0">
                <a:solidFill>
                  <a:schemeClr val="tx2"/>
                </a:solidFill>
              </a:rPr>
              <a:t>and concrete action is needed to address climate change, as set out in the IPCC’s Fifth Assessment Report. We affirm our strong determination to adopt at the Climate Change Conference in December in Paris this year (COP21) a </a:t>
            </a:r>
            <a:r>
              <a:rPr lang="en-US" sz="1400" dirty="0" smtClean="0">
                <a:solidFill>
                  <a:schemeClr val="tx2"/>
                </a:solidFill>
              </a:rPr>
              <a:t>protocol…”</a:t>
            </a:r>
            <a:endParaRPr lang="fi-FI" sz="1400" dirty="0" smtClean="0">
              <a:solidFill>
                <a:schemeClr val="tx2"/>
              </a:solidFill>
            </a:endParaRPr>
          </a:p>
        </p:txBody>
      </p:sp>
      <p:pic>
        <p:nvPicPr>
          <p:cNvPr id="1030" name="Picture 6" descr="http://i.guim.co.uk/static/w-140/h--/q-95/sys-images/Guardian/Pix/pictures/2015/4/1/1427883120296/Keepitinthegroun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267890" y="3438927"/>
            <a:ext cx="1905024" cy="190502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7308304" y="5321918"/>
            <a:ext cx="1762816" cy="1343958"/>
          </a:xfrm>
          <a:prstGeom prst="rect">
            <a:avLst/>
          </a:prstGeom>
          <a:noFill/>
        </p:spPr>
        <p:txBody>
          <a:bodyPr wrap="square" lIns="0" tIns="0" rIns="0" bIns="0" rtlCol="0">
            <a:spAutoFit/>
          </a:bodyPr>
          <a:lstStyle/>
          <a:p>
            <a:pPr>
              <a:spcAft>
                <a:spcPts val="400"/>
              </a:spcAft>
            </a:pPr>
            <a:r>
              <a:rPr lang="en-US" sz="1400" b="1" dirty="0" smtClean="0">
                <a:solidFill>
                  <a:schemeClr val="tx2"/>
                </a:solidFill>
              </a:rPr>
              <a:t>The </a:t>
            </a:r>
            <a:r>
              <a:rPr lang="en-US" sz="1400" b="1" dirty="0">
                <a:solidFill>
                  <a:schemeClr val="tx2"/>
                </a:solidFill>
              </a:rPr>
              <a:t>Guardian's </a:t>
            </a:r>
            <a:endParaRPr lang="en-US" sz="1400" b="1" dirty="0" smtClean="0">
              <a:solidFill>
                <a:schemeClr val="tx2"/>
              </a:solidFill>
            </a:endParaRPr>
          </a:p>
          <a:p>
            <a:r>
              <a:rPr lang="en-US" sz="1400" dirty="0" smtClean="0">
                <a:solidFill>
                  <a:schemeClr val="tx2"/>
                </a:solidFill>
              </a:rPr>
              <a:t>campaign </a:t>
            </a:r>
            <a:r>
              <a:rPr lang="en-US" sz="1400" dirty="0">
                <a:solidFill>
                  <a:schemeClr val="tx2"/>
                </a:solidFill>
              </a:rPr>
              <a:t>and help urge the world's two biggest charitable funds to move their money out of fossil fuels </a:t>
            </a:r>
            <a:endParaRPr lang="fi-FI" sz="1400" dirty="0" err="1" smtClean="0">
              <a:solidFill>
                <a:schemeClr val="tx2"/>
              </a:solidFill>
            </a:endParaRPr>
          </a:p>
        </p:txBody>
      </p:sp>
    </p:spTree>
    <p:extLst>
      <p:ext uri="{BB962C8B-B14F-4D97-AF65-F5344CB8AC3E}">
        <p14:creationId xmlns:p14="http://schemas.microsoft.com/office/powerpoint/2010/main" val="119587395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ccia a destra 1"/>
          <p:cNvSpPr/>
          <p:nvPr/>
        </p:nvSpPr>
        <p:spPr>
          <a:xfrm>
            <a:off x="251520" y="3286730"/>
            <a:ext cx="8712968" cy="1078374"/>
          </a:xfrm>
          <a:prstGeom prst="rightArrow">
            <a:avLst/>
          </a:prstGeom>
          <a:gradFill flip="none" rotWithShape="1">
            <a:gsLst>
              <a:gs pos="0">
                <a:srgbClr val="FFFF00"/>
              </a:gs>
              <a:gs pos="50000">
                <a:schemeClr val="bg1"/>
              </a:gs>
              <a:gs pos="100000">
                <a:schemeClr val="bg1">
                  <a:lumMod val="75000"/>
                </a:schemeClr>
              </a:gs>
            </a:gsLst>
            <a:path path="circle">
              <a:fillToRect l="100000" t="100000"/>
            </a:path>
            <a:tileRect r="-100000" b="-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smtClean="0">
                <a:solidFill>
                  <a:srgbClr val="0000CC"/>
                </a:solidFill>
              </a:rPr>
              <a:t>  Observations                   Services                   Decisions</a:t>
            </a:r>
            <a:endParaRPr lang="en-US" sz="2800" b="1" dirty="0">
              <a:solidFill>
                <a:srgbClr val="0000CC"/>
              </a:solidFill>
            </a:endParaRPr>
          </a:p>
        </p:txBody>
      </p:sp>
      <p:sp>
        <p:nvSpPr>
          <p:cNvPr id="4" name="Rettangolo 3"/>
          <p:cNvSpPr/>
          <p:nvPr/>
        </p:nvSpPr>
        <p:spPr>
          <a:xfrm>
            <a:off x="173385" y="3093353"/>
            <a:ext cx="8359055" cy="769441"/>
          </a:xfrm>
          <a:prstGeom prst="rect">
            <a:avLst/>
          </a:prstGeom>
        </p:spPr>
        <p:txBody>
          <a:bodyPr wrap="square">
            <a:spAutoFit/>
          </a:bodyPr>
          <a:lstStyle/>
          <a:p>
            <a:pPr algn="ctr"/>
            <a:r>
              <a:rPr lang="en-US" sz="2200" b="1" i="1" dirty="0" smtClean="0">
                <a:latin typeface="Arial" panose="020B0604020202020204" pitchFamily="34" charset="0"/>
                <a:cs typeface="Arial" panose="020B0604020202020204" pitchFamily="34" charset="0"/>
              </a:rPr>
              <a:t>The FLAGSHIP will include and link </a:t>
            </a:r>
            <a:r>
              <a:rPr lang="en-US" sz="2200" b="1" i="1" dirty="0">
                <a:latin typeface="Arial" panose="020B0604020202020204" pitchFamily="34" charset="0"/>
                <a:cs typeface="Arial" panose="020B0604020202020204" pitchFamily="34" charset="0"/>
              </a:rPr>
              <a:t>all along the value </a:t>
            </a:r>
            <a:r>
              <a:rPr lang="en-US" sz="2200" b="1" i="1" dirty="0" smtClean="0">
                <a:latin typeface="Arial" panose="020B0604020202020204" pitchFamily="34" charset="0"/>
                <a:cs typeface="Arial" panose="020B0604020202020204" pitchFamily="34" charset="0"/>
              </a:rPr>
              <a:t>chain</a:t>
            </a:r>
            <a:endParaRPr lang="en-US" sz="2200" b="1" i="1" dirty="0">
              <a:latin typeface="Arial" panose="020B0604020202020204" pitchFamily="34" charset="0"/>
              <a:cs typeface="Arial" panose="020B0604020202020204" pitchFamily="34" charset="0"/>
            </a:endParaRPr>
          </a:p>
          <a:p>
            <a:pPr algn="ctr"/>
            <a:endParaRPr lang="en-US" sz="2200" b="1" i="1" dirty="0">
              <a:latin typeface="Arial" panose="020B0604020202020204" pitchFamily="34" charset="0"/>
              <a:cs typeface="Arial" panose="020B0604020202020204" pitchFamily="34" charset="0"/>
            </a:endParaRPr>
          </a:p>
        </p:txBody>
      </p:sp>
      <p:sp>
        <p:nvSpPr>
          <p:cNvPr id="8" name="TextBox 7"/>
          <p:cNvSpPr txBox="1"/>
          <p:nvPr/>
        </p:nvSpPr>
        <p:spPr>
          <a:xfrm>
            <a:off x="3315837" y="4235315"/>
            <a:ext cx="3514552" cy="646331"/>
          </a:xfrm>
          <a:prstGeom prst="rect">
            <a:avLst/>
          </a:prstGeom>
          <a:noFill/>
        </p:spPr>
        <p:txBody>
          <a:bodyPr wrap="none" rtlCol="0">
            <a:spAutoFit/>
          </a:bodyPr>
          <a:lstStyle/>
          <a:p>
            <a:r>
              <a:rPr lang="fi-FI" b="1" dirty="0" smtClean="0">
                <a:solidFill>
                  <a:srgbClr val="00B050"/>
                </a:solidFill>
              </a:rPr>
              <a:t>Data </a:t>
            </a:r>
            <a:r>
              <a:rPr lang="fi-FI" b="1" dirty="0" err="1" smtClean="0">
                <a:solidFill>
                  <a:srgbClr val="00B050"/>
                </a:solidFill>
              </a:rPr>
              <a:t>sharing</a:t>
            </a:r>
            <a:endParaRPr lang="fi-FI" b="1" dirty="0" smtClean="0">
              <a:solidFill>
                <a:srgbClr val="00B050"/>
              </a:solidFill>
            </a:endParaRPr>
          </a:p>
          <a:p>
            <a:r>
              <a:rPr lang="fi-FI" b="1" dirty="0" smtClean="0">
                <a:solidFill>
                  <a:srgbClr val="00B050"/>
                </a:solidFill>
              </a:rPr>
              <a:t>Data management (</a:t>
            </a:r>
            <a:r>
              <a:rPr lang="fi-FI" b="1" dirty="0" err="1" smtClean="0">
                <a:solidFill>
                  <a:srgbClr val="00B050"/>
                </a:solidFill>
              </a:rPr>
              <a:t>incl</a:t>
            </a:r>
            <a:r>
              <a:rPr lang="fi-FI" b="1" dirty="0" smtClean="0">
                <a:solidFill>
                  <a:srgbClr val="00B050"/>
                </a:solidFill>
              </a:rPr>
              <a:t>. metadata)</a:t>
            </a:r>
            <a:endParaRPr lang="fi-FI" b="1" dirty="0">
              <a:solidFill>
                <a:srgbClr val="00B050"/>
              </a:solidFill>
            </a:endParaRPr>
          </a:p>
        </p:txBody>
      </p:sp>
      <p:sp>
        <p:nvSpPr>
          <p:cNvPr id="15" name="TextBox 14"/>
          <p:cNvSpPr txBox="1"/>
          <p:nvPr/>
        </p:nvSpPr>
        <p:spPr>
          <a:xfrm>
            <a:off x="0" y="6216854"/>
            <a:ext cx="9144000" cy="646331"/>
          </a:xfrm>
          <a:prstGeom prst="rect">
            <a:avLst/>
          </a:prstGeom>
          <a:solidFill>
            <a:srgbClr val="FF0000"/>
          </a:solidFill>
        </p:spPr>
        <p:txBody>
          <a:bodyPr wrap="square" rtlCol="0">
            <a:spAutoFit/>
          </a:bodyPr>
          <a:lstStyle/>
          <a:p>
            <a:pPr algn="ctr"/>
            <a:r>
              <a:rPr lang="fi-FI" b="1" dirty="0" err="1" smtClean="0">
                <a:solidFill>
                  <a:schemeClr val="bg1"/>
                </a:solidFill>
              </a:rPr>
              <a:t>Capacity</a:t>
            </a:r>
            <a:r>
              <a:rPr lang="fi-FI" b="1" dirty="0" smtClean="0">
                <a:solidFill>
                  <a:schemeClr val="bg1"/>
                </a:solidFill>
              </a:rPr>
              <a:t> </a:t>
            </a:r>
            <a:r>
              <a:rPr lang="fi-FI" b="1" dirty="0" err="1" smtClean="0">
                <a:solidFill>
                  <a:schemeClr val="bg1"/>
                </a:solidFill>
              </a:rPr>
              <a:t>building</a:t>
            </a:r>
            <a:endParaRPr lang="fi-FI" b="1" dirty="0" smtClean="0">
              <a:solidFill>
                <a:schemeClr val="bg1"/>
              </a:solidFill>
            </a:endParaRPr>
          </a:p>
          <a:p>
            <a:pPr algn="ctr"/>
            <a:endParaRPr lang="fi-FI" b="1" dirty="0">
              <a:solidFill>
                <a:schemeClr val="bg1"/>
              </a:solidFill>
            </a:endParaRPr>
          </a:p>
        </p:txBody>
      </p:sp>
      <p:sp>
        <p:nvSpPr>
          <p:cNvPr id="16" name="TextBox 15"/>
          <p:cNvSpPr txBox="1"/>
          <p:nvPr/>
        </p:nvSpPr>
        <p:spPr>
          <a:xfrm>
            <a:off x="3260357" y="5013176"/>
            <a:ext cx="2905924" cy="1200329"/>
          </a:xfrm>
          <a:prstGeom prst="rect">
            <a:avLst/>
          </a:prstGeom>
          <a:noFill/>
        </p:spPr>
        <p:txBody>
          <a:bodyPr wrap="none" rtlCol="0">
            <a:spAutoFit/>
          </a:bodyPr>
          <a:lstStyle/>
          <a:p>
            <a:pPr algn="ctr"/>
            <a:r>
              <a:rPr lang="fi-FI" b="1" dirty="0" err="1" smtClean="0">
                <a:solidFill>
                  <a:srgbClr val="FF0000"/>
                </a:solidFill>
              </a:rPr>
              <a:t>Improve</a:t>
            </a:r>
            <a:r>
              <a:rPr lang="fi-FI" b="1" dirty="0" smtClean="0">
                <a:solidFill>
                  <a:srgbClr val="FF0000"/>
                </a:solidFill>
              </a:rPr>
              <a:t> data </a:t>
            </a:r>
            <a:r>
              <a:rPr lang="fi-FI" b="1" dirty="0" err="1" smtClean="0">
                <a:solidFill>
                  <a:srgbClr val="FF0000"/>
                </a:solidFill>
              </a:rPr>
              <a:t>harmonization</a:t>
            </a:r>
            <a:endParaRPr lang="fi-FI" b="1" dirty="0" smtClean="0">
              <a:solidFill>
                <a:srgbClr val="FF0000"/>
              </a:solidFill>
            </a:endParaRPr>
          </a:p>
          <a:p>
            <a:pPr algn="ctr"/>
            <a:r>
              <a:rPr lang="fi-FI" b="1" dirty="0" err="1" smtClean="0">
                <a:solidFill>
                  <a:srgbClr val="FF0000"/>
                </a:solidFill>
              </a:rPr>
              <a:t>Improve</a:t>
            </a:r>
            <a:r>
              <a:rPr lang="fi-FI" b="1" dirty="0" smtClean="0">
                <a:solidFill>
                  <a:srgbClr val="FF0000"/>
                </a:solidFill>
              </a:rPr>
              <a:t> inter-</a:t>
            </a:r>
            <a:r>
              <a:rPr lang="fi-FI" b="1" dirty="0" err="1" smtClean="0">
                <a:solidFill>
                  <a:srgbClr val="FF0000"/>
                </a:solidFill>
              </a:rPr>
              <a:t>operability</a:t>
            </a:r>
            <a:endParaRPr lang="fi-FI" b="1" dirty="0" smtClean="0">
              <a:solidFill>
                <a:srgbClr val="FF0000"/>
              </a:solidFill>
            </a:endParaRPr>
          </a:p>
          <a:p>
            <a:pPr algn="ctr"/>
            <a:r>
              <a:rPr lang="fi-FI" b="1" dirty="0" err="1" smtClean="0">
                <a:solidFill>
                  <a:srgbClr val="FF0000"/>
                </a:solidFill>
              </a:rPr>
              <a:t>Improve</a:t>
            </a:r>
            <a:r>
              <a:rPr lang="fi-FI" b="1" dirty="0" smtClean="0">
                <a:solidFill>
                  <a:srgbClr val="FF0000"/>
                </a:solidFill>
              </a:rPr>
              <a:t> data </a:t>
            </a:r>
            <a:r>
              <a:rPr lang="fi-FI" b="1" dirty="0" err="1" smtClean="0">
                <a:solidFill>
                  <a:srgbClr val="FF0000"/>
                </a:solidFill>
              </a:rPr>
              <a:t>accessibility</a:t>
            </a:r>
            <a:endParaRPr lang="fi-FI" b="1" dirty="0" smtClean="0">
              <a:solidFill>
                <a:srgbClr val="FF0000"/>
              </a:solidFill>
            </a:endParaRPr>
          </a:p>
          <a:p>
            <a:pPr algn="ctr"/>
            <a:endParaRPr lang="fi-FI" b="1" dirty="0">
              <a:solidFill>
                <a:srgbClr val="FF0000"/>
              </a:solidFill>
            </a:endParaRPr>
          </a:p>
        </p:txBody>
      </p:sp>
      <p:grpSp>
        <p:nvGrpSpPr>
          <p:cNvPr id="21" name="Group 20"/>
          <p:cNvGrpSpPr/>
          <p:nvPr/>
        </p:nvGrpSpPr>
        <p:grpSpPr>
          <a:xfrm>
            <a:off x="6422147" y="4634155"/>
            <a:ext cx="2442845" cy="1602049"/>
            <a:chOff x="6422147" y="4634155"/>
            <a:chExt cx="2442845" cy="1602049"/>
          </a:xfrm>
        </p:grpSpPr>
        <p:pic>
          <p:nvPicPr>
            <p:cNvPr id="14" name="Picture 2" descr="4COLOR"/>
            <p:cNvPicPr>
              <a:picLocks noChangeAspect="1" noChangeArrowheads="1"/>
            </p:cNvPicPr>
            <p:nvPr/>
          </p:nvPicPr>
          <p:blipFill>
            <a:blip r:embed="rId3" cstate="print">
              <a:lum contrast="18000"/>
              <a:extLst>
                <a:ext uri="{28A0092B-C50C-407E-A947-70E740481C1C}">
                  <a14:useLocalDpi xmlns:a14="http://schemas.microsoft.com/office/drawing/2010/main" val="0"/>
                </a:ext>
              </a:extLst>
            </a:blip>
            <a:srcRect l="32001" t="70857" r="33333"/>
            <a:stretch>
              <a:fillRect/>
            </a:stretch>
          </p:blipFill>
          <p:spPr bwMode="auto">
            <a:xfrm>
              <a:off x="6422147" y="5371768"/>
              <a:ext cx="702377" cy="689151"/>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7154371" y="4634155"/>
              <a:ext cx="1486135" cy="646331"/>
            </a:xfrm>
            <a:prstGeom prst="rect">
              <a:avLst/>
            </a:prstGeom>
            <a:noFill/>
          </p:spPr>
          <p:txBody>
            <a:bodyPr wrap="square" rtlCol="0">
              <a:spAutoFit/>
            </a:bodyPr>
            <a:lstStyle/>
            <a:p>
              <a:r>
                <a:rPr lang="fi-FI" b="1" dirty="0" err="1" smtClean="0">
                  <a:solidFill>
                    <a:srgbClr val="00B050"/>
                  </a:solidFill>
                </a:rPr>
                <a:t>From</a:t>
              </a:r>
              <a:r>
                <a:rPr lang="fi-FI" b="1" dirty="0" smtClean="0">
                  <a:solidFill>
                    <a:srgbClr val="00B050"/>
                  </a:solidFill>
                </a:rPr>
                <a:t> data to </a:t>
              </a:r>
              <a:r>
                <a:rPr lang="fi-FI" b="1" dirty="0" err="1" smtClean="0">
                  <a:solidFill>
                    <a:srgbClr val="00B050"/>
                  </a:solidFill>
                </a:rPr>
                <a:t>knowledge</a:t>
              </a:r>
              <a:endParaRPr lang="fi-FI" b="1" dirty="0">
                <a:solidFill>
                  <a:srgbClr val="00B050"/>
                </a:solidFill>
              </a:endParaRPr>
            </a:p>
          </p:txBody>
        </p:sp>
        <p:sp>
          <p:nvSpPr>
            <p:cNvPr id="19" name="TextBox 18"/>
            <p:cNvSpPr txBox="1"/>
            <p:nvPr/>
          </p:nvSpPr>
          <p:spPr>
            <a:xfrm>
              <a:off x="7164288" y="5301208"/>
              <a:ext cx="1700704" cy="646331"/>
            </a:xfrm>
            <a:prstGeom prst="rect">
              <a:avLst/>
            </a:prstGeom>
            <a:noFill/>
          </p:spPr>
          <p:txBody>
            <a:bodyPr wrap="square" rtlCol="0">
              <a:spAutoFit/>
            </a:bodyPr>
            <a:lstStyle/>
            <a:p>
              <a:r>
                <a:rPr lang="fi-FI" b="1" dirty="0" err="1" smtClean="0">
                  <a:solidFill>
                    <a:srgbClr val="00B050"/>
                  </a:solidFill>
                </a:rPr>
                <a:t>Model</a:t>
              </a:r>
              <a:r>
                <a:rPr lang="fi-FI" b="1" dirty="0" smtClean="0">
                  <a:solidFill>
                    <a:srgbClr val="00B050"/>
                  </a:solidFill>
                </a:rPr>
                <a:t>-Data </a:t>
              </a:r>
              <a:r>
                <a:rPr lang="fi-FI" b="1" dirty="0" err="1" smtClean="0">
                  <a:solidFill>
                    <a:srgbClr val="00B050"/>
                  </a:solidFill>
                </a:rPr>
                <a:t>Fusion</a:t>
              </a:r>
              <a:r>
                <a:rPr lang="fi-FI" b="1" dirty="0" smtClean="0">
                  <a:solidFill>
                    <a:srgbClr val="00B050"/>
                  </a:solidFill>
                </a:rPr>
                <a:t> </a:t>
              </a:r>
              <a:r>
                <a:rPr lang="fi-FI" b="1" dirty="0" err="1" smtClean="0">
                  <a:solidFill>
                    <a:srgbClr val="00B050"/>
                  </a:solidFill>
                </a:rPr>
                <a:t>projects</a:t>
              </a:r>
              <a:endParaRPr lang="fi-FI" b="1" dirty="0">
                <a:solidFill>
                  <a:srgbClr val="00B050"/>
                </a:solidFill>
              </a:endParaRPr>
            </a:p>
          </p:txBody>
        </p:sp>
        <p:sp>
          <p:nvSpPr>
            <p:cNvPr id="20" name="TextBox 19"/>
            <p:cNvSpPr txBox="1"/>
            <p:nvPr/>
          </p:nvSpPr>
          <p:spPr>
            <a:xfrm>
              <a:off x="7169090" y="5866872"/>
              <a:ext cx="1471878" cy="369332"/>
            </a:xfrm>
            <a:prstGeom prst="rect">
              <a:avLst/>
            </a:prstGeom>
            <a:noFill/>
          </p:spPr>
          <p:txBody>
            <a:bodyPr wrap="none" rtlCol="0">
              <a:spAutoFit/>
            </a:bodyPr>
            <a:lstStyle/>
            <a:p>
              <a:r>
                <a:rPr lang="fi-FI" b="1" dirty="0" err="1" smtClean="0">
                  <a:solidFill>
                    <a:srgbClr val="FF0000"/>
                  </a:solidFill>
                </a:rPr>
                <a:t>Sustainability</a:t>
              </a:r>
              <a:endParaRPr lang="fi-FI" b="1" dirty="0">
                <a:solidFill>
                  <a:srgbClr val="FF0000"/>
                </a:solidFill>
              </a:endParaRPr>
            </a:p>
          </p:txBody>
        </p:sp>
      </p:grpSp>
      <p:sp>
        <p:nvSpPr>
          <p:cNvPr id="23" name="Rettangolo 9"/>
          <p:cNvSpPr/>
          <p:nvPr/>
        </p:nvSpPr>
        <p:spPr>
          <a:xfrm>
            <a:off x="95250" y="1176134"/>
            <a:ext cx="8869238" cy="1892826"/>
          </a:xfrm>
          <a:prstGeom prst="rect">
            <a:avLst/>
          </a:prstGeom>
        </p:spPr>
        <p:txBody>
          <a:bodyPr wrap="square">
            <a:spAutoFit/>
          </a:bodyPr>
          <a:lstStyle/>
          <a:p>
            <a:pPr algn="ctr">
              <a:spcAft>
                <a:spcPts val="600"/>
              </a:spcAft>
            </a:pPr>
            <a:r>
              <a:rPr lang="en-US" sz="2200" b="1" dirty="0" smtClean="0">
                <a:solidFill>
                  <a:srgbClr val="0000CC"/>
                </a:solidFill>
                <a:latin typeface="Arial" panose="020B0604020202020204" pitchFamily="34" charset="0"/>
                <a:cs typeface="Arial" panose="020B0604020202020204" pitchFamily="34" charset="0"/>
              </a:rPr>
              <a:t>- foundational </a:t>
            </a:r>
            <a:r>
              <a:rPr lang="en-US" sz="2200" b="1" dirty="0">
                <a:solidFill>
                  <a:srgbClr val="0000CC"/>
                </a:solidFill>
                <a:latin typeface="Arial" panose="020B0604020202020204" pitchFamily="34" charset="0"/>
                <a:cs typeface="Arial" panose="020B0604020202020204" pitchFamily="34" charset="0"/>
              </a:rPr>
              <a:t>elements to be effective</a:t>
            </a:r>
            <a:r>
              <a:rPr lang="en-US" sz="2200" b="1" dirty="0" smtClean="0">
                <a:solidFill>
                  <a:srgbClr val="0000CC"/>
                </a:solidFill>
                <a:latin typeface="Arial" panose="020B0604020202020204" pitchFamily="34" charset="0"/>
                <a:cs typeface="Arial" panose="020B0604020202020204" pitchFamily="34" charset="0"/>
              </a:rPr>
              <a:t>:</a:t>
            </a:r>
          </a:p>
          <a:p>
            <a:pPr marL="285750" indent="-285750">
              <a:buFontTx/>
              <a:buChar char="-"/>
            </a:pPr>
            <a:r>
              <a:rPr lang="en-US" b="1" dirty="0" smtClean="0">
                <a:latin typeface="Arial" panose="020B0604020202020204" pitchFamily="34" charset="0"/>
                <a:cs typeface="Arial" panose="020B0604020202020204" pitchFamily="34" charset="0"/>
              </a:rPr>
              <a:t>Openness </a:t>
            </a:r>
            <a:r>
              <a:rPr lang="en-US" b="1" dirty="0">
                <a:latin typeface="Arial" panose="020B0604020202020204" pitchFamily="34" charset="0"/>
                <a:cs typeface="Arial" panose="020B0604020202020204" pitchFamily="34" charset="0"/>
              </a:rPr>
              <a:t>and inclusiveness: </a:t>
            </a:r>
            <a:r>
              <a:rPr lang="en-US" b="1" dirty="0" smtClean="0">
                <a:latin typeface="Arial" panose="020B0604020202020204" pitchFamily="34" charset="0"/>
                <a:cs typeface="Arial" panose="020B0604020202020204" pitchFamily="34" charset="0"/>
              </a:rPr>
              <a:t>involve all relevant players</a:t>
            </a:r>
          </a:p>
          <a:p>
            <a:pPr marL="285750" indent="-285750">
              <a:buFontTx/>
              <a:buChar char="-"/>
            </a:pPr>
            <a:r>
              <a:rPr lang="en-US" b="1" dirty="0" smtClean="0">
                <a:latin typeface="Arial" panose="020B0604020202020204" pitchFamily="34" charset="0"/>
                <a:cs typeface="Arial" panose="020B0604020202020204" pitchFamily="34" charset="0"/>
              </a:rPr>
              <a:t>Not </a:t>
            </a:r>
            <a:r>
              <a:rPr lang="en-US" b="1" dirty="0">
                <a:latin typeface="Arial" panose="020B0604020202020204" pitchFamily="34" charset="0"/>
                <a:cs typeface="Arial" panose="020B0604020202020204" pitchFamily="34" charset="0"/>
              </a:rPr>
              <a:t>a new level of coordination, but a common frame to work </a:t>
            </a:r>
            <a:r>
              <a:rPr lang="en-US" b="1" dirty="0" smtClean="0">
                <a:latin typeface="Arial" panose="020B0604020202020204" pitchFamily="34" charset="0"/>
                <a:cs typeface="Arial" panose="020B0604020202020204" pitchFamily="34" charset="0"/>
              </a:rPr>
              <a:t>together</a:t>
            </a:r>
          </a:p>
          <a:p>
            <a:pPr marL="285750" indent="-285750">
              <a:buFontTx/>
              <a:buChar char="-"/>
            </a:pPr>
            <a:r>
              <a:rPr lang="en-US" b="1" dirty="0" smtClean="0">
                <a:latin typeface="Arial" panose="020B0604020202020204" pitchFamily="34" charset="0"/>
                <a:cs typeface="Arial" panose="020B0604020202020204" pitchFamily="34" charset="0"/>
              </a:rPr>
              <a:t>Integration </a:t>
            </a:r>
            <a:r>
              <a:rPr lang="en-US" b="1" dirty="0">
                <a:latin typeface="Arial" panose="020B0604020202020204" pitchFamily="34" charset="0"/>
                <a:cs typeface="Arial" panose="020B0604020202020204" pitchFamily="34" charset="0"/>
              </a:rPr>
              <a:t>&amp; </a:t>
            </a:r>
            <a:r>
              <a:rPr lang="en-US" b="1" dirty="0" smtClean="0">
                <a:latin typeface="Arial" panose="020B0604020202020204" pitchFamily="34" charset="0"/>
                <a:cs typeface="Arial" panose="020B0604020202020204" pitchFamily="34" charset="0"/>
              </a:rPr>
              <a:t>Interoperability</a:t>
            </a:r>
          </a:p>
          <a:p>
            <a:pPr marL="285750" indent="-285750">
              <a:buFontTx/>
              <a:buChar char="-"/>
            </a:pPr>
            <a:r>
              <a:rPr lang="en-US" b="1" dirty="0" smtClean="0">
                <a:latin typeface="Arial" panose="020B0604020202020204" pitchFamily="34" charset="0"/>
                <a:cs typeface="Arial" panose="020B0604020202020204" pitchFamily="34" charset="0"/>
              </a:rPr>
              <a:t>Capacity building</a:t>
            </a:r>
          </a:p>
          <a:p>
            <a:pPr marL="285750" indent="-285750">
              <a:buFontTx/>
              <a:buChar char="-"/>
            </a:pPr>
            <a:r>
              <a:rPr lang="en-US" b="1" dirty="0" smtClean="0">
                <a:latin typeface="Arial" panose="020B0604020202020204" pitchFamily="34" charset="0"/>
                <a:cs typeface="Arial" panose="020B0604020202020204" pitchFamily="34" charset="0"/>
              </a:rPr>
              <a:t>To </a:t>
            </a:r>
            <a:r>
              <a:rPr lang="en-US" b="1" dirty="0">
                <a:latin typeface="Arial" panose="020B0604020202020204" pitchFamily="34" charset="0"/>
                <a:cs typeface="Arial" panose="020B0604020202020204" pitchFamily="34" charset="0"/>
              </a:rPr>
              <a:t>be </a:t>
            </a:r>
            <a:r>
              <a:rPr lang="en-US" b="1" dirty="0" smtClean="0">
                <a:latin typeface="Arial" panose="020B0604020202020204" pitchFamily="34" charset="0"/>
                <a:cs typeface="Arial" panose="020B0604020202020204" pitchFamily="34" charset="0"/>
              </a:rPr>
              <a:t>global!</a:t>
            </a:r>
            <a:endParaRPr lang="en-US" b="1" dirty="0">
              <a:latin typeface="Arial" panose="020B0604020202020204" pitchFamily="34" charset="0"/>
              <a:cs typeface="Arial" panose="020B0604020202020204" pitchFamily="34" charset="0"/>
            </a:endParaRPr>
          </a:p>
        </p:txBody>
      </p:sp>
      <p:sp>
        <p:nvSpPr>
          <p:cNvPr id="22" name="AutoShape 4" descr="GAW logo vertical"/>
          <p:cNvSpPr>
            <a:spLocks noChangeAspect="1" noChangeArrowheads="1"/>
          </p:cNvSpPr>
          <p:nvPr/>
        </p:nvSpPr>
        <p:spPr bwMode="auto">
          <a:xfrm>
            <a:off x="-19807" y="694048"/>
            <a:ext cx="714375" cy="93345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fi-FI"/>
          </a:p>
        </p:txBody>
      </p:sp>
      <p:grpSp>
        <p:nvGrpSpPr>
          <p:cNvPr id="3" name="Group 2"/>
          <p:cNvGrpSpPr/>
          <p:nvPr/>
        </p:nvGrpSpPr>
        <p:grpSpPr>
          <a:xfrm>
            <a:off x="-71540" y="4221088"/>
            <a:ext cx="3382424" cy="2016224"/>
            <a:chOff x="-71540" y="4221088"/>
            <a:chExt cx="3382424" cy="2016224"/>
          </a:xfrm>
        </p:grpSpPr>
        <p:sp>
          <p:nvSpPr>
            <p:cNvPr id="7" name="TextBox 6"/>
            <p:cNvSpPr txBox="1"/>
            <p:nvPr/>
          </p:nvSpPr>
          <p:spPr>
            <a:xfrm>
              <a:off x="-71540" y="5867980"/>
              <a:ext cx="3059364" cy="369332"/>
            </a:xfrm>
            <a:prstGeom prst="rect">
              <a:avLst/>
            </a:prstGeom>
            <a:noFill/>
          </p:spPr>
          <p:txBody>
            <a:bodyPr wrap="none" rtlCol="0">
              <a:spAutoFit/>
            </a:bodyPr>
            <a:lstStyle/>
            <a:p>
              <a:r>
                <a:rPr lang="fi-FI" b="1" dirty="0" err="1" smtClean="0">
                  <a:solidFill>
                    <a:srgbClr val="FF0000"/>
                  </a:solidFill>
                </a:rPr>
                <a:t>Identifying</a:t>
              </a:r>
              <a:r>
                <a:rPr lang="fi-FI" b="1" dirty="0" smtClean="0">
                  <a:solidFill>
                    <a:srgbClr val="FF0000"/>
                  </a:solidFill>
                </a:rPr>
                <a:t> </a:t>
              </a:r>
              <a:r>
                <a:rPr lang="fi-FI" b="1" dirty="0" err="1" smtClean="0">
                  <a:solidFill>
                    <a:srgbClr val="FF0000"/>
                  </a:solidFill>
                </a:rPr>
                <a:t>observational</a:t>
              </a:r>
              <a:r>
                <a:rPr lang="fi-FI" b="1" dirty="0" smtClean="0">
                  <a:solidFill>
                    <a:srgbClr val="FF0000"/>
                  </a:solidFill>
                </a:rPr>
                <a:t> </a:t>
              </a:r>
              <a:r>
                <a:rPr lang="fi-FI" b="1" dirty="0" err="1" smtClean="0">
                  <a:solidFill>
                    <a:srgbClr val="FF0000"/>
                  </a:solidFill>
                </a:rPr>
                <a:t>gaps</a:t>
              </a:r>
              <a:endParaRPr lang="fi-FI" b="1" dirty="0">
                <a:solidFill>
                  <a:srgbClr val="FF0000"/>
                </a:solidFill>
              </a:endParaRPr>
            </a:p>
          </p:txBody>
        </p:sp>
        <p:pic>
          <p:nvPicPr>
            <p:cNvPr id="11" name="Picture 2" descr="NE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8903" y="4325240"/>
              <a:ext cx="741741" cy="206832"/>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https://helsinki.app.box.com/representation/file_version_16071031056/image_2048/1.png?shared_name=gfe0oy5yppxxl7u0m21u"/>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31640" y="4221088"/>
              <a:ext cx="1656184" cy="46418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stretch>
              <a:fillRect/>
            </a:stretch>
          </p:blipFill>
          <p:spPr>
            <a:xfrm>
              <a:off x="358556" y="4674810"/>
              <a:ext cx="1118617" cy="308738"/>
            </a:xfrm>
            <a:prstGeom prst="rect">
              <a:avLst/>
            </a:prstGeom>
          </p:spPr>
        </p:pic>
        <p:pic>
          <p:nvPicPr>
            <p:cNvPr id="13" name="Picture 12"/>
            <p:cNvPicPr>
              <a:picLocks noChangeAspect="1"/>
            </p:cNvPicPr>
            <p:nvPr/>
          </p:nvPicPr>
          <p:blipFill>
            <a:blip r:embed="rId7"/>
            <a:stretch>
              <a:fillRect/>
            </a:stretch>
          </p:blipFill>
          <p:spPr>
            <a:xfrm>
              <a:off x="2244924" y="5336530"/>
              <a:ext cx="1065960" cy="508800"/>
            </a:xfrm>
            <a:prstGeom prst="rect">
              <a:avLst/>
            </a:prstGeom>
          </p:spPr>
        </p:pic>
        <p:pic>
          <p:nvPicPr>
            <p:cNvPr id="1030" name="Picture 6" descr="http://www.wmo.int/pages/prog/arep/gaw/images/gaw_logo_acronym_vertical-3.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507769" y="5138609"/>
              <a:ext cx="538993" cy="70701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www.japanflux.org/image/JapanFlux_logo_sample.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704648" y="4629148"/>
              <a:ext cx="336070" cy="48010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SOCAT"/>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8555" y="5085184"/>
              <a:ext cx="1212683" cy="707506"/>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itle 4"/>
          <p:cNvSpPr>
            <a:spLocks noGrp="1"/>
          </p:cNvSpPr>
          <p:nvPr>
            <p:ph type="title"/>
          </p:nvPr>
        </p:nvSpPr>
        <p:spPr/>
        <p:txBody>
          <a:bodyPr/>
          <a:lstStyle/>
          <a:p>
            <a:r>
              <a:rPr lang="fi-FI" dirty="0" err="1" smtClean="0"/>
              <a:t>Becoming</a:t>
            </a:r>
            <a:r>
              <a:rPr lang="fi-FI" dirty="0" smtClean="0"/>
              <a:t> </a:t>
            </a:r>
            <a:r>
              <a:rPr lang="fi-FI" dirty="0" err="1" smtClean="0"/>
              <a:t>even</a:t>
            </a:r>
            <a:r>
              <a:rPr lang="fi-FI" dirty="0" smtClean="0"/>
              <a:t> </a:t>
            </a:r>
            <a:r>
              <a:rPr lang="fi-FI" dirty="0" err="1" smtClean="0"/>
              <a:t>more</a:t>
            </a:r>
            <a:r>
              <a:rPr lang="fi-FI" dirty="0" smtClean="0"/>
              <a:t> </a:t>
            </a:r>
            <a:r>
              <a:rPr lang="fi-FI" dirty="0" err="1" smtClean="0"/>
              <a:t>globally</a:t>
            </a:r>
            <a:r>
              <a:rPr lang="fi-FI" dirty="0" smtClean="0"/>
              <a:t> </a:t>
            </a:r>
            <a:r>
              <a:rPr lang="fi-FI" dirty="0" err="1" smtClean="0"/>
              <a:t>interated</a:t>
            </a:r>
            <a:r>
              <a:rPr lang="fi-FI" dirty="0" smtClean="0"/>
              <a:t>:</a:t>
            </a:r>
            <a:r>
              <a:rPr lang="fi-FI" dirty="0"/>
              <a:t/>
            </a:r>
            <a:br>
              <a:rPr lang="fi-FI" dirty="0"/>
            </a:br>
            <a:r>
              <a:rPr lang="fi-FI" dirty="0" smtClean="0"/>
              <a:t>Suggestion for a GEO </a:t>
            </a:r>
            <a:r>
              <a:rPr lang="fi-FI" dirty="0" err="1"/>
              <a:t>Carbon</a:t>
            </a:r>
            <a:r>
              <a:rPr lang="fi-FI" dirty="0"/>
              <a:t> FLAGSHIP</a:t>
            </a:r>
          </a:p>
        </p:txBody>
      </p:sp>
      <p:pic>
        <p:nvPicPr>
          <p:cNvPr id="2050" name="Picture 2" descr="https://www.earthobservations.org/images/logos/geo_logo_al_300.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689774" y="148661"/>
            <a:ext cx="2454225" cy="8507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98282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fi-FI"/>
          </a:p>
        </p:txBody>
      </p:sp>
      <p:sp>
        <p:nvSpPr>
          <p:cNvPr id="3" name="Date Placeholder 2"/>
          <p:cNvSpPr>
            <a:spLocks noGrp="1"/>
          </p:cNvSpPr>
          <p:nvPr>
            <p:ph type="dt" sz="half" idx="4294967295"/>
          </p:nvPr>
        </p:nvSpPr>
        <p:spPr>
          <a:xfrm>
            <a:off x="3491880" y="6588000"/>
            <a:ext cx="972000" cy="270000"/>
          </a:xfrm>
        </p:spPr>
        <p:txBody>
          <a:bodyPr/>
          <a:lstStyle/>
          <a:p>
            <a:r>
              <a:rPr lang="de-DE" smtClean="0"/>
              <a:t>25. Sep. 2014</a:t>
            </a:r>
            <a:endParaRPr lang="de-DE" dirty="0"/>
          </a:p>
        </p:txBody>
      </p:sp>
      <p:sp>
        <p:nvSpPr>
          <p:cNvPr id="4" name="Slide Number Placeholder 3"/>
          <p:cNvSpPr>
            <a:spLocks noGrp="1"/>
          </p:cNvSpPr>
          <p:nvPr>
            <p:ph type="sldNum" sz="quarter" idx="14"/>
          </p:nvPr>
        </p:nvSpPr>
        <p:spPr/>
        <p:txBody>
          <a:bodyPr/>
          <a:lstStyle/>
          <a:p>
            <a:r>
              <a:rPr lang="de-DE" smtClean="0"/>
              <a:t>Page </a:t>
            </a:r>
            <a:fld id="{3FE2E321-9699-4537-B4F6-C35DF19B42AC}" type="slidenum">
              <a:rPr lang="de-DE" smtClean="0"/>
              <a:pPr/>
              <a:t>21</a:t>
            </a:fld>
            <a:endParaRPr lang="de-DE" dirty="0"/>
          </a:p>
        </p:txBody>
      </p:sp>
      <p:pic>
        <p:nvPicPr>
          <p:cNvPr id="6" name="DSC_18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32612" y="0"/>
            <a:ext cx="12112668" cy="6813376"/>
          </a:xfrm>
          <a:prstGeom prst="rect">
            <a:avLst/>
          </a:prstGeom>
        </p:spPr>
      </p:pic>
      <p:sp>
        <p:nvSpPr>
          <p:cNvPr id="8" name="Titre 1"/>
          <p:cNvSpPr txBox="1">
            <a:spLocks/>
          </p:cNvSpPr>
          <p:nvPr/>
        </p:nvSpPr>
        <p:spPr>
          <a:xfrm>
            <a:off x="685800" y="1484784"/>
            <a:ext cx="9502824" cy="4536504"/>
          </a:xfrm>
          <a:prstGeom prst="rect">
            <a:avLst/>
          </a:prstGeom>
        </p:spPr>
        <p:txBody>
          <a:bodyPr vert="horz" lIns="0" tIns="0" rIns="0" bIns="0" rtlCol="0" anchor="b" anchorCtr="0">
            <a:noAutofit/>
          </a:bodyPr>
          <a:lstStyle/>
          <a:p>
            <a:pPr marL="0" marR="0" lvl="0" indent="0" algn="l" defTabSz="914400" rtl="0" eaLnBrk="1" fontAlgn="auto" latinLnBrk="0" hangingPunct="1">
              <a:lnSpc>
                <a:spcPts val="3500"/>
              </a:lnSpc>
              <a:spcBef>
                <a:spcPct val="0"/>
              </a:spcBef>
              <a:spcAft>
                <a:spcPts val="0"/>
              </a:spcAft>
              <a:buClrTx/>
              <a:buSzTx/>
              <a:buFontTx/>
              <a:buNone/>
              <a:tabLst/>
              <a:defRPr/>
            </a:pPr>
            <a:endParaRPr kumimoji="0" lang="en-GB" sz="6000" b="1" i="0" u="none" strike="noStrike" kern="1200" cap="none" spc="0" normalizeH="0" baseline="0" noProof="0" dirty="0" smtClean="0">
              <a:ln>
                <a:noFill/>
              </a:ln>
              <a:effectLst/>
              <a:uLnTx/>
              <a:uFillTx/>
              <a:latin typeface="Calibri" pitchFamily="34" charset="0"/>
              <a:ea typeface="+mj-ea"/>
              <a:cs typeface="+mj-cs"/>
            </a:endParaRPr>
          </a:p>
          <a:p>
            <a:pPr marL="0" marR="0" lvl="0" indent="0" algn="l" defTabSz="914400" rtl="0" eaLnBrk="1" fontAlgn="auto" latinLnBrk="0" hangingPunct="1">
              <a:lnSpc>
                <a:spcPts val="3500"/>
              </a:lnSpc>
              <a:spcBef>
                <a:spcPct val="0"/>
              </a:spcBef>
              <a:spcAft>
                <a:spcPts val="0"/>
              </a:spcAft>
              <a:buClrTx/>
              <a:buSzTx/>
              <a:buFontTx/>
              <a:buNone/>
              <a:tabLst/>
              <a:defRPr/>
            </a:pPr>
            <a:endParaRPr lang="en-GB" sz="6000" b="1" dirty="0">
              <a:latin typeface="Calibri" pitchFamily="34" charset="0"/>
              <a:ea typeface="+mj-ea"/>
              <a:cs typeface="+mj-cs"/>
            </a:endParaRPr>
          </a:p>
          <a:p>
            <a:pPr marL="0" marR="0" lvl="0" indent="0" algn="l" defTabSz="914400" rtl="0" eaLnBrk="1" fontAlgn="auto" latinLnBrk="0" hangingPunct="1">
              <a:lnSpc>
                <a:spcPts val="3500"/>
              </a:lnSpc>
              <a:spcBef>
                <a:spcPct val="0"/>
              </a:spcBef>
              <a:spcAft>
                <a:spcPts val="0"/>
              </a:spcAft>
              <a:buClrTx/>
              <a:buSzTx/>
              <a:buFontTx/>
              <a:buNone/>
              <a:tabLst/>
              <a:defRPr/>
            </a:pPr>
            <a:endParaRPr kumimoji="0" lang="en-GB" sz="6000" b="1" i="0" u="none" strike="noStrike" kern="1200" cap="none" spc="0" normalizeH="0" baseline="0" noProof="0" dirty="0" smtClean="0">
              <a:ln>
                <a:noFill/>
              </a:ln>
              <a:effectLst/>
              <a:uLnTx/>
              <a:uFillTx/>
              <a:latin typeface="Calibri" pitchFamily="34" charset="0"/>
              <a:ea typeface="+mj-ea"/>
              <a:cs typeface="+mj-cs"/>
            </a:endParaRPr>
          </a:p>
          <a:p>
            <a:pPr marL="0" marR="0" lvl="0" indent="0" algn="l" defTabSz="914400" rtl="0" eaLnBrk="1" fontAlgn="auto" latinLnBrk="0" hangingPunct="1">
              <a:lnSpc>
                <a:spcPts val="3500"/>
              </a:lnSpc>
              <a:spcBef>
                <a:spcPct val="0"/>
              </a:spcBef>
              <a:spcAft>
                <a:spcPts val="0"/>
              </a:spcAft>
              <a:buClrTx/>
              <a:buSzTx/>
              <a:buFontTx/>
              <a:buNone/>
              <a:tabLst/>
              <a:defRPr/>
            </a:pPr>
            <a:endParaRPr lang="en-GB" sz="6000" b="1" dirty="0">
              <a:latin typeface="Calibri" pitchFamily="34" charset="0"/>
              <a:ea typeface="+mj-ea"/>
              <a:cs typeface="+mj-cs"/>
            </a:endParaRPr>
          </a:p>
          <a:p>
            <a:pPr marL="0" marR="0" lvl="0" indent="0" algn="l" defTabSz="914400" rtl="0" eaLnBrk="1" fontAlgn="auto" latinLnBrk="0" hangingPunct="1">
              <a:lnSpc>
                <a:spcPts val="3500"/>
              </a:lnSpc>
              <a:spcBef>
                <a:spcPct val="0"/>
              </a:spcBef>
              <a:spcAft>
                <a:spcPts val="0"/>
              </a:spcAft>
              <a:buClrTx/>
              <a:buSzTx/>
              <a:buFontTx/>
              <a:buNone/>
              <a:tabLst/>
              <a:defRPr/>
            </a:pPr>
            <a:endParaRPr kumimoji="0" lang="en-GB" sz="6000" b="1" i="0" u="none" strike="noStrike" kern="1200" cap="none" spc="0" normalizeH="0" baseline="0" noProof="0" dirty="0" smtClean="0">
              <a:ln>
                <a:noFill/>
              </a:ln>
              <a:effectLst/>
              <a:uLnTx/>
              <a:uFillTx/>
              <a:latin typeface="Calibri" pitchFamily="34" charset="0"/>
              <a:ea typeface="+mj-ea"/>
              <a:cs typeface="+mj-cs"/>
            </a:endParaRPr>
          </a:p>
          <a:p>
            <a:pPr marL="0" marR="0" lvl="0" indent="0" algn="l" defTabSz="914400" rtl="0" eaLnBrk="1" fontAlgn="auto" latinLnBrk="0" hangingPunct="1">
              <a:lnSpc>
                <a:spcPts val="3500"/>
              </a:lnSpc>
              <a:spcBef>
                <a:spcPct val="0"/>
              </a:spcBef>
              <a:spcAft>
                <a:spcPts val="0"/>
              </a:spcAft>
              <a:buClrTx/>
              <a:buSzTx/>
              <a:buFontTx/>
              <a:buNone/>
              <a:tabLst/>
              <a:defRPr/>
            </a:pPr>
            <a:endParaRPr lang="en-GB" sz="6000" b="1" dirty="0">
              <a:latin typeface="Calibri" pitchFamily="34" charset="0"/>
              <a:ea typeface="+mj-ea"/>
              <a:cs typeface="+mj-cs"/>
            </a:endParaRPr>
          </a:p>
          <a:p>
            <a:pPr marL="0" marR="0" lvl="0" indent="0" algn="l" defTabSz="914400" rtl="0" eaLnBrk="1" fontAlgn="auto" latinLnBrk="0" hangingPunct="1">
              <a:lnSpc>
                <a:spcPts val="3500"/>
              </a:lnSpc>
              <a:spcBef>
                <a:spcPct val="0"/>
              </a:spcBef>
              <a:spcAft>
                <a:spcPts val="0"/>
              </a:spcAft>
              <a:buClrTx/>
              <a:buSzTx/>
              <a:buFontTx/>
              <a:buNone/>
              <a:tabLst/>
              <a:defRPr/>
            </a:pPr>
            <a:r>
              <a:rPr kumimoji="0" lang="en-GB" sz="5400" b="1" i="0" u="none" strike="noStrike" kern="1200" cap="none" spc="0" normalizeH="0" baseline="0" noProof="0" dirty="0" smtClean="0">
                <a:ln>
                  <a:noFill/>
                </a:ln>
                <a:solidFill>
                  <a:schemeClr val="bg1"/>
                </a:solidFill>
                <a:effectLst/>
                <a:uLnTx/>
                <a:uFillTx/>
                <a:latin typeface="Calibri" pitchFamily="34" charset="0"/>
                <a:ea typeface="+mj-ea"/>
                <a:cs typeface="+mj-cs"/>
              </a:rPr>
              <a:t>Thank you for your attention!</a:t>
            </a:r>
          </a:p>
          <a:p>
            <a:pPr marL="0" marR="0" lvl="0" indent="0" algn="l" defTabSz="914400" rtl="0" eaLnBrk="1" fontAlgn="auto" latinLnBrk="0" hangingPunct="1">
              <a:lnSpc>
                <a:spcPts val="3500"/>
              </a:lnSpc>
              <a:spcBef>
                <a:spcPct val="0"/>
              </a:spcBef>
              <a:spcAft>
                <a:spcPts val="0"/>
              </a:spcAft>
              <a:buClrTx/>
              <a:buSzTx/>
              <a:buFontTx/>
              <a:buNone/>
              <a:tabLst/>
              <a:defRPr/>
            </a:pPr>
            <a:endParaRPr lang="en-GB" sz="6000" b="1" dirty="0">
              <a:latin typeface="Calibri" pitchFamily="34" charset="0"/>
              <a:ea typeface="+mj-ea"/>
              <a:cs typeface="+mj-cs"/>
            </a:endParaRPr>
          </a:p>
          <a:p>
            <a:pPr marL="0" marR="0" lvl="0" indent="0" algn="l" defTabSz="914400" rtl="0" eaLnBrk="1" fontAlgn="auto" latinLnBrk="0" hangingPunct="1">
              <a:lnSpc>
                <a:spcPts val="3500"/>
              </a:lnSpc>
              <a:spcBef>
                <a:spcPct val="0"/>
              </a:spcBef>
              <a:spcAft>
                <a:spcPts val="0"/>
              </a:spcAft>
              <a:buClrTx/>
              <a:buSzTx/>
              <a:buFontTx/>
              <a:buNone/>
              <a:tabLst/>
              <a:defRPr/>
            </a:pPr>
            <a:endParaRPr kumimoji="0" lang="en-GB" sz="6000" b="1" i="0" u="none" strike="noStrike" kern="1200" cap="none" spc="0" normalizeH="0" baseline="0" noProof="0" dirty="0" smtClean="0">
              <a:ln>
                <a:noFill/>
              </a:ln>
              <a:effectLst/>
              <a:uLnTx/>
              <a:uFillTx/>
              <a:latin typeface="Calibri" pitchFamily="34" charset="0"/>
              <a:ea typeface="+mj-ea"/>
              <a:cs typeface="+mj-cs"/>
            </a:endParaRPr>
          </a:p>
          <a:p>
            <a:pPr marL="0" marR="0" lvl="0" indent="0" algn="l" defTabSz="914400" rtl="0" eaLnBrk="1" fontAlgn="auto" latinLnBrk="0" hangingPunct="1">
              <a:lnSpc>
                <a:spcPts val="3500"/>
              </a:lnSpc>
              <a:spcBef>
                <a:spcPct val="0"/>
              </a:spcBef>
              <a:spcAft>
                <a:spcPts val="0"/>
              </a:spcAft>
              <a:buClrTx/>
              <a:buSzTx/>
              <a:buFontTx/>
              <a:buNone/>
              <a:tabLst/>
              <a:defRPr/>
            </a:pPr>
            <a:endParaRPr lang="en-GB" sz="6000" b="1" dirty="0">
              <a:latin typeface="Calibri" pitchFamily="34" charset="0"/>
              <a:ea typeface="+mj-ea"/>
              <a:cs typeface="+mj-cs"/>
            </a:endParaRPr>
          </a:p>
          <a:p>
            <a:pPr marL="0" marR="0" lvl="0" indent="0" algn="l" defTabSz="914400" rtl="0" eaLnBrk="1" fontAlgn="auto" latinLnBrk="0" hangingPunct="1">
              <a:lnSpc>
                <a:spcPts val="3500"/>
              </a:lnSpc>
              <a:spcBef>
                <a:spcPct val="0"/>
              </a:spcBef>
              <a:spcAft>
                <a:spcPts val="0"/>
              </a:spcAft>
              <a:buClrTx/>
              <a:buSzTx/>
              <a:buFontTx/>
              <a:buNone/>
              <a:tabLst/>
              <a:defRPr/>
            </a:pPr>
            <a:r>
              <a:rPr kumimoji="0" lang="en-GB" sz="3200" b="1" i="0" u="none" strike="noStrike" kern="1200" cap="none" spc="0" normalizeH="0" baseline="0" noProof="0" dirty="0" smtClean="0">
                <a:ln>
                  <a:noFill/>
                </a:ln>
                <a:effectLst/>
                <a:uLnTx/>
                <a:uFillTx/>
                <a:latin typeface="Calibri" pitchFamily="34" charset="0"/>
                <a:ea typeface="+mj-ea"/>
                <a:cs typeface="+mj-cs"/>
              </a:rPr>
              <a:t/>
            </a:r>
            <a:br>
              <a:rPr kumimoji="0" lang="en-GB" sz="3200" b="1" i="0" u="none" strike="noStrike" kern="1200" cap="none" spc="0" normalizeH="0" baseline="0" noProof="0" dirty="0" smtClean="0">
                <a:ln>
                  <a:noFill/>
                </a:ln>
                <a:effectLst/>
                <a:uLnTx/>
                <a:uFillTx/>
                <a:latin typeface="Calibri" pitchFamily="34" charset="0"/>
                <a:ea typeface="+mj-ea"/>
                <a:cs typeface="+mj-cs"/>
              </a:rPr>
            </a:br>
            <a:endParaRPr kumimoji="0" lang="en-GB" sz="3200" b="1" i="0" u="none" strike="noStrike" kern="1200" cap="none" spc="0" normalizeH="0" baseline="0" noProof="0" dirty="0" smtClean="0">
              <a:ln>
                <a:noFill/>
              </a:ln>
              <a:effectLst/>
              <a:uLnTx/>
              <a:uFillTx/>
              <a:latin typeface="Calibri" pitchFamily="34" charset="0"/>
              <a:ea typeface="+mj-ea"/>
              <a:cs typeface="+mj-cs"/>
            </a:endParaRPr>
          </a:p>
          <a:p>
            <a:pPr marL="0" marR="0" lvl="0" indent="0" algn="l" defTabSz="914400" rtl="0" eaLnBrk="1" fontAlgn="auto" latinLnBrk="0" hangingPunct="1">
              <a:lnSpc>
                <a:spcPts val="3500"/>
              </a:lnSpc>
              <a:spcBef>
                <a:spcPct val="0"/>
              </a:spcBef>
              <a:spcAft>
                <a:spcPts val="0"/>
              </a:spcAft>
              <a:buClrTx/>
              <a:buSzTx/>
              <a:buFontTx/>
              <a:buNone/>
              <a:tabLst/>
              <a:defRPr/>
            </a:pPr>
            <a:endParaRPr lang="en-GB" sz="3200" b="1" dirty="0" smtClean="0">
              <a:latin typeface="Calibri" pitchFamily="34" charset="0"/>
              <a:ea typeface="+mj-ea"/>
              <a:cs typeface="+mj-cs"/>
            </a:endParaRPr>
          </a:p>
          <a:p>
            <a:pPr marL="0" marR="0" lvl="0" indent="0" algn="l" defTabSz="914400" rtl="0" eaLnBrk="1" fontAlgn="auto" latinLnBrk="0" hangingPunct="1">
              <a:lnSpc>
                <a:spcPts val="3500"/>
              </a:lnSpc>
              <a:spcBef>
                <a:spcPct val="0"/>
              </a:spcBef>
              <a:spcAft>
                <a:spcPts val="0"/>
              </a:spcAft>
              <a:buClrTx/>
              <a:buSzTx/>
              <a:buFontTx/>
              <a:buNone/>
              <a:tabLst/>
              <a:defRPr/>
            </a:pPr>
            <a:r>
              <a:rPr lang="en-GB" sz="2800" b="1" dirty="0" smtClean="0">
                <a:latin typeface="Calibri" pitchFamily="34" charset="0"/>
                <a:ea typeface="+mj-ea"/>
                <a:cs typeface="+mj-cs"/>
                <a:hlinkClick r:id="rId6"/>
              </a:rPr>
              <a:t>w</a:t>
            </a:r>
            <a:r>
              <a:rPr kumimoji="0" lang="en-GB" sz="2800" b="1" i="0" u="none" strike="noStrike" kern="1200" cap="none" spc="0" normalizeH="0" baseline="0" noProof="0" dirty="0" smtClean="0">
                <a:ln>
                  <a:noFill/>
                </a:ln>
                <a:effectLst/>
                <a:uLnTx/>
                <a:uFillTx/>
                <a:latin typeface="Calibri" pitchFamily="34" charset="0"/>
                <a:ea typeface="+mj-ea"/>
                <a:cs typeface="+mj-cs"/>
                <a:hlinkClick r:id="rId6"/>
              </a:rPr>
              <a:t>erner.kutsch@icos-ri.eu</a:t>
            </a:r>
            <a:endParaRPr kumimoji="0" lang="en-GB" sz="2800" b="1" i="0" u="none" strike="noStrike" kern="1200" cap="none" spc="0" normalizeH="0" baseline="0" noProof="0" dirty="0" smtClean="0">
              <a:ln>
                <a:noFill/>
              </a:ln>
              <a:effectLst/>
              <a:uLnTx/>
              <a:uFillTx/>
              <a:latin typeface="Calibri" pitchFamily="34" charset="0"/>
              <a:ea typeface="+mj-ea"/>
              <a:cs typeface="+mj-cs"/>
            </a:endParaRPr>
          </a:p>
          <a:p>
            <a:pPr lvl="0">
              <a:lnSpc>
                <a:spcPts val="3500"/>
              </a:lnSpc>
              <a:spcBef>
                <a:spcPct val="0"/>
              </a:spcBef>
              <a:defRPr/>
            </a:pPr>
            <a:r>
              <a:rPr lang="en-GB" sz="2800" b="1" dirty="0" smtClean="0">
                <a:latin typeface="Calibri" pitchFamily="34" charset="0"/>
                <a:hlinkClick r:id="rId7"/>
              </a:rPr>
              <a:t>www.icos-ri.eu</a:t>
            </a:r>
            <a:endParaRPr lang="en-GB" sz="2800" b="1" dirty="0" smtClean="0">
              <a:latin typeface="Calibri" pitchFamily="34" charset="0"/>
            </a:endParaRPr>
          </a:p>
          <a:p>
            <a:pPr lvl="0">
              <a:lnSpc>
                <a:spcPts val="3500"/>
              </a:lnSpc>
              <a:spcBef>
                <a:spcPct val="0"/>
              </a:spcBef>
              <a:defRPr/>
            </a:pPr>
            <a:endParaRPr lang="en-GB" sz="2800" b="1" dirty="0" smtClean="0">
              <a:latin typeface="Calibri" pitchFamily="34" charset="0"/>
            </a:endParaRPr>
          </a:p>
          <a:p>
            <a:pPr lvl="0">
              <a:lnSpc>
                <a:spcPts val="3500"/>
              </a:lnSpc>
              <a:spcBef>
                <a:spcPct val="0"/>
              </a:spcBef>
              <a:defRPr/>
            </a:pPr>
            <a:endParaRPr lang="en-GB" sz="2800" b="1" dirty="0" smtClean="0">
              <a:latin typeface="Calibri" pitchFamily="34" charset="0"/>
              <a:ea typeface="+mj-ea"/>
              <a:cs typeface="+mj-cs"/>
            </a:endParaRPr>
          </a:p>
        </p:txBody>
      </p:sp>
    </p:spTree>
    <p:extLst>
      <p:ext uri="{BB962C8B-B14F-4D97-AF65-F5344CB8AC3E}">
        <p14:creationId xmlns:p14="http://schemas.microsoft.com/office/powerpoint/2010/main" val="365231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2536" y="6231512"/>
            <a:ext cx="9865096" cy="797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Title 2"/>
          <p:cNvSpPr>
            <a:spLocks noGrp="1"/>
          </p:cNvSpPr>
          <p:nvPr>
            <p:ph type="title"/>
          </p:nvPr>
        </p:nvSpPr>
        <p:spPr/>
        <p:txBody>
          <a:bodyPr/>
          <a:lstStyle/>
          <a:p>
            <a:r>
              <a:rPr lang="en-GB" dirty="0" smtClean="0"/>
              <a:t>Persistent Growth – Regional </a:t>
            </a:r>
            <a:endParaRPr lang="en-GB" dirty="0"/>
          </a:p>
        </p:txBody>
      </p:sp>
      <p:sp>
        <p:nvSpPr>
          <p:cNvPr id="4" name="Text Placeholder 3"/>
          <p:cNvSpPr>
            <a:spLocks noGrp="1"/>
          </p:cNvSpPr>
          <p:nvPr>
            <p:ph type="body" sz="quarter" idx="10"/>
          </p:nvPr>
        </p:nvSpPr>
        <p:spPr/>
        <p:txBody>
          <a:bodyPr>
            <a:normAutofit/>
          </a:bodyPr>
          <a:lstStyle/>
          <a:p>
            <a:r>
              <a:rPr lang="en-GB" dirty="0"/>
              <a:t>Continued trends suggest that by 2019 China’s emissions could exceed the USA, EU28 and India combined, and India could emit more than the EU28 </a:t>
            </a:r>
          </a:p>
        </p:txBody>
      </p:sp>
      <p:sp>
        <p:nvSpPr>
          <p:cNvPr id="5" name="Text Placeholder 4"/>
          <p:cNvSpPr>
            <a:spLocks noGrp="1"/>
          </p:cNvSpPr>
          <p:nvPr>
            <p:ph type="body" sz="quarter" idx="12"/>
          </p:nvPr>
        </p:nvSpPr>
        <p:spPr/>
        <p:txBody>
          <a:bodyPr>
            <a:normAutofit/>
          </a:bodyPr>
          <a:lstStyle/>
          <a:p>
            <a:r>
              <a:rPr lang="en-GB" sz="1600" dirty="0"/>
              <a:t>Economic growth based on IMF projections, fossil fuel intensity based on 10-year </a:t>
            </a:r>
            <a:r>
              <a:rPr lang="en-GB" sz="1600" dirty="0" smtClean="0"/>
              <a:t>trend</a:t>
            </a:r>
            <a:br>
              <a:rPr lang="en-GB" sz="1600" dirty="0" smtClean="0"/>
            </a:br>
            <a:r>
              <a:rPr lang="en-GB" sz="1400" dirty="0" smtClean="0"/>
              <a:t>Source</a:t>
            </a:r>
            <a:r>
              <a:rPr lang="en-GB" sz="1400" dirty="0"/>
              <a:t>: </a:t>
            </a:r>
            <a:r>
              <a:rPr lang="en-AU" altLang="en-US" sz="1400" dirty="0">
                <a:solidFill>
                  <a:srgbClr val="FF0000"/>
                </a:solidFill>
                <a:latin typeface="Arial Narrow" pitchFamily="34" charset="0"/>
                <a:ea typeface="ＭＳ Ｐゴシック" pitchFamily="34" charset="-128"/>
                <a:hlinkClick r:id="rId2"/>
              </a:rPr>
              <a:t>CDIAC</a:t>
            </a:r>
            <a:r>
              <a:rPr lang="en-AU" altLang="en-US" sz="1400" dirty="0">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3"/>
              </a:rPr>
              <a:t>Friedlingstein et al 2014</a:t>
            </a:r>
            <a:endParaRPr lang="en-GB" sz="1400" dirty="0"/>
          </a:p>
        </p:txBody>
      </p:sp>
      <p:pic>
        <p:nvPicPr>
          <p:cNvPr id="7" name="Picture Placeholder 6"/>
          <p:cNvPicPr>
            <a:picLocks noGrp="1" noChangeAspect="1"/>
          </p:cNvPicPr>
          <p:nvPr>
            <p:ph type="pic" sz="quarter" idx="11"/>
          </p:nvPr>
        </p:nvPicPr>
        <p:blipFill rotWithShape="1">
          <a:blip r:embed="rId4" cstate="print">
            <a:extLst>
              <a:ext uri="{28A0092B-C50C-407E-A947-70E740481C1C}">
                <a14:useLocalDpi xmlns:a14="http://schemas.microsoft.com/office/drawing/2010/main" val="0"/>
              </a:ext>
            </a:extLst>
          </a:blip>
          <a:srcRect l="-11652" r="-11652"/>
          <a:stretch/>
        </p:blipFill>
        <p:spPr/>
      </p:pic>
    </p:spTree>
    <p:extLst>
      <p:ext uri="{BB962C8B-B14F-4D97-AF65-F5344CB8AC3E}">
        <p14:creationId xmlns:p14="http://schemas.microsoft.com/office/powerpoint/2010/main" val="30414112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Intended Nationally Determined Contributions (INDCs)</a:t>
            </a:r>
            <a:endParaRPr lang="fi-FI" dirty="0"/>
          </a:p>
        </p:txBody>
      </p:sp>
      <p:sp>
        <p:nvSpPr>
          <p:cNvPr id="4" name="Slide Number Placeholder 3"/>
          <p:cNvSpPr>
            <a:spLocks noGrp="1"/>
          </p:cNvSpPr>
          <p:nvPr>
            <p:ph type="sldNum" sz="quarter" idx="14"/>
          </p:nvPr>
        </p:nvSpPr>
        <p:spPr/>
        <p:txBody>
          <a:bodyPr/>
          <a:lstStyle/>
          <a:p>
            <a:r>
              <a:rPr lang="de-DE" smtClean="0"/>
              <a:t>Page </a:t>
            </a:r>
            <a:fld id="{3FE2E321-9699-4537-B4F6-C35DF19B42AC}" type="slidenum">
              <a:rPr lang="de-DE" smtClean="0"/>
              <a:pPr/>
              <a:t>4</a:t>
            </a:fld>
            <a:endParaRPr lang="de-DE" dirty="0"/>
          </a:p>
        </p:txBody>
      </p:sp>
      <p:pic>
        <p:nvPicPr>
          <p:cNvPr id="5" name="Picture 4"/>
          <p:cNvPicPr>
            <a:picLocks noChangeAspect="1"/>
          </p:cNvPicPr>
          <p:nvPr/>
        </p:nvPicPr>
        <p:blipFill>
          <a:blip r:embed="rId2"/>
          <a:stretch>
            <a:fillRect/>
          </a:stretch>
        </p:blipFill>
        <p:spPr>
          <a:xfrm>
            <a:off x="14737" y="1196752"/>
            <a:ext cx="4413247" cy="5649160"/>
          </a:xfrm>
          <a:prstGeom prst="rect">
            <a:avLst/>
          </a:prstGeom>
        </p:spPr>
      </p:pic>
      <p:pic>
        <p:nvPicPr>
          <p:cNvPr id="6" name="Picture 5"/>
          <p:cNvPicPr>
            <a:picLocks noChangeAspect="1"/>
          </p:cNvPicPr>
          <p:nvPr/>
        </p:nvPicPr>
        <p:blipFill>
          <a:blip r:embed="rId3"/>
          <a:stretch>
            <a:fillRect/>
          </a:stretch>
        </p:blipFill>
        <p:spPr>
          <a:xfrm>
            <a:off x="2627784" y="1196752"/>
            <a:ext cx="4348913" cy="5649160"/>
          </a:xfrm>
          <a:prstGeom prst="rect">
            <a:avLst/>
          </a:prstGeom>
        </p:spPr>
      </p:pic>
      <p:pic>
        <p:nvPicPr>
          <p:cNvPr id="7" name="Picture 6"/>
          <p:cNvPicPr>
            <a:picLocks noChangeAspect="1"/>
          </p:cNvPicPr>
          <p:nvPr/>
        </p:nvPicPr>
        <p:blipFill>
          <a:blip r:embed="rId4"/>
          <a:stretch>
            <a:fillRect/>
          </a:stretch>
        </p:blipFill>
        <p:spPr>
          <a:xfrm>
            <a:off x="4860032" y="1196752"/>
            <a:ext cx="4271699" cy="5649160"/>
          </a:xfrm>
          <a:prstGeom prst="rect">
            <a:avLst/>
          </a:prstGeom>
        </p:spPr>
      </p:pic>
    </p:spTree>
    <p:extLst>
      <p:ext uri="{BB962C8B-B14F-4D97-AF65-F5344CB8AC3E}">
        <p14:creationId xmlns:p14="http://schemas.microsoft.com/office/powerpoint/2010/main" val="335013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252536" y="6231512"/>
            <a:ext cx="9865096" cy="7978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22530" name="Title 1"/>
          <p:cNvSpPr>
            <a:spLocks noGrp="1"/>
          </p:cNvSpPr>
          <p:nvPr>
            <p:ph type="title"/>
          </p:nvPr>
        </p:nvSpPr>
        <p:spPr>
          <a:xfrm>
            <a:off x="1855788" y="119063"/>
            <a:ext cx="7288212" cy="508000"/>
          </a:xfrm>
        </p:spPr>
        <p:txBody>
          <a:bodyPr/>
          <a:lstStyle/>
          <a:p>
            <a:pPr eaLnBrk="1" hangingPunct="1"/>
            <a:r>
              <a:rPr lang="en-US" altLang="en-US" dirty="0" smtClean="0">
                <a:latin typeface="Arial Narrow Bold" charset="0"/>
                <a:ea typeface="ＭＳ Ｐゴシック" pitchFamily="34" charset="-128"/>
              </a:rPr>
              <a:t>Global Carbon Budget</a:t>
            </a:r>
          </a:p>
        </p:txBody>
      </p:sp>
      <p:sp>
        <p:nvSpPr>
          <p:cNvPr id="3" name="Text Placeholder 2"/>
          <p:cNvSpPr>
            <a:spLocks noGrp="1"/>
          </p:cNvSpPr>
          <p:nvPr>
            <p:ph type="body" sz="quarter" idx="10"/>
          </p:nvPr>
        </p:nvSpPr>
        <p:spPr>
          <a:xfrm>
            <a:off x="431800" y="744538"/>
            <a:ext cx="8280400" cy="925512"/>
          </a:xfrm>
        </p:spPr>
        <p:txBody>
          <a:bodyPr rtlCol="0">
            <a:normAutofit/>
          </a:bodyPr>
          <a:lstStyle/>
          <a:p>
            <a:pPr eaLnBrk="1" fontAlgn="auto" hangingPunct="1">
              <a:spcAft>
                <a:spcPts val="0"/>
              </a:spcAft>
              <a:buFont typeface="Arial"/>
              <a:buNone/>
              <a:defRPr/>
            </a:pPr>
            <a:r>
              <a:rPr lang="en-GB" altLang="en-US" dirty="0">
                <a:solidFill>
                  <a:srgbClr val="000000"/>
                </a:solidFill>
                <a:ea typeface="ＭＳ Ｐゴシック" pitchFamily="34" charset="-128"/>
              </a:rPr>
              <a:t>Emissions </a:t>
            </a:r>
            <a:r>
              <a:rPr lang="en-GB" altLang="en-US" dirty="0" smtClean="0">
                <a:solidFill>
                  <a:srgbClr val="000000"/>
                </a:solidFill>
                <a:ea typeface="ＭＳ Ｐゴシック" pitchFamily="34" charset="-128"/>
              </a:rPr>
              <a:t>are partitioned between the atmosphere, land, and ocean</a:t>
            </a:r>
          </a:p>
        </p:txBody>
      </p:sp>
      <p:sp>
        <p:nvSpPr>
          <p:cNvPr id="22532" name="Text Placeholder 4"/>
          <p:cNvSpPr>
            <a:spLocks noGrp="1"/>
          </p:cNvSpPr>
          <p:nvPr>
            <p:ph type="body" sz="quarter" idx="12"/>
          </p:nvPr>
        </p:nvSpPr>
        <p:spPr>
          <a:xfrm>
            <a:off x="188913" y="5692775"/>
            <a:ext cx="8766175" cy="1077913"/>
          </a:xfrm>
        </p:spPr>
        <p:txBody>
          <a:bodyPr/>
          <a:lstStyle/>
          <a:p>
            <a:r>
              <a:rPr lang="en-GB" altLang="en-US" sz="1400" dirty="0" smtClean="0">
                <a:solidFill>
                  <a:srgbClr val="000000"/>
                </a:solidFill>
                <a:latin typeface="Arial Narrow" pitchFamily="34" charset="0"/>
                <a:ea typeface="ＭＳ Ｐゴシック" pitchFamily="34" charset="-128"/>
              </a:rPr>
              <a:t>Source: </a:t>
            </a:r>
            <a:r>
              <a:rPr lang="en-AU" altLang="en-US" sz="1400" dirty="0" smtClean="0">
                <a:solidFill>
                  <a:srgbClr val="FF0000"/>
                </a:solidFill>
                <a:latin typeface="Arial Narrow" pitchFamily="34" charset="0"/>
                <a:ea typeface="ＭＳ Ｐゴシック" pitchFamily="34" charset="-128"/>
                <a:hlinkClick r:id="rId3"/>
              </a:rPr>
              <a:t>CDIAC</a:t>
            </a:r>
            <a:r>
              <a:rPr lang="en-AU" altLang="en-US" sz="1400" dirty="0" smtClean="0">
                <a:solidFill>
                  <a:srgbClr val="800000"/>
                </a:solidFill>
                <a:latin typeface="Arial Narrow" pitchFamily="34" charset="0"/>
                <a:ea typeface="ＭＳ Ｐゴシック" pitchFamily="34" charset="-128"/>
              </a:rPr>
              <a:t>; </a:t>
            </a:r>
            <a:r>
              <a:rPr lang="en-AU" altLang="en-US" sz="1400" dirty="0" smtClean="0">
                <a:solidFill>
                  <a:srgbClr val="FF0000"/>
                </a:solidFill>
                <a:latin typeface="Arial Narrow" pitchFamily="34" charset="0"/>
                <a:ea typeface="ＭＳ Ｐゴシック" pitchFamily="34" charset="-128"/>
                <a:hlinkClick r:id="rId4"/>
              </a:rPr>
              <a:t>NOAA-ESRL</a:t>
            </a:r>
            <a:r>
              <a:rPr lang="en-US" altLang="en-US" sz="1400" dirty="0" smtClean="0">
                <a:solidFill>
                  <a:srgbClr val="000000"/>
                </a:solidFill>
                <a:latin typeface="Arial Narrow" pitchFamily="34" charset="0"/>
                <a:ea typeface="ＭＳ Ｐゴシック" pitchFamily="34" charset="-128"/>
              </a:rPr>
              <a:t>; </a:t>
            </a:r>
            <a:r>
              <a:rPr lang="en-US" altLang="en-US" sz="1400" dirty="0" smtClean="0">
                <a:latin typeface="Arial Narrow" pitchFamily="34" charset="0"/>
                <a:ea typeface="ＭＳ Ｐゴシック" pitchFamily="34" charset="-128"/>
                <a:hlinkClick r:id="rId5"/>
              </a:rPr>
              <a:t>Houghton et al 2012</a:t>
            </a:r>
            <a:r>
              <a:rPr lang="en-US" altLang="en-US" sz="1400" dirty="0" smtClean="0">
                <a:latin typeface="Arial Narrow" pitchFamily="34" charset="0"/>
                <a:ea typeface="ＭＳ Ｐゴシック" pitchFamily="34" charset="-128"/>
              </a:rPr>
              <a:t>; </a:t>
            </a:r>
            <a:r>
              <a:rPr lang="en-GB" altLang="en-US" sz="1400" dirty="0" err="1" smtClean="0">
                <a:solidFill>
                  <a:srgbClr val="000000"/>
                </a:solidFill>
                <a:ea typeface="ＭＳ Ｐゴシック" pitchFamily="34" charset="-128"/>
                <a:hlinkClick r:id="rId6"/>
              </a:rPr>
              <a:t>Giglio</a:t>
            </a:r>
            <a:r>
              <a:rPr lang="en-GB" altLang="en-US" sz="1400" dirty="0" smtClean="0">
                <a:solidFill>
                  <a:srgbClr val="000000"/>
                </a:solidFill>
                <a:ea typeface="ＭＳ Ｐゴシック" pitchFamily="34" charset="-128"/>
                <a:hlinkClick r:id="rId6"/>
              </a:rPr>
              <a:t> </a:t>
            </a:r>
            <a:r>
              <a:rPr lang="en-GB" altLang="en-US" sz="1400" dirty="0">
                <a:solidFill>
                  <a:srgbClr val="000000"/>
                </a:solidFill>
                <a:ea typeface="ＭＳ Ｐゴシック" pitchFamily="34" charset="-128"/>
                <a:hlinkClick r:id="rId6"/>
              </a:rPr>
              <a:t>et al 2013</a:t>
            </a:r>
            <a:r>
              <a:rPr lang="en-GB" altLang="en-US" sz="1400" dirty="0">
                <a:solidFill>
                  <a:srgbClr val="000000"/>
                </a:solidFill>
                <a:ea typeface="ＭＳ Ｐゴシック" pitchFamily="34" charset="-128"/>
              </a:rPr>
              <a:t>; </a:t>
            </a:r>
            <a:r>
              <a:rPr lang="en-GB" altLang="en-US" sz="1400" dirty="0" smtClean="0">
                <a:latin typeface="Arial Narrow" pitchFamily="34" charset="0"/>
                <a:ea typeface="ＭＳ Ｐゴシック" pitchFamily="34" charset="-128"/>
                <a:hlinkClick r:id="rId7"/>
              </a:rPr>
              <a:t>Joos et al 2013</a:t>
            </a:r>
            <a:r>
              <a:rPr lang="en-GB" altLang="en-US" sz="1400" dirty="0" smtClean="0">
                <a:latin typeface="Arial Narrow" pitchFamily="34" charset="0"/>
                <a:ea typeface="ＭＳ Ｐゴシック" pitchFamily="34" charset="-128"/>
              </a:rPr>
              <a:t>; </a:t>
            </a:r>
            <a:r>
              <a:rPr lang="en-GB" altLang="en-US" sz="1400" dirty="0" err="1" smtClean="0">
                <a:latin typeface="Arial Narrow" pitchFamily="34" charset="0"/>
                <a:ea typeface="ＭＳ Ｐゴシック" pitchFamily="34" charset="-128"/>
                <a:hlinkClick r:id="rId8"/>
              </a:rPr>
              <a:t>Khatiwala</a:t>
            </a:r>
            <a:r>
              <a:rPr lang="en-GB" altLang="en-US" sz="1400" dirty="0" smtClean="0">
                <a:latin typeface="Arial Narrow" pitchFamily="34" charset="0"/>
                <a:ea typeface="ＭＳ Ｐゴシック" pitchFamily="34" charset="-128"/>
                <a:hlinkClick r:id="rId8"/>
              </a:rPr>
              <a:t> et al 2013</a:t>
            </a:r>
            <a:r>
              <a:rPr lang="en-GB" altLang="en-US" sz="1400" dirty="0" smtClean="0">
                <a:latin typeface="Arial Narrow" pitchFamily="34" charset="0"/>
                <a:ea typeface="ＭＳ Ｐゴシック" pitchFamily="34" charset="-128"/>
              </a:rPr>
              <a:t>; </a:t>
            </a:r>
            <a:br>
              <a:rPr lang="en-GB" altLang="en-US" sz="1400" dirty="0" smtClean="0">
                <a:latin typeface="Arial Narrow" pitchFamily="34" charset="0"/>
                <a:ea typeface="ＭＳ Ｐゴシック" pitchFamily="34" charset="-128"/>
              </a:rPr>
            </a:br>
            <a:r>
              <a:rPr lang="en-AU" altLang="en-US" sz="1400" dirty="0" smtClean="0">
                <a:latin typeface="Arial Narrow" pitchFamily="34" charset="0"/>
                <a:ea typeface="ＭＳ Ｐゴシック" pitchFamily="34" charset="-128"/>
                <a:hlinkClick r:id="rId9"/>
              </a:rPr>
              <a:t>Le </a:t>
            </a:r>
            <a:r>
              <a:rPr lang="en-AU" altLang="en-US" sz="1400" dirty="0" err="1">
                <a:latin typeface="Arial Narrow" pitchFamily="34" charset="0"/>
                <a:ea typeface="ＭＳ Ｐゴシック" pitchFamily="34" charset="-128"/>
                <a:hlinkClick r:id="rId9"/>
              </a:rPr>
              <a:t>Quéré</a:t>
            </a:r>
            <a:r>
              <a:rPr lang="en-AU" altLang="en-US" sz="1400" dirty="0">
                <a:latin typeface="Arial Narrow" pitchFamily="34" charset="0"/>
                <a:ea typeface="ＭＳ Ｐゴシック" pitchFamily="34" charset="-128"/>
                <a:hlinkClick r:id="rId9"/>
              </a:rPr>
              <a:t> et al 2014</a:t>
            </a:r>
            <a:r>
              <a:rPr lang="en-US" altLang="en-US" sz="1400" dirty="0">
                <a:solidFill>
                  <a:srgbClr val="000000"/>
                </a:solidFill>
                <a:latin typeface="Arial Narrow" pitchFamily="34" charset="0"/>
                <a:ea typeface="ＭＳ Ｐゴシック" pitchFamily="34" charset="-128"/>
              </a:rPr>
              <a:t>; </a:t>
            </a:r>
            <a:r>
              <a:rPr lang="en-AU" altLang="en-US" sz="1400" dirty="0">
                <a:latin typeface="Arial Narrow" pitchFamily="34" charset="0"/>
                <a:ea typeface="ＭＳ Ｐゴシック" pitchFamily="34" charset="-128"/>
                <a:hlinkClick r:id="rId10"/>
              </a:rPr>
              <a:t>Global Carbon Budget 2014</a:t>
            </a:r>
            <a:endParaRPr lang="en-AU" altLang="en-US" sz="1400" dirty="0" smtClean="0">
              <a:latin typeface="Arial Narrow" pitchFamily="34" charset="0"/>
              <a:ea typeface="ＭＳ Ｐゴシック" pitchFamily="34" charset="-128"/>
            </a:endParaRPr>
          </a:p>
        </p:txBody>
      </p:sp>
      <p:pic>
        <p:nvPicPr>
          <p:cNvPr id="6" name="Picture Placeholder 5"/>
          <p:cNvPicPr>
            <a:picLocks noGrp="1" noChangeAspect="1"/>
          </p:cNvPicPr>
          <p:nvPr>
            <p:ph type="pic" sz="quarter" idx="11"/>
          </p:nvPr>
        </p:nvPicPr>
        <p:blipFill rotWithShape="1">
          <a:blip r:embed="rId11" cstate="print">
            <a:extLst>
              <a:ext uri="{28A0092B-C50C-407E-A947-70E740481C1C}">
                <a14:useLocalDpi xmlns:a14="http://schemas.microsoft.com/office/drawing/2010/main" val="0"/>
              </a:ext>
            </a:extLst>
          </a:blip>
          <a:srcRect l="-11652" r="-11652"/>
          <a:stretch/>
        </p:blipFill>
        <p:spPr/>
      </p:pic>
    </p:spTree>
    <p:extLst>
      <p:ext uri="{BB962C8B-B14F-4D97-AF65-F5344CB8AC3E}">
        <p14:creationId xmlns:p14="http://schemas.microsoft.com/office/powerpoint/2010/main" val="814392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Research Infrastructures</a:t>
            </a:r>
            <a:endParaRPr lang="en-GB" dirty="0"/>
          </a:p>
        </p:txBody>
      </p:sp>
      <p:sp>
        <p:nvSpPr>
          <p:cNvPr id="4" name="Slide Number Placeholder 3"/>
          <p:cNvSpPr>
            <a:spLocks noGrp="1"/>
          </p:cNvSpPr>
          <p:nvPr>
            <p:ph type="sldNum" sz="quarter" idx="14"/>
          </p:nvPr>
        </p:nvSpPr>
        <p:spPr/>
        <p:txBody>
          <a:bodyPr/>
          <a:lstStyle/>
          <a:p>
            <a:r>
              <a:rPr lang="de-DE" smtClean="0"/>
              <a:t>Page </a:t>
            </a:r>
            <a:fld id="{3FE2E321-9699-4537-B4F6-C35DF19B42AC}" type="slidenum">
              <a:rPr lang="de-DE" smtClean="0"/>
              <a:pPr/>
              <a:t>6</a:t>
            </a:fld>
            <a:endParaRPr lang="de-DE" dirty="0"/>
          </a:p>
        </p:txBody>
      </p:sp>
      <p:sp>
        <p:nvSpPr>
          <p:cNvPr id="6" name="TextBox 5"/>
          <p:cNvSpPr txBox="1"/>
          <p:nvPr/>
        </p:nvSpPr>
        <p:spPr>
          <a:xfrm>
            <a:off x="3275856" y="1484784"/>
            <a:ext cx="5475804" cy="3785652"/>
          </a:xfrm>
          <a:prstGeom prst="rect">
            <a:avLst/>
          </a:prstGeom>
          <a:noFill/>
        </p:spPr>
        <p:txBody>
          <a:bodyPr wrap="square" rtlCol="0">
            <a:spAutoFit/>
          </a:bodyPr>
          <a:lstStyle/>
          <a:p>
            <a:pPr algn="just"/>
            <a:r>
              <a:rPr lang="en-US" sz="2400" dirty="0"/>
              <a:t>Society faces many future challenges. </a:t>
            </a:r>
            <a:r>
              <a:rPr lang="en-US" sz="2400" dirty="0" smtClean="0"/>
              <a:t>[…] </a:t>
            </a:r>
            <a:r>
              <a:rPr lang="en-US" sz="2400" dirty="0"/>
              <a:t>Research Infrastructures are one </a:t>
            </a:r>
            <a:r>
              <a:rPr lang="en-US" sz="2400" dirty="0" smtClean="0"/>
              <a:t>key instrument </a:t>
            </a:r>
            <a:r>
              <a:rPr lang="en-US" sz="2400" dirty="0"/>
              <a:t>in bringing together a wide diversity of </a:t>
            </a:r>
            <a:r>
              <a:rPr lang="en-US" sz="2400" dirty="0" smtClean="0"/>
              <a:t>stakeholders </a:t>
            </a:r>
            <a:r>
              <a:rPr lang="en-US" sz="2400" dirty="0"/>
              <a:t>to </a:t>
            </a:r>
            <a:r>
              <a:rPr lang="en-US" sz="2400" dirty="0" smtClean="0"/>
              <a:t>look for </a:t>
            </a:r>
            <a:r>
              <a:rPr lang="en-US" sz="2400" dirty="0"/>
              <a:t>solutions to many of the above-mentioned problems. They can </a:t>
            </a:r>
            <a:r>
              <a:rPr lang="en-US" sz="2400" dirty="0" smtClean="0"/>
              <a:t>be seen </a:t>
            </a:r>
            <a:r>
              <a:rPr lang="en-US" sz="2400" dirty="0"/>
              <a:t>as a focal point for such interactions, in addition to inspiring </a:t>
            </a:r>
            <a:r>
              <a:rPr lang="en-US" sz="2400" dirty="0" smtClean="0"/>
              <a:t>new research </a:t>
            </a:r>
            <a:r>
              <a:rPr lang="en-US" sz="2400" dirty="0"/>
              <a:t>ideas and attracting young enquiring minds</a:t>
            </a:r>
            <a:r>
              <a:rPr lang="en-US" sz="2400" dirty="0" smtClean="0"/>
              <a:t>. (ESFRI Roadmap 2006)</a:t>
            </a:r>
            <a:endParaRPr lang="fi-FI" sz="2400" dirty="0"/>
          </a:p>
        </p:txBody>
      </p:sp>
      <p:pic>
        <p:nvPicPr>
          <p:cNvPr id="7" name="Picture 6"/>
          <p:cNvPicPr>
            <a:picLocks noChangeAspect="1"/>
          </p:cNvPicPr>
          <p:nvPr/>
        </p:nvPicPr>
        <p:blipFill>
          <a:blip r:embed="rId2"/>
          <a:stretch>
            <a:fillRect/>
          </a:stretch>
        </p:blipFill>
        <p:spPr>
          <a:xfrm>
            <a:off x="426677" y="1721426"/>
            <a:ext cx="2360396" cy="33123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349929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dirty="0" smtClean="0"/>
              <a:t>The Integrated Carbon Observation </a:t>
            </a:r>
            <a:r>
              <a:rPr lang="de-DE" dirty="0" err="1" smtClean="0"/>
              <a:t>Sysytem</a:t>
            </a:r>
            <a:r>
              <a:rPr lang="de-DE" dirty="0" smtClean="0"/>
              <a:t> (ICOS)</a:t>
            </a:r>
            <a:br>
              <a:rPr lang="de-DE" dirty="0" smtClean="0"/>
            </a:br>
            <a:r>
              <a:rPr lang="de-DE" dirty="0"/>
              <a:t>V</a:t>
            </a:r>
            <a:r>
              <a:rPr lang="de-DE" dirty="0" smtClean="0"/>
              <a:t>ision </a:t>
            </a:r>
            <a:r>
              <a:rPr lang="de-DE" dirty="0" err="1" smtClean="0"/>
              <a:t>and</a:t>
            </a:r>
            <a:r>
              <a:rPr lang="de-DE" dirty="0" smtClean="0"/>
              <a:t> Scientific Mission</a:t>
            </a:r>
            <a:endParaRPr lang="de-DE" dirty="0"/>
          </a:p>
        </p:txBody>
      </p:sp>
      <p:sp>
        <p:nvSpPr>
          <p:cNvPr id="6" name="Foliennummernplatzhalter 4"/>
          <p:cNvSpPr>
            <a:spLocks noGrp="1"/>
          </p:cNvSpPr>
          <p:nvPr>
            <p:ph type="sldNum" sz="quarter" idx="14"/>
          </p:nvPr>
        </p:nvSpPr>
        <p:spPr/>
        <p:txBody>
          <a:bodyPr/>
          <a:lstStyle/>
          <a:p>
            <a:r>
              <a:rPr lang="de-DE" dirty="0" smtClean="0"/>
              <a:t>Seite </a:t>
            </a:r>
            <a:fld id="{3FE2E321-9699-4537-B4F6-C35DF19B42AC}" type="slidenum">
              <a:rPr lang="de-DE" smtClean="0"/>
              <a:pPr/>
              <a:t>7</a:t>
            </a:fld>
            <a:endParaRPr lang="de-DE" dirty="0"/>
          </a:p>
        </p:txBody>
      </p:sp>
      <p:sp>
        <p:nvSpPr>
          <p:cNvPr id="10" name="Inhaltsplatzhalter 2"/>
          <p:cNvSpPr txBox="1">
            <a:spLocks/>
          </p:cNvSpPr>
          <p:nvPr/>
        </p:nvSpPr>
        <p:spPr>
          <a:xfrm>
            <a:off x="107504" y="1196752"/>
            <a:ext cx="9036496" cy="4769944"/>
          </a:xfrm>
          <a:prstGeom prst="rect">
            <a:avLst/>
          </a:prstGeom>
        </p:spPr>
        <p:txBody>
          <a:bodyPr>
            <a:noAutofit/>
          </a:bodyPr>
          <a:lstStyle>
            <a:lvl1pPr marL="0" indent="0" algn="l" defTabSz="914400" rtl="0" eaLnBrk="1" latinLnBrk="0" hangingPunct="1">
              <a:lnSpc>
                <a:spcPts val="2400"/>
              </a:lnSpc>
              <a:spcBef>
                <a:spcPts val="0"/>
              </a:spcBef>
              <a:spcAft>
                <a:spcPts val="1200"/>
              </a:spcAft>
              <a:buFont typeface="Arial" pitchFamily="34" charset="0"/>
              <a:buNone/>
              <a:defRPr sz="2000" b="0" i="0" kern="1200" baseline="0">
                <a:solidFill>
                  <a:schemeClr val="tx2"/>
                </a:solidFill>
                <a:latin typeface="Calibri" pitchFamily="34" charset="0"/>
                <a:ea typeface="+mn-ea"/>
                <a:cs typeface="+mn-cs"/>
              </a:defRPr>
            </a:lvl1pPr>
            <a:lvl2pPr marL="216000" indent="-216000" algn="l" defTabSz="914400" rtl="0" eaLnBrk="1" latinLnBrk="0" hangingPunct="1">
              <a:lnSpc>
                <a:spcPts val="2400"/>
              </a:lnSpc>
              <a:spcBef>
                <a:spcPts val="0"/>
              </a:spcBef>
              <a:spcAft>
                <a:spcPts val="1200"/>
              </a:spcAft>
              <a:buClr>
                <a:schemeClr val="accent2"/>
              </a:buClr>
              <a:buFont typeface="Calibri" pitchFamily="34" charset="0"/>
              <a:buChar char="•"/>
              <a:defRPr sz="2000" b="0" i="0" kern="1200" baseline="0">
                <a:solidFill>
                  <a:schemeClr val="tx2"/>
                </a:solidFill>
                <a:latin typeface="Calibri" pitchFamily="34" charset="0"/>
                <a:ea typeface="+mn-ea"/>
                <a:cs typeface="+mn-cs"/>
              </a:defRPr>
            </a:lvl2pPr>
            <a:lvl3pPr marL="432000" indent="-216000" algn="l" defTabSz="914400" rtl="0" eaLnBrk="1" latinLnBrk="0" hangingPunct="1">
              <a:lnSpc>
                <a:spcPts val="2400"/>
              </a:lnSpc>
              <a:spcBef>
                <a:spcPts val="0"/>
              </a:spcBef>
              <a:spcAft>
                <a:spcPts val="1200"/>
              </a:spcAft>
              <a:buClr>
                <a:schemeClr val="tx2"/>
              </a:buClr>
              <a:buFont typeface="Arial" pitchFamily="34" charset="0"/>
              <a:buChar char="•"/>
              <a:defRPr sz="2000" b="0" i="0" kern="1200" baseline="0">
                <a:solidFill>
                  <a:schemeClr val="tx2"/>
                </a:solidFill>
                <a:latin typeface="Calibri" pitchFamily="34" charset="0"/>
                <a:ea typeface="+mn-ea"/>
                <a:cs typeface="+mn-cs"/>
              </a:defRPr>
            </a:lvl3pPr>
            <a:lvl4pPr marL="0" indent="0" algn="l" defTabSz="914400" rtl="0" eaLnBrk="1" latinLnBrk="0" hangingPunct="1">
              <a:lnSpc>
                <a:spcPts val="1700"/>
              </a:lnSpc>
              <a:spcBef>
                <a:spcPts val="0"/>
              </a:spcBef>
              <a:buFontTx/>
              <a:buNone/>
              <a:defRPr sz="1400" kern="1200" baseline="0">
                <a:solidFill>
                  <a:schemeClr val="tx2"/>
                </a:solidFill>
                <a:latin typeface="Calibri" pitchFamily="34" charset="0"/>
                <a:ea typeface="+mn-ea"/>
                <a:cs typeface="+mn-cs"/>
              </a:defRPr>
            </a:lvl4pPr>
            <a:lvl5pPr marL="0" indent="0" algn="l" defTabSz="914400" rtl="0" eaLnBrk="1" latinLnBrk="0" hangingPunct="1">
              <a:lnSpc>
                <a:spcPts val="1600"/>
              </a:lnSpc>
              <a:spcBef>
                <a:spcPts val="0"/>
              </a:spcBef>
              <a:buFontTx/>
              <a:buNone/>
              <a:defRPr sz="1400" kern="1200" baseline="0">
                <a:solidFill>
                  <a:schemeClr val="tx2"/>
                </a:solidFill>
                <a:latin typeface="Calibri"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indent="-457200">
              <a:lnSpc>
                <a:spcPct val="100000"/>
              </a:lnSpc>
              <a:spcAft>
                <a:spcPts val="1800"/>
              </a:spcAft>
              <a:buFont typeface="Arial" panose="020B0604020202020204" pitchFamily="34" charset="0"/>
              <a:buChar char="•"/>
            </a:pPr>
            <a:r>
              <a:rPr lang="en-US" sz="3200" dirty="0" smtClean="0">
                <a:solidFill>
                  <a:schemeClr val="tx1"/>
                </a:solidFill>
              </a:rPr>
              <a:t>fundamental understanding of carbon cycle, greenhouse gas budgets and perturbations and underlying processes,</a:t>
            </a:r>
          </a:p>
          <a:p>
            <a:pPr marL="457200" indent="-457200">
              <a:lnSpc>
                <a:spcPct val="100000"/>
              </a:lnSpc>
              <a:spcAft>
                <a:spcPts val="1800"/>
              </a:spcAft>
              <a:buFont typeface="Arial" panose="020B0604020202020204" pitchFamily="34" charset="0"/>
              <a:buChar char="•"/>
            </a:pPr>
            <a:r>
              <a:rPr lang="en-US" sz="3200" dirty="0" smtClean="0">
                <a:solidFill>
                  <a:schemeClr val="tx1"/>
                </a:solidFill>
              </a:rPr>
              <a:t>ability to predict future changes,</a:t>
            </a:r>
          </a:p>
          <a:p>
            <a:pPr marL="457200" indent="-457200">
              <a:lnSpc>
                <a:spcPct val="100000"/>
              </a:lnSpc>
              <a:spcAft>
                <a:spcPts val="1800"/>
              </a:spcAft>
              <a:buFont typeface="Arial" panose="020B0604020202020204" pitchFamily="34" charset="0"/>
              <a:buChar char="•"/>
            </a:pPr>
            <a:r>
              <a:rPr lang="en-US" sz="3200" dirty="0" smtClean="0">
                <a:solidFill>
                  <a:schemeClr val="tx1"/>
                </a:solidFill>
              </a:rPr>
              <a:t>verify the effectiveness of policies aiming to reduce greenhouse gas emissions,</a:t>
            </a:r>
          </a:p>
          <a:p>
            <a:pPr marL="457200" indent="-457200">
              <a:lnSpc>
                <a:spcPct val="100000"/>
              </a:lnSpc>
              <a:spcAft>
                <a:spcPts val="1800"/>
              </a:spcAft>
              <a:buFont typeface="Arial" panose="020B0604020202020204" pitchFamily="34" charset="0"/>
              <a:buChar char="•"/>
            </a:pPr>
            <a:r>
              <a:rPr lang="en-US" sz="3200" dirty="0" smtClean="0">
                <a:solidFill>
                  <a:schemeClr val="tx1"/>
                </a:solidFill>
              </a:rPr>
              <a:t>technical and scientific innovation,</a:t>
            </a:r>
          </a:p>
          <a:p>
            <a:pPr marL="457200" indent="-457200">
              <a:lnSpc>
                <a:spcPct val="100000"/>
              </a:lnSpc>
              <a:spcAft>
                <a:spcPts val="1800"/>
              </a:spcAft>
              <a:buFont typeface="Arial" panose="020B0604020202020204" pitchFamily="34" charset="0"/>
              <a:buChar char="•"/>
            </a:pPr>
            <a:r>
              <a:rPr lang="en-US" sz="3200" dirty="0" smtClean="0">
                <a:solidFill>
                  <a:schemeClr val="tx1"/>
                </a:solidFill>
              </a:rPr>
              <a:t>education and capacity building.</a:t>
            </a:r>
          </a:p>
        </p:txBody>
      </p:sp>
    </p:spTree>
    <p:extLst>
      <p:ext uri="{BB962C8B-B14F-4D97-AF65-F5344CB8AC3E}">
        <p14:creationId xmlns:p14="http://schemas.microsoft.com/office/powerpoint/2010/main" val="209068088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smtClean="0"/>
              <a:t>Greenhouse</a:t>
            </a:r>
            <a:r>
              <a:rPr lang="fi-FI" dirty="0" smtClean="0"/>
              <a:t> </a:t>
            </a:r>
            <a:r>
              <a:rPr lang="fi-FI" dirty="0" err="1" smtClean="0"/>
              <a:t>gas</a:t>
            </a:r>
            <a:r>
              <a:rPr lang="fi-FI" dirty="0" smtClean="0"/>
              <a:t> </a:t>
            </a:r>
            <a:r>
              <a:rPr lang="fi-FI" dirty="0" err="1" smtClean="0"/>
              <a:t>exchange</a:t>
            </a:r>
            <a:r>
              <a:rPr lang="fi-FI" dirty="0" smtClean="0"/>
              <a:t> </a:t>
            </a:r>
            <a:r>
              <a:rPr lang="fi-FI" dirty="0" err="1" smtClean="0"/>
              <a:t>between</a:t>
            </a:r>
            <a:r>
              <a:rPr lang="fi-FI" dirty="0" smtClean="0"/>
              <a:t> </a:t>
            </a:r>
            <a:br>
              <a:rPr lang="fi-FI" dirty="0" smtClean="0"/>
            </a:br>
            <a:r>
              <a:rPr lang="fi-FI" dirty="0" err="1" smtClean="0"/>
              <a:t>Oceans</a:t>
            </a:r>
            <a:r>
              <a:rPr lang="fi-FI" dirty="0" smtClean="0"/>
              <a:t> and </a:t>
            </a:r>
            <a:r>
              <a:rPr lang="fi-FI" dirty="0" err="1" smtClean="0"/>
              <a:t>Atmosphere</a:t>
            </a:r>
            <a:endParaRPr lang="fi-FI" dirty="0"/>
          </a:p>
        </p:txBody>
      </p:sp>
      <p:pic>
        <p:nvPicPr>
          <p:cNvPr id="6" name="Picture 5"/>
          <p:cNvPicPr>
            <a:picLocks noChangeAspect="1"/>
          </p:cNvPicPr>
          <p:nvPr/>
        </p:nvPicPr>
        <p:blipFill>
          <a:blip r:embed="rId2"/>
          <a:stretch>
            <a:fillRect/>
          </a:stretch>
        </p:blipFill>
        <p:spPr>
          <a:xfrm>
            <a:off x="611559" y="1207026"/>
            <a:ext cx="7945043" cy="4953228"/>
          </a:xfrm>
          <a:prstGeom prst="rect">
            <a:avLst/>
          </a:prstGeom>
        </p:spPr>
      </p:pic>
      <p:sp>
        <p:nvSpPr>
          <p:cNvPr id="7" name="Text Box 339"/>
          <p:cNvSpPr txBox="1">
            <a:spLocks noChangeArrowheads="1"/>
          </p:cNvSpPr>
          <p:nvPr/>
        </p:nvSpPr>
        <p:spPr bwMode="auto">
          <a:xfrm>
            <a:off x="247212" y="5805264"/>
            <a:ext cx="3244668"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28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16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1600">
                <a:solidFill>
                  <a:schemeClr val="tx1"/>
                </a:solidFill>
                <a:latin typeface="Arial" panose="020B0604020202020204" pitchFamily="34" charset="0"/>
                <a:cs typeface="Arial" panose="020B0604020202020204" pitchFamily="34" charset="0"/>
              </a:defRPr>
            </a:lvl9pPr>
          </a:lstStyle>
          <a:p>
            <a:pPr algn="ctr" eaLnBrk="1" hangingPunct="1">
              <a:buFontTx/>
              <a:buNone/>
            </a:pPr>
            <a:r>
              <a:rPr lang="de-DE" altLang="de-DE" sz="1600" i="1" dirty="0" smtClean="0">
                <a:solidFill>
                  <a:srgbClr val="000000"/>
                </a:solidFill>
              </a:rPr>
              <a:t>[</a:t>
            </a:r>
            <a:r>
              <a:rPr lang="de-DE" altLang="de-DE" sz="1600" i="1" dirty="0" err="1">
                <a:solidFill>
                  <a:srgbClr val="000000"/>
                </a:solidFill>
              </a:rPr>
              <a:t>curtesy</a:t>
            </a:r>
            <a:r>
              <a:rPr lang="de-DE" altLang="de-DE" sz="1600" i="1" dirty="0">
                <a:solidFill>
                  <a:srgbClr val="000000"/>
                </a:solidFill>
              </a:rPr>
              <a:t>: </a:t>
            </a:r>
            <a:r>
              <a:rPr lang="de-DE" altLang="de-DE" sz="1600" i="1" dirty="0" smtClean="0">
                <a:solidFill>
                  <a:srgbClr val="000000"/>
                </a:solidFill>
              </a:rPr>
              <a:t>Dorothee Bakker]</a:t>
            </a:r>
            <a:endParaRPr lang="en-US" altLang="de-DE" sz="1600" i="1" dirty="0">
              <a:solidFill>
                <a:srgbClr val="000000"/>
              </a:solidFill>
            </a:endParaRPr>
          </a:p>
        </p:txBody>
      </p:sp>
    </p:spTree>
    <p:extLst>
      <p:ext uri="{BB962C8B-B14F-4D97-AF65-F5344CB8AC3E}">
        <p14:creationId xmlns:p14="http://schemas.microsoft.com/office/powerpoint/2010/main" val="43593560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i-FI" dirty="0" err="1" smtClean="0"/>
              <a:t>Overall</a:t>
            </a:r>
            <a:r>
              <a:rPr lang="fi-FI" dirty="0" smtClean="0"/>
              <a:t> data </a:t>
            </a:r>
            <a:r>
              <a:rPr lang="fi-FI" dirty="0" err="1" smtClean="0"/>
              <a:t>availability</a:t>
            </a:r>
            <a:endParaRPr lang="fi-FI" dirty="0"/>
          </a:p>
        </p:txBody>
      </p:sp>
      <p:pic>
        <p:nvPicPr>
          <p:cNvPr id="5122" name="Picture 2" descr="http://ferret.pmel.noaa.gov/SOCAT2_Cruise_Viewer/output/27BA27D7ED0D871F17C3AB968B915951_plot_image.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564" y="1196753"/>
            <a:ext cx="7740860" cy="4954556"/>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SOCA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280" y="0"/>
            <a:ext cx="2051264" cy="119675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812202" y="35332"/>
            <a:ext cx="2360198" cy="369332"/>
          </a:xfrm>
          <a:prstGeom prst="rect">
            <a:avLst/>
          </a:prstGeom>
        </p:spPr>
        <p:txBody>
          <a:bodyPr wrap="none">
            <a:spAutoFit/>
          </a:bodyPr>
          <a:lstStyle/>
          <a:p>
            <a:r>
              <a:rPr lang="fi-FI" dirty="0">
                <a:solidFill>
                  <a:schemeClr val="accent3">
                    <a:lumMod val="50000"/>
                  </a:schemeClr>
                </a:solidFill>
              </a:rPr>
              <a:t>http://</a:t>
            </a:r>
            <a:r>
              <a:rPr lang="fi-FI" dirty="0" smtClean="0">
                <a:solidFill>
                  <a:schemeClr val="accent3">
                    <a:lumMod val="50000"/>
                  </a:schemeClr>
                </a:solidFill>
              </a:rPr>
              <a:t>www.socat.info</a:t>
            </a:r>
            <a:endParaRPr lang="fi-FI" dirty="0">
              <a:solidFill>
                <a:schemeClr val="accent3">
                  <a:lumMod val="50000"/>
                </a:schemeClr>
              </a:solidFill>
            </a:endParaRPr>
          </a:p>
        </p:txBody>
      </p:sp>
    </p:spTree>
    <p:extLst>
      <p:ext uri="{BB962C8B-B14F-4D97-AF65-F5344CB8AC3E}">
        <p14:creationId xmlns:p14="http://schemas.microsoft.com/office/powerpoint/2010/main" val="1021740891"/>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ünen blau">
  <a:themeElements>
    <a:clrScheme name="THÜNEN Primärfarben">
      <a:dk1>
        <a:sysClr val="windowText" lastClr="000000"/>
      </a:dk1>
      <a:lt1>
        <a:sysClr val="window" lastClr="FFFFFF"/>
      </a:lt1>
      <a:dk2>
        <a:srgbClr val="37464B"/>
      </a:dk2>
      <a:lt2>
        <a:srgbClr val="FFFFFF"/>
      </a:lt2>
      <a:accent1>
        <a:srgbClr val="37464B"/>
      </a:accent1>
      <a:accent2>
        <a:srgbClr val="008CD2"/>
      </a:accent2>
      <a:accent3>
        <a:srgbClr val="00A0FF"/>
      </a:accent3>
      <a:accent4>
        <a:srgbClr val="00AAAA"/>
      </a:accent4>
      <a:accent5>
        <a:srgbClr val="00AA82"/>
      </a:accent5>
      <a:accent6>
        <a:srgbClr val="78BE1E"/>
      </a:accent6>
      <a:hlink>
        <a:srgbClr val="0000FF"/>
      </a:hlink>
      <a:folHlink>
        <a:srgbClr val="800080"/>
      </a:folHlink>
    </a:clrScheme>
    <a:fontScheme name="Thünen">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marL="0">
          <a:lnSpc>
            <a:spcPts val="2400"/>
          </a:lnSpc>
          <a:spcAft>
            <a:spcPts val="1200"/>
          </a:spcAft>
          <a:defRPr sz="2000" dirty="0" err="1" smtClean="0">
            <a:solidFill>
              <a:schemeClr val="tx2"/>
            </a:solidFill>
          </a:defRPr>
        </a:defPPr>
      </a:lstStyle>
    </a:txDef>
  </a:objectDefaults>
  <a:extraClrSchemeLst/>
</a:theme>
</file>

<file path=ppt/theme/theme2.xml><?xml version="1.0" encoding="utf-8"?>
<a:theme xmlns:a="http://schemas.openxmlformats.org/drawingml/2006/main" name="Thünen grün">
  <a:themeElements>
    <a:clrScheme name="THÜNEN Primärfarben">
      <a:dk1>
        <a:sysClr val="windowText" lastClr="000000"/>
      </a:dk1>
      <a:lt1>
        <a:sysClr val="window" lastClr="FFFFFF"/>
      </a:lt1>
      <a:dk2>
        <a:srgbClr val="37464B"/>
      </a:dk2>
      <a:lt2>
        <a:srgbClr val="FFFFFF"/>
      </a:lt2>
      <a:accent1>
        <a:srgbClr val="37464B"/>
      </a:accent1>
      <a:accent2>
        <a:srgbClr val="008CD2"/>
      </a:accent2>
      <a:accent3>
        <a:srgbClr val="00A0FF"/>
      </a:accent3>
      <a:accent4>
        <a:srgbClr val="00AAAA"/>
      </a:accent4>
      <a:accent5>
        <a:srgbClr val="00AA82"/>
      </a:accent5>
      <a:accent6>
        <a:srgbClr val="78BE1E"/>
      </a:accent6>
      <a:hlink>
        <a:srgbClr val="0000FF"/>
      </a:hlink>
      <a:folHlink>
        <a:srgbClr val="800080"/>
      </a:folHlink>
    </a:clrScheme>
    <a:fontScheme name="Thünen">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ünen blaugrün">
  <a:themeElements>
    <a:clrScheme name="THÜNEN Primärfarben">
      <a:dk1>
        <a:sysClr val="windowText" lastClr="000000"/>
      </a:dk1>
      <a:lt1>
        <a:sysClr val="window" lastClr="FFFFFF"/>
      </a:lt1>
      <a:dk2>
        <a:srgbClr val="37464B"/>
      </a:dk2>
      <a:lt2>
        <a:srgbClr val="FFFFFF"/>
      </a:lt2>
      <a:accent1>
        <a:srgbClr val="37464B"/>
      </a:accent1>
      <a:accent2>
        <a:srgbClr val="008CD2"/>
      </a:accent2>
      <a:accent3>
        <a:srgbClr val="00A0FF"/>
      </a:accent3>
      <a:accent4>
        <a:srgbClr val="00AAAA"/>
      </a:accent4>
      <a:accent5>
        <a:srgbClr val="00AA82"/>
      </a:accent5>
      <a:accent6>
        <a:srgbClr val="78BE1E"/>
      </a:accent6>
      <a:hlink>
        <a:srgbClr val="0000FF"/>
      </a:hlink>
      <a:folHlink>
        <a:srgbClr val="800080"/>
      </a:folHlink>
    </a:clrScheme>
    <a:fontScheme name="Thünen">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hünen rot">
  <a:themeElements>
    <a:clrScheme name="THÜNEN Sekundärfarben">
      <a:dk1>
        <a:sysClr val="windowText" lastClr="000000"/>
      </a:dk1>
      <a:lt1>
        <a:sysClr val="window" lastClr="FFFFFF"/>
      </a:lt1>
      <a:dk2>
        <a:srgbClr val="37464B"/>
      </a:dk2>
      <a:lt2>
        <a:srgbClr val="FFFFFF"/>
      </a:lt2>
      <a:accent1>
        <a:srgbClr val="37464B"/>
      </a:accent1>
      <a:accent2>
        <a:srgbClr val="4B3228"/>
      </a:accent2>
      <a:accent3>
        <a:srgbClr val="AF0A19"/>
      </a:accent3>
      <a:accent4>
        <a:srgbClr val="E10019"/>
      </a:accent4>
      <a:accent5>
        <a:srgbClr val="E17D00"/>
      </a:accent5>
      <a:accent6>
        <a:srgbClr val="78BE1E"/>
      </a:accent6>
      <a:hlink>
        <a:srgbClr val="0000FF"/>
      </a:hlink>
      <a:folHlink>
        <a:srgbClr val="800080"/>
      </a:folHlink>
    </a:clrScheme>
    <a:fontScheme name="Thünen">
      <a:majorFont>
        <a:latin typeface="Calibri"/>
        <a:ea typeface=""/>
        <a:cs typeface=""/>
      </a:majorFont>
      <a:minorFont>
        <a:latin typeface="Calibri"/>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6515</TotalTime>
  <Words>749</Words>
  <Application>Microsoft Office PowerPoint</Application>
  <PresentationFormat>On-screen Show (4:3)</PresentationFormat>
  <Paragraphs>123</Paragraphs>
  <Slides>21</Slides>
  <Notes>3</Notes>
  <HiddenSlides>0</HiddenSlides>
  <MMClips>1</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21</vt:i4>
      </vt:variant>
    </vt:vector>
  </HeadingPairs>
  <TitlesOfParts>
    <vt:vector size="31" baseType="lpstr">
      <vt:lpstr>ＭＳ Ｐゴシック</vt:lpstr>
      <vt:lpstr>Arial</vt:lpstr>
      <vt:lpstr>Arial Narrow</vt:lpstr>
      <vt:lpstr>Arial Narrow Bold</vt:lpstr>
      <vt:lpstr>Calibri</vt:lpstr>
      <vt:lpstr>Lucida Sans</vt:lpstr>
      <vt:lpstr>Thünen blau</vt:lpstr>
      <vt:lpstr>Thünen grün</vt:lpstr>
      <vt:lpstr>Thünen blaugrün</vt:lpstr>
      <vt:lpstr>Thünen rot</vt:lpstr>
      <vt:lpstr>The Integrated Carbon Observation System A European Research Infrastructure on greenhouse gases and the global carbon cycle</vt:lpstr>
      <vt:lpstr>A unique consensus that we have to take action on climate change</vt:lpstr>
      <vt:lpstr>Persistent Growth – Regional </vt:lpstr>
      <vt:lpstr>Intended Nationally Determined Contributions (INDCs)</vt:lpstr>
      <vt:lpstr>Global Carbon Budget</vt:lpstr>
      <vt:lpstr>Research Infrastructures</vt:lpstr>
      <vt:lpstr>The Integrated Carbon Observation Sysytem (ICOS) Vision and Scientific Mission</vt:lpstr>
      <vt:lpstr>Greenhouse gas exchange between  Oceans and Atmosphere</vt:lpstr>
      <vt:lpstr>Overall data availability</vt:lpstr>
      <vt:lpstr>Ocean fluxes</vt:lpstr>
      <vt:lpstr>Greenhouse gas exchange between  Ecosystems and Atmosphere</vt:lpstr>
      <vt:lpstr>Global GPP products </vt:lpstr>
      <vt:lpstr>Concentration of GHG in the lower Atmosphere</vt:lpstr>
      <vt:lpstr>Integration and outreach</vt:lpstr>
      <vt:lpstr>The vision of ICOS</vt:lpstr>
      <vt:lpstr>Current status of ICOS: 9 signature countries,  &gt; 100 stations and VOS lines, 2016 fully operational</vt:lpstr>
      <vt:lpstr>The data lifecycle description</vt:lpstr>
      <vt:lpstr>Data Dissemination and Outreach</vt:lpstr>
      <vt:lpstr>Data licensing and data citation </vt:lpstr>
      <vt:lpstr>Becoming even more globally interated: Suggestion for a GEO Carbon FLAGSHIP</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Thünen</dc:title>
  <dc:creator>Michael Welling</dc:creator>
  <cp:lastModifiedBy>Werner Kutsch</cp:lastModifiedBy>
  <cp:revision>494</cp:revision>
  <dcterms:created xsi:type="dcterms:W3CDTF">2012-08-01T11:27:56Z</dcterms:created>
  <dcterms:modified xsi:type="dcterms:W3CDTF">2015-09-20T21:26:22Z</dcterms:modified>
</cp:coreProperties>
</file>